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
  </p:notesMasterIdLst>
  <p:sldIdLst>
    <p:sldId id="257" r:id="rId2"/>
    <p:sldId id="258" r:id="rId3"/>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98" autoAdjust="0"/>
    <p:restoredTop sz="94660"/>
  </p:normalViewPr>
  <p:slideViewPr>
    <p:cSldViewPr snapToGrid="0">
      <p:cViewPr varScale="1">
        <p:scale>
          <a:sx n="145" d="100"/>
          <a:sy n="145" d="100"/>
        </p:scale>
        <p:origin x="100" y="5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7A1227-5956-4B19-8566-E93E64147D89}" type="datetimeFigureOut">
              <a:rPr lang="de-DE" smtClean="0"/>
              <a:t>06.03.2023</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4B1E28-E1F9-463F-BB58-5903D293C4CB}" type="slidenum">
              <a:rPr lang="de-DE" smtClean="0"/>
              <a:t>‹Nr.›</a:t>
            </a:fld>
            <a:endParaRPr lang="de-DE"/>
          </a:p>
        </p:txBody>
      </p:sp>
    </p:spTree>
    <p:extLst>
      <p:ext uri="{BB962C8B-B14F-4D97-AF65-F5344CB8AC3E}">
        <p14:creationId xmlns:p14="http://schemas.microsoft.com/office/powerpoint/2010/main" val="3447093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US" sz="1200" b="1" u="sng" kern="1200" dirty="0">
                <a:solidFill>
                  <a:schemeClr val="tx1"/>
                </a:solidFill>
                <a:effectLst/>
                <a:latin typeface="+mn-lt"/>
                <a:ea typeface="+mn-ea"/>
                <a:cs typeface="+mn-cs"/>
              </a:rPr>
              <a:t>Who can complain and about what?</a:t>
            </a:r>
          </a:p>
          <a:p>
            <a:r>
              <a:rPr lang="en-US" sz="1200" kern="1200" dirty="0">
                <a:solidFill>
                  <a:schemeClr val="tx1"/>
                </a:solidFill>
                <a:effectLst/>
                <a:latin typeface="+mn-lt"/>
                <a:ea typeface="+mn-ea"/>
                <a:cs typeface="+mn-cs"/>
              </a:rPr>
              <a:t>Individuals can file a complaint if they claim - as a result of a project supported by the IKI, </a:t>
            </a:r>
          </a:p>
          <a:p>
            <a:r>
              <a:rPr lang="en-US" sz="1200" kern="1200" dirty="0">
                <a:solidFill>
                  <a:schemeClr val="tx1"/>
                </a:solidFill>
                <a:effectLst/>
                <a:latin typeface="+mn-lt"/>
                <a:ea typeface="+mn-ea"/>
                <a:cs typeface="+mn-cs"/>
              </a:rPr>
              <a:t>a) suffered negative consequences from its implementation: &gt;&gt;&gt; these complaints relate to violations of the IKI's environmental and social standards and the complainants must prove individual harm. This complaint function is standard in international and bilateral development finance institutions. If they want to report serious negative environmental impacts: °&gt;&gt; This is somewhat innovative: for serious negative environmental impacts, complainants can file a complaint without being individually harmed</a:t>
            </a:r>
          </a:p>
          <a:p>
            <a:r>
              <a:rPr lang="en-US" sz="1200" kern="1200" dirty="0">
                <a:solidFill>
                  <a:schemeClr val="tx1"/>
                </a:solidFill>
                <a:effectLst/>
                <a:latin typeface="+mn-lt"/>
                <a:ea typeface="+mn-ea"/>
                <a:cs typeface="+mn-cs"/>
              </a:rPr>
              <a:t>b) Want to report misuse of funds or corruption: &gt;&gt;&gt; no individual harm necessary. This is in line with traditional compliance functions on corruption.</a:t>
            </a:r>
          </a:p>
          <a:p>
            <a:r>
              <a:rPr lang="en-US" sz="1200" kern="1200" dirty="0">
                <a:solidFill>
                  <a:schemeClr val="tx1"/>
                </a:solidFill>
                <a:effectLst/>
                <a:latin typeface="+mn-lt"/>
                <a:ea typeface="+mn-ea"/>
                <a:cs typeface="+mn-cs"/>
              </a:rPr>
              <a:t>c) Reprisals as a result of cooperating with the IKI complaint mechanism.</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IKI BM does </a:t>
            </a:r>
            <a:r>
              <a:rPr lang="en-US" sz="1200" b="1" kern="1200" dirty="0">
                <a:solidFill>
                  <a:schemeClr val="tx1"/>
                </a:solidFill>
                <a:effectLst/>
                <a:latin typeface="+mn-lt"/>
                <a:ea typeface="+mn-ea"/>
                <a:cs typeface="+mn-cs"/>
              </a:rPr>
              <a:t>not</a:t>
            </a:r>
            <a:r>
              <a:rPr lang="en-US" sz="1200" kern="1200" dirty="0">
                <a:solidFill>
                  <a:schemeClr val="tx1"/>
                </a:solidFill>
                <a:effectLst/>
                <a:latin typeface="+mn-lt"/>
                <a:ea typeface="+mn-ea"/>
                <a:cs typeface="+mn-cs"/>
              </a:rPr>
              <a:t> consider complaints about the rejection of funding applications. &gt;&gt;&gt; Not so with the Green Climate Fund's Independent Appeal Mechanism, which considers complaints related to funding applications.  </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What is the procedure?</a:t>
            </a:r>
          </a:p>
          <a:p>
            <a:r>
              <a:rPr lang="en-US" sz="1200" kern="1200" dirty="0">
                <a:solidFill>
                  <a:schemeClr val="tx1"/>
                </a:solidFill>
                <a:effectLst/>
                <a:latin typeface="+mn-lt"/>
                <a:ea typeface="+mn-ea"/>
                <a:cs typeface="+mn-cs"/>
              </a:rPr>
              <a:t>Important: It starts with a formal complaint</a:t>
            </a:r>
            <a:r>
              <a:rPr lang="en-US" sz="1200" kern="1200" baseline="0" dirty="0">
                <a:solidFill>
                  <a:schemeClr val="tx1"/>
                </a:solidFill>
                <a:effectLst/>
                <a:latin typeface="+mn-lt"/>
                <a:ea typeface="+mn-ea"/>
                <a:cs typeface="+mn-cs"/>
              </a:rPr>
              <a:t> to the IKI ICM. All other grievances should either be handled by a local level grievance mechanism or be resolved with the relevant counterparts as part of the overall project implementation. </a:t>
            </a:r>
          </a:p>
          <a:p>
            <a:r>
              <a:rPr lang="en-US" sz="1200" kern="1200" dirty="0">
                <a:solidFill>
                  <a:schemeClr val="tx1"/>
                </a:solidFill>
                <a:effectLst/>
                <a:latin typeface="+mn-lt"/>
                <a:ea typeface="+mn-ea"/>
                <a:cs typeface="+mn-cs"/>
              </a:rPr>
              <a:t>There are two main procedures of the IKI ICM. Complainants can choose between a mediation-based alternative dispute resolution process, where the IKI BM facilitates a voluntary process between the parties to find a mutually acceptable solution to the issues raised in the complaint, and a compliance review, in which the IKI BM assesses BMU/ZUG's compliance with the IKI Safeguards and budgetary and funding laws. The IKI BM supports complainants in finding the adequate procedure for their complaints. </a:t>
            </a:r>
          </a:p>
          <a:p>
            <a:endParaRPr lang="en-US" sz="1200" kern="1200" dirty="0">
              <a:solidFill>
                <a:schemeClr val="tx1"/>
              </a:solidFill>
              <a:effectLst/>
              <a:latin typeface="+mn-lt"/>
              <a:ea typeface="+mn-ea"/>
              <a:cs typeface="+mn-cs"/>
            </a:endParaRPr>
          </a:p>
          <a:p>
            <a:r>
              <a:rPr lang="en-US" sz="1200" b="1" u="sng" kern="1200" dirty="0">
                <a:solidFill>
                  <a:schemeClr val="tx1"/>
                </a:solidFill>
                <a:effectLst/>
                <a:latin typeface="+mn-lt"/>
                <a:ea typeface="+mn-ea"/>
                <a:cs typeface="+mn-cs"/>
              </a:rPr>
              <a:t>Whistleblower protection: </a:t>
            </a:r>
          </a:p>
          <a:p>
            <a:r>
              <a:rPr lang="en-US" sz="1200" kern="1200" dirty="0">
                <a:solidFill>
                  <a:schemeClr val="tx1"/>
                </a:solidFill>
                <a:effectLst/>
                <a:latin typeface="+mn-lt"/>
                <a:ea typeface="+mn-ea"/>
                <a:cs typeface="+mn-cs"/>
              </a:rPr>
              <a:t>The anonymity of complainants is ensured, including through an anonymous mailbox that allows anonymous calls back and forth. </a:t>
            </a:r>
          </a:p>
          <a:p>
            <a:r>
              <a:rPr lang="en-US" sz="1200" kern="1200" dirty="0">
                <a:solidFill>
                  <a:schemeClr val="tx1"/>
                </a:solidFill>
                <a:effectLst/>
                <a:latin typeface="+mn-lt"/>
                <a:ea typeface="+mn-ea"/>
                <a:cs typeface="+mn-cs"/>
              </a:rPr>
              <a:t>Background: In recent years, whistleblowers and complainants have come under increasing fire. Both complaints mechanisms at development finance institutions and the reporting mechanisms of UN human rights systems have provisions to ensure their protection.</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 further information, please contact the  IKI Complaints Mechanism Office, </a:t>
            </a:r>
            <a:r>
              <a:rPr lang="en-US" sz="1200" dirty="0"/>
              <a:t>IKI-complaints@z-u-g.org</a:t>
            </a:r>
            <a:endParaRPr lang="de-DE" dirty="0"/>
          </a:p>
        </p:txBody>
      </p:sp>
    </p:spTree>
    <p:extLst>
      <p:ext uri="{BB962C8B-B14F-4D97-AF65-F5344CB8AC3E}">
        <p14:creationId xmlns:p14="http://schemas.microsoft.com/office/powerpoint/2010/main" val="3873656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058FEFE-46C1-4A33-A194-565F45C972DF}"/>
              </a:ext>
            </a:extLst>
          </p:cNvPr>
          <p:cNvSpPr>
            <a:spLocks noGrp="1"/>
          </p:cNvSpPr>
          <p:nvPr>
            <p:ph type="title"/>
          </p:nvPr>
        </p:nvSpPr>
        <p:spPr/>
        <p:txBody>
          <a:bodyPr/>
          <a:lstStyle/>
          <a:p>
            <a:r>
              <a:rPr lang="de-DE"/>
              <a:t>Titelmasterformat durch Klicken bearbeiten</a:t>
            </a:r>
            <a:endParaRPr lang="de-DE" dirty="0"/>
          </a:p>
        </p:txBody>
      </p:sp>
      <p:sp>
        <p:nvSpPr>
          <p:cNvPr id="5" name="Foliennummernplatzhalter 4">
            <a:extLst>
              <a:ext uri="{FF2B5EF4-FFF2-40B4-BE49-F238E27FC236}">
                <a16:creationId xmlns:a16="http://schemas.microsoft.com/office/drawing/2014/main" id="{1A9541F7-B419-46F4-AB62-0A5746D9E350}"/>
              </a:ext>
            </a:extLst>
          </p:cNvPr>
          <p:cNvSpPr>
            <a:spLocks noGrp="1"/>
          </p:cNvSpPr>
          <p:nvPr>
            <p:ph type="sldNum" sz="quarter" idx="12"/>
          </p:nvPr>
        </p:nvSpPr>
        <p:spPr/>
        <p:txBody>
          <a:bodyPr/>
          <a:lstStyle/>
          <a:p>
            <a:fld id="{C4818E07-DEEE-44B8-ACD8-987816E0BAF3}" type="slidenum">
              <a:rPr lang="de-DE" smtClean="0"/>
              <a:t>‹Nr.›</a:t>
            </a:fld>
            <a:endParaRPr lang="de-DE" dirty="0"/>
          </a:p>
        </p:txBody>
      </p:sp>
      <p:sp>
        <p:nvSpPr>
          <p:cNvPr id="6" name="Textplatzhalter 2">
            <a:extLst>
              <a:ext uri="{FF2B5EF4-FFF2-40B4-BE49-F238E27FC236}">
                <a16:creationId xmlns:a16="http://schemas.microsoft.com/office/drawing/2014/main" id="{FACA6D36-1B22-41CD-90D4-F63CA67EE627}"/>
              </a:ext>
            </a:extLst>
          </p:cNvPr>
          <p:cNvSpPr>
            <a:spLocks noGrp="1"/>
          </p:cNvSpPr>
          <p:nvPr>
            <p:ph idx="1"/>
          </p:nvPr>
        </p:nvSpPr>
        <p:spPr>
          <a:xfrm>
            <a:off x="492125" y="1951200"/>
            <a:ext cx="11149013" cy="4149338"/>
          </a:xfrm>
          <a:prstGeom prst="rect">
            <a:avLst/>
          </a:prstGeom>
        </p:spPr>
        <p:txBody>
          <a:bodyPr vert="horz" lIns="91440" tIns="45720" rIns="91440" bIns="45720" rtlCol="0">
            <a:normAutofit/>
          </a:bodyPr>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de-DE" dirty="0"/>
          </a:p>
        </p:txBody>
      </p:sp>
      <p:sp>
        <p:nvSpPr>
          <p:cNvPr id="7" name="Textplatzhalter 3">
            <a:extLst>
              <a:ext uri="{FF2B5EF4-FFF2-40B4-BE49-F238E27FC236}">
                <a16:creationId xmlns:a16="http://schemas.microsoft.com/office/drawing/2014/main" id="{BA865A6E-8877-F045-8268-B7366F1AE4B2}"/>
              </a:ext>
            </a:extLst>
          </p:cNvPr>
          <p:cNvSpPr>
            <a:spLocks noGrp="1"/>
          </p:cNvSpPr>
          <p:nvPr>
            <p:ph type="body" sz="quarter" idx="15" hasCustomPrompt="1"/>
          </p:nvPr>
        </p:nvSpPr>
        <p:spPr>
          <a:xfrm>
            <a:off x="540000" y="972398"/>
            <a:ext cx="10515600" cy="330200"/>
          </a:xfrm>
        </p:spPr>
        <p:txBody>
          <a:bodyP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solidFill>
                  <a:schemeClr val="bg1"/>
                </a:solidFill>
              </a:defRPr>
            </a:lvl1pPr>
          </a:lstStyle>
          <a:p>
            <a:r>
              <a:rPr lang="de-DE" dirty="0"/>
              <a:t>Untertitel durch Klicken bearbeiten (optional)</a:t>
            </a:r>
          </a:p>
        </p:txBody>
      </p:sp>
    </p:spTree>
    <p:extLst>
      <p:ext uri="{BB962C8B-B14F-4D97-AF65-F5344CB8AC3E}">
        <p14:creationId xmlns:p14="http://schemas.microsoft.com/office/powerpoint/2010/main" val="379163857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hteck 47">
            <a:extLst>
              <a:ext uri="{FF2B5EF4-FFF2-40B4-BE49-F238E27FC236}">
                <a16:creationId xmlns:a16="http://schemas.microsoft.com/office/drawing/2014/main" id="{E9E2CF7C-371E-4E2C-99F2-55D3C133C0C6}"/>
              </a:ext>
            </a:extLst>
          </p:cNvPr>
          <p:cNvSpPr/>
          <p:nvPr userDrawn="1"/>
        </p:nvSpPr>
        <p:spPr bwMode="gray">
          <a:xfrm>
            <a:off x="-1200" y="0"/>
            <a:ext cx="12193200" cy="1800000"/>
          </a:xfrm>
          <a:custGeom>
            <a:avLst/>
            <a:gdLst>
              <a:gd name="connsiteX0" fmla="*/ 0 w 12193200"/>
              <a:gd name="connsiteY0" fmla="*/ 0 h 1800000"/>
              <a:gd name="connsiteX1" fmla="*/ 12193200 w 12193200"/>
              <a:gd name="connsiteY1" fmla="*/ 0 h 1800000"/>
              <a:gd name="connsiteX2" fmla="*/ 12193200 w 12193200"/>
              <a:gd name="connsiteY2" fmla="*/ 1800000 h 1800000"/>
              <a:gd name="connsiteX3" fmla="*/ 0 w 12193200"/>
              <a:gd name="connsiteY3" fmla="*/ 1800000 h 1800000"/>
              <a:gd name="connsiteX4" fmla="*/ 0 w 12193200"/>
              <a:gd name="connsiteY4" fmla="*/ 0 h 1800000"/>
              <a:gd name="connsiteX0" fmla="*/ 0 w 12193200"/>
              <a:gd name="connsiteY0" fmla="*/ 0 h 1800000"/>
              <a:gd name="connsiteX1" fmla="*/ 12193200 w 12193200"/>
              <a:gd name="connsiteY1" fmla="*/ 0 h 1800000"/>
              <a:gd name="connsiteX2" fmla="*/ 12193200 w 12193200"/>
              <a:gd name="connsiteY2" fmla="*/ 1800000 h 1800000"/>
              <a:gd name="connsiteX3" fmla="*/ 469232 w 12193200"/>
              <a:gd name="connsiteY3" fmla="*/ 1402958 h 1800000"/>
              <a:gd name="connsiteX4" fmla="*/ 0 w 12193200"/>
              <a:gd name="connsiteY4" fmla="*/ 0 h 180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3200" h="1800000">
                <a:moveTo>
                  <a:pt x="0" y="0"/>
                </a:moveTo>
                <a:lnTo>
                  <a:pt x="12193200" y="0"/>
                </a:lnTo>
                <a:lnTo>
                  <a:pt x="12193200" y="1800000"/>
                </a:lnTo>
                <a:lnTo>
                  <a:pt x="469232" y="1402958"/>
                </a:lnTo>
                <a:lnTo>
                  <a:pt x="0" y="0"/>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a:p>
        </p:txBody>
      </p:sp>
      <p:sp>
        <p:nvSpPr>
          <p:cNvPr id="2" name="Titelplatzhalter 1">
            <a:extLst>
              <a:ext uri="{FF2B5EF4-FFF2-40B4-BE49-F238E27FC236}">
                <a16:creationId xmlns:a16="http://schemas.microsoft.com/office/drawing/2014/main" id="{6B904ECC-6DD5-4D01-AD0B-1B870A495170}"/>
              </a:ext>
            </a:extLst>
          </p:cNvPr>
          <p:cNvSpPr>
            <a:spLocks noGrp="1"/>
          </p:cNvSpPr>
          <p:nvPr>
            <p:ph type="title"/>
          </p:nvPr>
        </p:nvSpPr>
        <p:spPr>
          <a:xfrm>
            <a:off x="540000" y="432000"/>
            <a:ext cx="10515600" cy="523396"/>
          </a:xfrm>
          <a:prstGeom prst="rect">
            <a:avLst/>
          </a:prstGeom>
        </p:spPr>
        <p:txBody>
          <a:bodyPr vert="horz" lIns="91440" tIns="45720" rIns="91440" bIns="45720" rtlCol="0" anchor="ctr">
            <a:normAutofit/>
          </a:bodyPr>
          <a:lstStyle/>
          <a:p>
            <a:r>
              <a:rPr lang="de-DE" dirty="0"/>
              <a:t>Mastertitelformat bearbeiten</a:t>
            </a:r>
          </a:p>
        </p:txBody>
      </p:sp>
      <p:sp>
        <p:nvSpPr>
          <p:cNvPr id="3" name="Textplatzhalter 2">
            <a:extLst>
              <a:ext uri="{FF2B5EF4-FFF2-40B4-BE49-F238E27FC236}">
                <a16:creationId xmlns:a16="http://schemas.microsoft.com/office/drawing/2014/main" id="{5FD7DAC6-9D6E-49E3-A5F1-B2E510D921DF}"/>
              </a:ext>
            </a:extLst>
          </p:cNvPr>
          <p:cNvSpPr>
            <a:spLocks noGrp="1"/>
          </p:cNvSpPr>
          <p:nvPr>
            <p:ph type="body" idx="1"/>
          </p:nvPr>
        </p:nvSpPr>
        <p:spPr>
          <a:xfrm>
            <a:off x="505572" y="1952625"/>
            <a:ext cx="11135566" cy="4176713"/>
          </a:xfrm>
          <a:prstGeom prst="rect">
            <a:avLst/>
          </a:prstGeom>
        </p:spPr>
        <p:txBody>
          <a:bodyPr vert="horz" lIns="91440" tIns="45720" rIns="91440" bIns="45720" rtlCol="0">
            <a:normAutofit/>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oliennummernplatzhalter 5">
            <a:extLst>
              <a:ext uri="{FF2B5EF4-FFF2-40B4-BE49-F238E27FC236}">
                <a16:creationId xmlns:a16="http://schemas.microsoft.com/office/drawing/2014/main" id="{F5E795B8-D8A9-48CE-8585-68B8F5738D80}"/>
              </a:ext>
            </a:extLst>
          </p:cNvPr>
          <p:cNvSpPr>
            <a:spLocks noGrp="1"/>
          </p:cNvSpPr>
          <p:nvPr>
            <p:ph type="sldNum" sz="quarter" idx="4"/>
          </p:nvPr>
        </p:nvSpPr>
        <p:spPr>
          <a:xfrm>
            <a:off x="8897938" y="6351587"/>
            <a:ext cx="2743200" cy="365125"/>
          </a:xfrm>
          <a:prstGeom prst="rect">
            <a:avLst/>
          </a:prstGeom>
        </p:spPr>
        <p:txBody>
          <a:bodyPr vert="horz" lIns="91440" tIns="45720" rIns="91440" bIns="45720" rtlCol="0" anchor="ctr"/>
          <a:lstStyle>
            <a:lvl1pPr algn="r">
              <a:defRPr sz="1200">
                <a:solidFill>
                  <a:schemeClr val="bg2"/>
                </a:solidFill>
                <a:latin typeface="Arial" panose="020B0604020202020204" pitchFamily="34" charset="0"/>
                <a:cs typeface="Arial" panose="020B0604020202020204" pitchFamily="34" charset="0"/>
              </a:defRPr>
            </a:lvl1pPr>
          </a:lstStyle>
          <a:p>
            <a:fld id="{C4818E07-DEEE-44B8-ACD8-987816E0BAF3}" type="slidenum">
              <a:rPr lang="de-DE" smtClean="0"/>
              <a:pPr/>
              <a:t>‹Nr.›</a:t>
            </a:fld>
            <a:endParaRPr lang="de-DE" dirty="0"/>
          </a:p>
        </p:txBody>
      </p:sp>
    </p:spTree>
    <p:extLst>
      <p:ext uri="{BB962C8B-B14F-4D97-AF65-F5344CB8AC3E}">
        <p14:creationId xmlns:p14="http://schemas.microsoft.com/office/powerpoint/2010/main" val="3480858476"/>
      </p:ext>
    </p:extLst>
  </p:cSld>
  <p:clrMap bg1="lt1" tx1="dk1" bg2="lt2" tx2="dk2" accent1="accent1" accent2="accent2" accent3="accent3" accent4="accent4" accent5="accent5" accent6="accent6" hlink="hlink" folHlink="folHlink"/>
  <p:sldLayoutIdLst>
    <p:sldLayoutId id="2147483670" r:id="rId1"/>
  </p:sldLayoutIdLst>
  <p:hf hdr="0" ftr="0" dt="0"/>
  <p:txStyles>
    <p:titleStyle>
      <a:lvl1pPr algn="l" defTabSz="914400" rtl="0" eaLnBrk="1" latinLnBrk="0" hangingPunct="1">
        <a:lnSpc>
          <a:spcPct val="90000"/>
        </a:lnSpc>
        <a:spcBef>
          <a:spcPct val="0"/>
        </a:spcBef>
        <a:buNone/>
        <a:defRPr sz="2500" b="1" kern="1200">
          <a:solidFill>
            <a:schemeClr val="bg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Arial" panose="020B0604020202020204" pitchFamily="34" charset="0"/>
          <a:ea typeface="+mn-ea"/>
          <a:cs typeface="Arial" panose="020B0604020202020204" pitchFamily="34" charset="0"/>
        </a:defRPr>
      </a:lvl1pPr>
      <a:lvl2pPr marL="18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2pPr>
      <a:lvl3pPr marL="36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54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720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7333">
          <p15:clr>
            <a:srgbClr val="F26B43"/>
          </p15:clr>
        </p15:guide>
        <p15:guide id="9" orient="horz" pos="1230">
          <p15:clr>
            <a:srgbClr val="F26B43"/>
          </p15:clr>
        </p15:guide>
        <p15:guide id="13" orient="horz" pos="3861">
          <p15:clr>
            <a:srgbClr val="F26B43"/>
          </p15:clr>
        </p15:guide>
        <p15:guide id="14" pos="31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tags" Target="../tags/tag2.xml"/><Relationship Id="rId7" Type="http://schemas.openxmlformats.org/officeDocument/2006/relationships/image" Target="../media/image1.emf"/><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notesSlide" Target="../notesSlides/notesSlide1.xml"/><Relationship Id="rId4"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a:extLst>
              <a:ext uri="{FF2B5EF4-FFF2-40B4-BE49-F238E27FC236}">
                <a16:creationId xmlns:a16="http://schemas.microsoft.com/office/drawing/2014/main" id="{02CBB973-4181-4798-9D17-1EF5915C2E5E}"/>
              </a:ext>
              <a:ext uri="{C183D7F6-B498-43B3-948B-1728B52AA6E4}">
                <adec:decorative xmlns:adec="http://schemas.microsoft.com/office/drawing/2017/decorative" val="1"/>
              </a:ext>
            </a:extLst>
          </p:cNvPr>
          <p:cNvGraphicFramePr>
            <a:graphicFrameLocks noChangeAspect="1"/>
          </p:cNvGraphicFramePr>
          <p:nvPr>
            <p:custDataLst>
              <p:tags r:id="rId2"/>
            </p:custDataLst>
            <p:extLst>
              <p:ext uri="{D42A27DB-BD31-4B8C-83A1-F6EECF244321}">
                <p14:modId xmlns:p14="http://schemas.microsoft.com/office/powerpoint/2010/main" val="39914540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1" name="think-cell Folie" r:id="rId6" imgW="344" imgH="345" progId="TCLayout.ActiveDocument.1">
                  <p:embed/>
                </p:oleObj>
              </mc:Choice>
              <mc:Fallback>
                <p:oleObj name="think-cell Folie" r:id="rId6" imgW="344" imgH="345" progId="TCLayout.ActiveDocument.1">
                  <p:embed/>
                  <p:pic>
                    <p:nvPicPr>
                      <p:cNvPr id="8" name="Objekt 7" hidden="1">
                        <a:extLst>
                          <a:ext uri="{FF2B5EF4-FFF2-40B4-BE49-F238E27FC236}">
                            <a16:creationId xmlns:a16="http://schemas.microsoft.com/office/drawing/2014/main" id="{02CBB973-4181-4798-9D17-1EF5915C2E5E}"/>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7" name="Rechteck 6">
            <a:extLst>
              <a:ext uri="{FF2B5EF4-FFF2-40B4-BE49-F238E27FC236}">
                <a16:creationId xmlns:a16="http://schemas.microsoft.com/office/drawing/2014/main" id="{C3C39D7C-6F46-43A9-BDE4-0B71FBFEF4C0}"/>
              </a:ext>
              <a:ext uri="{C183D7F6-B498-43B3-948B-1728B52AA6E4}">
                <adec:decorative xmlns:adec="http://schemas.microsoft.com/office/drawing/2017/decorative" val="1"/>
              </a:ext>
            </a:extLst>
          </p:cNvPr>
          <p:cNvSpPr/>
          <p:nvPr>
            <p:custDataLst>
              <p:tags r:id="rId3"/>
            </p:custDataLst>
          </p:nvPr>
        </p:nvSpPr>
        <p:spPr>
          <a:xfrm>
            <a:off x="0" y="0"/>
            <a:ext cx="158750" cy="15875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00000"/>
              </a:lnSpc>
              <a:spcBef>
                <a:spcPts val="600"/>
              </a:spcBef>
              <a:spcAft>
                <a:spcPts val="0"/>
              </a:spcAft>
              <a:buClr>
                <a:srgbClr val="FFFFFF"/>
              </a:buClr>
              <a:buSzTx/>
              <a:buFontTx/>
              <a:buNone/>
              <a:tabLst/>
              <a:defRPr/>
            </a:pPr>
            <a:endParaRPr kumimoji="0" lang="de-DE" sz="2500" b="1" i="0" u="none" strike="noStrike" kern="1200" cap="none" spc="0" normalizeH="0" baseline="0" noProof="0" dirty="0">
              <a:ln>
                <a:noFill/>
              </a:ln>
              <a:solidFill>
                <a:srgbClr val="FFFFFF"/>
              </a:solidFill>
              <a:effectLst/>
              <a:uLnTx/>
              <a:uFillTx/>
              <a:latin typeface="Arial" panose="020B0604020202020204" pitchFamily="34" charset="0"/>
              <a:ea typeface="+mn-ea"/>
              <a:cs typeface="+mn-cs"/>
              <a:sym typeface="Arial" panose="020B0604020202020204" pitchFamily="34" charset="0"/>
            </a:endParaRPr>
          </a:p>
        </p:txBody>
      </p:sp>
      <p:sp>
        <p:nvSpPr>
          <p:cNvPr id="18" name="Titel 1"/>
          <p:cNvSpPr>
            <a:spLocks noGrp="1"/>
          </p:cNvSpPr>
          <p:nvPr>
            <p:ph type="title"/>
          </p:nvPr>
        </p:nvSpPr>
        <p:spPr/>
        <p:txBody>
          <a:bodyPr>
            <a:normAutofit/>
          </a:bodyPr>
          <a:lstStyle/>
          <a:p>
            <a:r>
              <a:rPr lang="en-GB" noProof="0" dirty="0"/>
              <a:t>The IKI Independent Complaint Mechanism – how does it work?</a:t>
            </a:r>
          </a:p>
        </p:txBody>
      </p:sp>
      <p:sp>
        <p:nvSpPr>
          <p:cNvPr id="6" name="Textplatzhalter 5"/>
          <p:cNvSpPr>
            <a:spLocks noGrp="1"/>
          </p:cNvSpPr>
          <p:nvPr>
            <p:ph type="body" sz="quarter" idx="15"/>
          </p:nvPr>
        </p:nvSpPr>
        <p:spPr>
          <a:xfrm>
            <a:off x="540000" y="976794"/>
            <a:ext cx="10515600" cy="330200"/>
          </a:xfrm>
        </p:spPr>
        <p:txBody>
          <a:bodyPr/>
          <a:lstStyle/>
          <a:p>
            <a:endParaRPr lang="de-DE"/>
          </a:p>
        </p:txBody>
      </p:sp>
      <p:sp>
        <p:nvSpPr>
          <p:cNvPr id="29" name="Textfeld 28"/>
          <p:cNvSpPr txBox="1"/>
          <p:nvPr/>
        </p:nvSpPr>
        <p:spPr>
          <a:xfrm>
            <a:off x="788743" y="2461166"/>
            <a:ext cx="2115964" cy="276999"/>
          </a:xfrm>
          <a:prstGeom prst="rect">
            <a:avLst/>
          </a:prstGeom>
          <a:noFill/>
        </p:spPr>
        <p:txBody>
          <a:bodyPr wrap="none" lIns="0" tIns="0" rIns="0" bIns="0" rtlCol="0" anchor="t" anchorCtr="0">
            <a:spAutoFit/>
          </a:bodyPr>
          <a:lstStyle/>
          <a:p>
            <a:pPr marL="0" marR="0" lvl="0" indent="0" algn="l"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Which complaints?</a:t>
            </a:r>
          </a:p>
        </p:txBody>
      </p:sp>
      <p:sp>
        <p:nvSpPr>
          <p:cNvPr id="15" name="Rechteck 14">
            <a:extLst>
              <a:ext uri="{FF2B5EF4-FFF2-40B4-BE49-F238E27FC236}">
                <a16:creationId xmlns:a16="http://schemas.microsoft.com/office/drawing/2014/main" id="{80C35733-6E4E-4F62-846B-38F9536424FF}"/>
              </a:ext>
            </a:extLst>
          </p:cNvPr>
          <p:cNvSpPr/>
          <p:nvPr/>
        </p:nvSpPr>
        <p:spPr>
          <a:xfrm>
            <a:off x="317850" y="3076575"/>
            <a:ext cx="2764800" cy="28200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FFFFFF"/>
                </a:solidFill>
                <a:effectLst/>
                <a:uLnTx/>
                <a:uFillTx/>
                <a:latin typeface="Arial" panose="020B0604020202020204"/>
                <a:ea typeface="+mn-ea"/>
                <a:cs typeface="+mn-cs"/>
              </a:rPr>
              <a:t>Violation of environmental or social safeguards.</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FFFFFF"/>
                </a:solidFill>
                <a:effectLst/>
                <a:uLnTx/>
                <a:uFillTx/>
                <a:latin typeface="Arial" panose="020B0604020202020204"/>
                <a:ea typeface="+mn-ea"/>
                <a:cs typeface="+mn-cs"/>
              </a:rPr>
              <a:t>Improper use of public funds or economic crime.</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FFFFFF"/>
                </a:solidFill>
                <a:effectLst/>
                <a:uLnTx/>
                <a:uFillTx/>
                <a:latin typeface="Arial" panose="020B0604020202020204"/>
                <a:ea typeface="+mn-ea"/>
                <a:cs typeface="+mn-cs"/>
              </a:rPr>
              <a:t>Reprisals as a result from cooperating with IKI  ICM.</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FFFFFF"/>
                </a:solidFill>
                <a:effectLst/>
                <a:uLnTx/>
                <a:uFillTx/>
                <a:latin typeface="Arial" panose="020B0604020202020204"/>
                <a:ea typeface="+mn-ea"/>
                <a:cs typeface="+mn-cs"/>
              </a:rPr>
              <a:t>NOT: Rejection of funding.</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600" b="0" i="0" u="none" strike="noStrike" kern="1200" cap="none" spc="0" normalizeH="0" baseline="0" noProof="0" dirty="0">
              <a:ln>
                <a:noFill/>
              </a:ln>
              <a:solidFill>
                <a:srgbClr val="FFFFFF"/>
              </a:solidFill>
              <a:effectLst/>
              <a:uLnTx/>
              <a:uFillTx/>
              <a:latin typeface="Arial" panose="020B0604020202020204"/>
              <a:ea typeface="+mn-ea"/>
              <a:cs typeface="+mn-cs"/>
            </a:endParaRPr>
          </a:p>
        </p:txBody>
      </p:sp>
      <p:sp>
        <p:nvSpPr>
          <p:cNvPr id="32" name="Textfeld 31"/>
          <p:cNvSpPr txBox="1"/>
          <p:nvPr/>
        </p:nvSpPr>
        <p:spPr>
          <a:xfrm>
            <a:off x="3430476" y="2477098"/>
            <a:ext cx="2321148" cy="276999"/>
          </a:xfrm>
          <a:prstGeom prst="rect">
            <a:avLst/>
          </a:prstGeom>
          <a:noFill/>
        </p:spPr>
        <p:txBody>
          <a:bodyPr wrap="none" lIns="0" tIns="0" rIns="0" bIns="0" rtlCol="0" anchor="t" anchorCtr="0">
            <a:spAutoFit/>
          </a:bodyPr>
          <a:lstStyle/>
          <a:p>
            <a:pPr marL="0" marR="0" lvl="0" indent="0" algn="l"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What is the process?</a:t>
            </a:r>
          </a:p>
        </p:txBody>
      </p:sp>
      <p:sp>
        <p:nvSpPr>
          <p:cNvPr id="16" name="Rechteck 15">
            <a:extLst>
              <a:ext uri="{FF2B5EF4-FFF2-40B4-BE49-F238E27FC236}">
                <a16:creationId xmlns:a16="http://schemas.microsoft.com/office/drawing/2014/main" id="{80C35733-6E4E-4F62-846B-38F9536424FF}"/>
              </a:ext>
            </a:extLst>
          </p:cNvPr>
          <p:cNvSpPr/>
          <p:nvPr/>
        </p:nvSpPr>
        <p:spPr>
          <a:xfrm>
            <a:off x="3208650" y="3076575"/>
            <a:ext cx="2764800" cy="28200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l" defTabSz="914400" rtl="0" eaLnBrk="1" fontAlgn="auto" latinLnBrk="0" hangingPunct="1">
              <a:lnSpc>
                <a:spcPct val="100000"/>
              </a:lnSpc>
              <a:spcBef>
                <a:spcPts val="0"/>
              </a:spcBef>
              <a:spcAft>
                <a:spcPts val="600"/>
              </a:spcAft>
              <a:buClrTx/>
              <a:buSzTx/>
              <a:buFont typeface="+mj-lt"/>
              <a:buAutoNum type="arabicPeriod"/>
              <a:tabLst/>
              <a:defRPr/>
            </a:pPr>
            <a:r>
              <a:rPr kumimoji="0" lang="en-US" sz="1600" b="0" i="0" u="none" strike="noStrike" kern="1200" cap="none" spc="0" normalizeH="0" baseline="0" noProof="0" dirty="0">
                <a:ln>
                  <a:noFill/>
                </a:ln>
                <a:solidFill>
                  <a:srgbClr val="FFFFFF"/>
                </a:solidFill>
                <a:effectLst/>
                <a:uLnTx/>
                <a:uFillTx/>
                <a:latin typeface="Arial" panose="020B0604020202020204"/>
                <a:ea typeface="+mn-ea"/>
                <a:cs typeface="+mn-cs"/>
              </a:rPr>
              <a:t>Formal complaint. </a:t>
            </a:r>
          </a:p>
          <a:p>
            <a:pPr marL="342900" marR="0" lvl="0" indent="-342900" algn="l" defTabSz="914400" rtl="0" eaLnBrk="1" fontAlgn="auto" latinLnBrk="0" hangingPunct="1">
              <a:lnSpc>
                <a:spcPct val="100000"/>
              </a:lnSpc>
              <a:spcBef>
                <a:spcPts val="0"/>
              </a:spcBef>
              <a:spcAft>
                <a:spcPts val="0"/>
              </a:spcAft>
              <a:buClrTx/>
              <a:buSzTx/>
              <a:buFont typeface="+mj-lt"/>
              <a:buAutoNum type="arabicPeriod"/>
              <a:tabLst/>
              <a:defRPr/>
            </a:pPr>
            <a:r>
              <a:rPr kumimoji="0" lang="en-US" sz="1600" b="0" i="0" u="none" strike="noStrike" kern="1200" cap="none" spc="0" normalizeH="0" baseline="0" noProof="0" dirty="0">
                <a:ln>
                  <a:noFill/>
                </a:ln>
                <a:solidFill>
                  <a:srgbClr val="FFFFFF"/>
                </a:solidFill>
                <a:effectLst/>
                <a:uLnTx/>
                <a:uFillTx/>
                <a:latin typeface="Arial" panose="020B0604020202020204"/>
                <a:ea typeface="+mn-ea"/>
                <a:cs typeface="+mn-cs"/>
              </a:rPr>
              <a:t>Two procedures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FFFFFF"/>
                </a:solidFill>
                <a:effectLst/>
                <a:uLnTx/>
                <a:uFillTx/>
                <a:latin typeface="Arial" panose="020B0604020202020204"/>
                <a:ea typeface="+mn-ea"/>
                <a:cs typeface="+mn-cs"/>
              </a:rPr>
              <a:t>Review procedure  (compliance) or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FFFFFF"/>
                </a:solidFill>
                <a:effectLst/>
                <a:uLnTx/>
                <a:uFillTx/>
                <a:latin typeface="Arial" panose="020B0604020202020204"/>
                <a:ea typeface="+mn-ea"/>
                <a:cs typeface="+mn-cs"/>
              </a:rPr>
              <a:t>problem-solving pro-</a:t>
            </a:r>
            <a:r>
              <a:rPr kumimoji="0" lang="en-US" sz="1600" b="0" i="0" u="none" strike="noStrike" kern="1200" cap="none" spc="0" normalizeH="0" baseline="0" noProof="0" dirty="0" err="1">
                <a:ln>
                  <a:noFill/>
                </a:ln>
                <a:solidFill>
                  <a:srgbClr val="FFFFFF"/>
                </a:solidFill>
                <a:effectLst/>
                <a:uLnTx/>
                <a:uFillTx/>
                <a:latin typeface="Arial" panose="020B0604020202020204"/>
                <a:ea typeface="+mn-ea"/>
                <a:cs typeface="+mn-cs"/>
              </a:rPr>
              <a:t>cedure</a:t>
            </a:r>
            <a:r>
              <a:rPr kumimoji="0" lang="en-US" sz="1600" b="0" i="0" u="none" strike="noStrike" kern="1200" cap="none" spc="0" normalizeH="0" baseline="0" noProof="0" dirty="0">
                <a:ln>
                  <a:noFill/>
                </a:ln>
                <a:solidFill>
                  <a:srgbClr val="FFFFFF"/>
                </a:solidFill>
                <a:effectLst/>
                <a:uLnTx/>
                <a:uFillTx/>
                <a:latin typeface="Arial" panose="020B0604020202020204"/>
                <a:ea typeface="+mn-ea"/>
                <a:cs typeface="+mn-cs"/>
              </a:rPr>
              <a:t> (mediation). </a:t>
            </a:r>
          </a:p>
          <a:p>
            <a:pPr marL="342900" marR="0" lvl="0" indent="-342900" algn="l" defTabSz="914400" rtl="0" eaLnBrk="1" fontAlgn="auto" latinLnBrk="0" hangingPunct="1">
              <a:lnSpc>
                <a:spcPct val="100000"/>
              </a:lnSpc>
              <a:spcBef>
                <a:spcPts val="1000"/>
              </a:spcBef>
              <a:spcAft>
                <a:spcPts val="0"/>
              </a:spcAft>
              <a:buClrTx/>
              <a:buSzTx/>
              <a:buFont typeface="+mj-lt"/>
              <a:buAutoNum type="arabicPeriod" startAt="3"/>
              <a:tabLst/>
              <a:defRPr/>
            </a:pPr>
            <a:r>
              <a:rPr kumimoji="0" lang="en-US"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Panel of 3 independent experts leads investigations.</a:t>
            </a:r>
            <a:endParaRPr kumimoji="0" lang="de-DE" sz="1600" b="0"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31" name="Textfeld 30"/>
          <p:cNvSpPr txBox="1"/>
          <p:nvPr/>
        </p:nvSpPr>
        <p:spPr>
          <a:xfrm>
            <a:off x="6115156" y="2175375"/>
            <a:ext cx="2726187" cy="553998"/>
          </a:xfrm>
          <a:prstGeom prst="rect">
            <a:avLst/>
          </a:prstGeom>
          <a:noFill/>
        </p:spPr>
        <p:txBody>
          <a:bodyPr wrap="squar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Who </a:t>
            </a:r>
            <a:r>
              <a:rPr kumimoji="0" lang="en-GB" sz="1800" b="1" i="0" u="none" strike="noStrike" kern="1200" cap="none" spc="0" normalizeH="0" baseline="0" noProof="0" dirty="0">
                <a:ln>
                  <a:noFill/>
                </a:ln>
                <a:solidFill>
                  <a:srgbClr val="000000"/>
                </a:solidFill>
                <a:effectLst/>
                <a:uLnTx/>
                <a:uFillTx/>
                <a:latin typeface="Arial" panose="020B0604020202020204"/>
                <a:ea typeface="+mn-ea"/>
                <a:cs typeface="+mn-cs"/>
              </a:rPr>
              <a:t>can</a:t>
            </a: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 complain &amp; how are they protected?</a:t>
            </a:r>
          </a:p>
        </p:txBody>
      </p:sp>
      <p:sp>
        <p:nvSpPr>
          <p:cNvPr id="17" name="Rechteck 16">
            <a:extLst>
              <a:ext uri="{FF2B5EF4-FFF2-40B4-BE49-F238E27FC236}">
                <a16:creationId xmlns:a16="http://schemas.microsoft.com/office/drawing/2014/main" id="{80C35733-6E4E-4F62-846B-38F9536424FF}"/>
              </a:ext>
            </a:extLst>
          </p:cNvPr>
          <p:cNvSpPr/>
          <p:nvPr/>
        </p:nvSpPr>
        <p:spPr>
          <a:xfrm>
            <a:off x="6115156" y="3076575"/>
            <a:ext cx="2764800" cy="282007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000000"/>
                </a:solidFill>
                <a:effectLst/>
                <a:uLnTx/>
                <a:uFillTx/>
                <a:latin typeface="Arial" panose="020B0604020202020204"/>
                <a:ea typeface="+mn-ea"/>
                <a:cs typeface="+mn-cs"/>
              </a:rPr>
              <a:t>All project-affected persons can complain.</a:t>
            </a:r>
          </a:p>
          <a:p>
            <a:pPr marL="285750" marR="0" lvl="0" indent="-285750" algn="l" defTabSz="914400" rtl="0" eaLnBrk="1" fontAlgn="auto" latinLnBrk="0" hangingPunct="1">
              <a:lnSpc>
                <a:spcPct val="100000"/>
              </a:lnSpc>
              <a:spcBef>
                <a:spcPts val="600"/>
              </a:spcBef>
              <a:spcAft>
                <a:spcPts val="0"/>
              </a:spcAft>
              <a:buClrTx/>
              <a:buSzTx/>
              <a:buFont typeface="Wingdings" panose="05000000000000000000" pitchFamily="2" charset="2"/>
              <a:buChar char="§"/>
              <a:tabLst/>
              <a:defRPr/>
            </a:pPr>
            <a:r>
              <a:rPr kumimoji="0" lang="en-US" sz="1600" b="0" i="0" u="none" strike="noStrike" kern="1200" cap="none" spc="0" normalizeH="0" baseline="0" noProof="0" dirty="0">
                <a:ln>
                  <a:noFill/>
                </a:ln>
                <a:solidFill>
                  <a:srgbClr val="000000"/>
                </a:solidFill>
                <a:effectLst/>
                <a:uLnTx/>
                <a:uFillTx/>
                <a:latin typeface="Arial" panose="020B0604020202020204"/>
                <a:ea typeface="+mn-ea"/>
                <a:cs typeface="+mn-cs"/>
              </a:rPr>
              <a:t>To protect complainants and whistleblowers, the anonymity can be guaranteed, including through an anonymous mailbox.</a:t>
            </a:r>
            <a:endParaRPr kumimoji="0" lang="de-DE" sz="16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1" name="Textfeld 20"/>
          <p:cNvSpPr txBox="1"/>
          <p:nvPr/>
        </p:nvSpPr>
        <p:spPr>
          <a:xfrm>
            <a:off x="8962073" y="2206035"/>
            <a:ext cx="2726187" cy="553998"/>
          </a:xfrm>
          <a:prstGeom prst="rect">
            <a:avLst/>
          </a:prstGeom>
          <a:noFill/>
        </p:spPr>
        <p:txBody>
          <a:bodyPr wrap="square" lIns="0" tIns="0" rIns="0" bIns="0" rtlCol="0" anchor="t" anchorCtr="0">
            <a:spAutoFit/>
          </a:bodyPr>
          <a:lstStyle/>
          <a:p>
            <a:pPr marL="0" marR="0" lvl="0" indent="0" algn="ctr" defTabSz="914400" rtl="0" eaLnBrk="1" fontAlgn="auto" latinLnBrk="0" hangingPunct="1">
              <a:lnSpc>
                <a:spcPct val="100000"/>
              </a:lnSpc>
              <a:spcBef>
                <a:spcPts val="600"/>
              </a:spcBef>
              <a:spcAft>
                <a:spcPts val="0"/>
              </a:spcAft>
              <a:buClr>
                <a:srgbClr val="2C6B75"/>
              </a:buClr>
              <a:buSzTx/>
              <a:buFontTx/>
              <a:buNone/>
              <a:tabLst/>
              <a:defRPr/>
            </a:pPr>
            <a:r>
              <a:rPr kumimoji="0" lang="de-DE" sz="1800" b="1" i="0" u="none" strike="noStrike" kern="1200" cap="none" spc="0" normalizeH="0" baseline="0" noProof="0" dirty="0" err="1">
                <a:ln>
                  <a:noFill/>
                </a:ln>
                <a:solidFill>
                  <a:srgbClr val="000000"/>
                </a:solidFill>
                <a:effectLst/>
                <a:uLnTx/>
                <a:uFillTx/>
                <a:latin typeface="Arial" panose="020B0604020202020204"/>
                <a:ea typeface="+mn-ea"/>
                <a:cs typeface="+mn-cs"/>
              </a:rPr>
              <a:t>When</a:t>
            </a: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de-DE" sz="1800" b="1" i="0" u="none" strike="noStrike" kern="1200" cap="none" spc="0" normalizeH="0" baseline="0" noProof="0" dirty="0" err="1">
                <a:ln>
                  <a:noFill/>
                </a:ln>
                <a:solidFill>
                  <a:srgbClr val="000000"/>
                </a:solidFill>
                <a:effectLst/>
                <a:uLnTx/>
                <a:uFillTx/>
                <a:latin typeface="Arial" panose="020B0604020202020204"/>
                <a:ea typeface="+mn-ea"/>
                <a:cs typeface="+mn-cs"/>
              </a:rPr>
              <a:t>is</a:t>
            </a: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 </a:t>
            </a:r>
            <a:r>
              <a:rPr kumimoji="0" lang="de-DE" sz="1800" b="1" i="0" u="none" strike="noStrike" kern="1200" cap="none" spc="0" normalizeH="0" baseline="0" noProof="0" dirty="0" err="1">
                <a:ln>
                  <a:noFill/>
                </a:ln>
                <a:solidFill>
                  <a:srgbClr val="000000"/>
                </a:solidFill>
                <a:effectLst/>
                <a:uLnTx/>
                <a:uFillTx/>
                <a:latin typeface="Arial" panose="020B0604020202020204"/>
                <a:ea typeface="+mn-ea"/>
                <a:cs typeface="+mn-cs"/>
              </a:rPr>
              <a:t>the</a:t>
            </a:r>
            <a:r>
              <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rPr>
              <a:t> IKI ICM </a:t>
            </a:r>
            <a:r>
              <a:rPr kumimoji="0" lang="de-DE" sz="1800" b="1" i="0" u="none" strike="noStrike" kern="1200" cap="none" spc="0" normalizeH="0" baseline="0" noProof="0" dirty="0" err="1">
                <a:ln>
                  <a:noFill/>
                </a:ln>
                <a:solidFill>
                  <a:srgbClr val="000000"/>
                </a:solidFill>
                <a:effectLst/>
                <a:uLnTx/>
                <a:uFillTx/>
                <a:latin typeface="Arial" panose="020B0604020202020204"/>
                <a:ea typeface="+mn-ea"/>
                <a:cs typeface="+mn-cs"/>
              </a:rPr>
              <a:t>functional</a:t>
            </a:r>
            <a:endParaRPr kumimoji="0" lang="de-DE" sz="1800" b="1"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0" name="Rechteck 19">
            <a:extLst>
              <a:ext uri="{FF2B5EF4-FFF2-40B4-BE49-F238E27FC236}">
                <a16:creationId xmlns:a16="http://schemas.microsoft.com/office/drawing/2014/main" id="{80C35733-6E4E-4F62-846B-38F9536424FF}"/>
              </a:ext>
            </a:extLst>
          </p:cNvPr>
          <p:cNvSpPr/>
          <p:nvPr/>
        </p:nvSpPr>
        <p:spPr>
          <a:xfrm>
            <a:off x="9021662" y="3076575"/>
            <a:ext cx="2764800" cy="282007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The complaints mechanism is fully operational by November 2022. </a:t>
            </a:r>
          </a:p>
          <a:p>
            <a:pPr marL="342900" marR="0" lvl="0" indent="-342900" algn="l" defTabSz="914400"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The Office of the IKI ICM </a:t>
            </a:r>
            <a:r>
              <a:rPr kumimoji="0" lang="en-GB" sz="1600" b="0" i="0" u="none" strike="noStrike" kern="1200" cap="none" spc="0" normalizeH="0" baseline="0" noProof="0">
                <a:ln>
                  <a:noFill/>
                </a:ln>
                <a:solidFill>
                  <a:srgbClr val="000000"/>
                </a:solidFill>
                <a:effectLst/>
                <a:uLnTx/>
                <a:uFillTx/>
                <a:latin typeface="Arial" panose="020B0604020202020204"/>
                <a:ea typeface="+mn-ea"/>
                <a:cs typeface="+mn-cs"/>
              </a:rPr>
              <a:t>can be </a:t>
            </a: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reached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Arial" panose="020B0604020202020204"/>
                <a:ea typeface="+mn-ea"/>
                <a:cs typeface="+mn-cs"/>
              </a:rPr>
              <a:t>iki-complaints@z-u-g.org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srgbClr val="000000"/>
              </a:solidFill>
              <a:effectLst/>
              <a:uLnTx/>
              <a:uFillTx/>
              <a:latin typeface="Arial" panose="020B0604020202020204"/>
              <a:ea typeface="+mn-ea"/>
              <a:cs typeface="+mn-cs"/>
            </a:endParaRPr>
          </a:p>
        </p:txBody>
      </p:sp>
      <p:sp>
        <p:nvSpPr>
          <p:cNvPr id="23" name="Foliennummernplatzhalter 4"/>
          <p:cNvSpPr>
            <a:spLocks noGrp="1"/>
          </p:cNvSpPr>
          <p:nvPr>
            <p:ph type="sldNum" sz="quarter" idx="12"/>
          </p:nvPr>
        </p:nvSpPr>
        <p:spPr>
          <a:xfrm>
            <a:off x="8897938" y="6351587"/>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C62A39A-477D-4091-8563-C1C1BF88D28A}" type="slidenum">
              <a:rPr kumimoji="0" lang="de-DE" sz="1200" b="0" i="0" u="none" strike="noStrike" kern="1200" cap="none" spc="0" normalizeH="0" baseline="0" noProof="0" smtClean="0">
                <a:ln>
                  <a:noFill/>
                </a:ln>
                <a:solidFill>
                  <a:srgbClr val="0F435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de-DE" sz="1200" b="0" i="0" u="none" strike="noStrike" kern="1200" cap="none" spc="0" normalizeH="0" baseline="0" noProof="0" dirty="0">
              <a:ln>
                <a:noFill/>
              </a:ln>
              <a:solidFill>
                <a:srgbClr val="0F435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3619193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en-GB" noProof="0" dirty="0"/>
              <a:t>What does this mean for implementing organizations</a:t>
            </a:r>
          </a:p>
        </p:txBody>
      </p:sp>
      <p:sp>
        <p:nvSpPr>
          <p:cNvPr id="5" name="Textplatzhalter 4"/>
          <p:cNvSpPr>
            <a:spLocks noGrp="1"/>
          </p:cNvSpPr>
          <p:nvPr>
            <p:ph type="body" sz="quarter" idx="15"/>
          </p:nvPr>
        </p:nvSpPr>
        <p:spPr/>
        <p:txBody>
          <a:bodyPr/>
          <a:lstStyle/>
          <a:p>
            <a:endParaRPr lang="de-DE" dirty="0"/>
          </a:p>
        </p:txBody>
      </p:sp>
      <p:sp>
        <p:nvSpPr>
          <p:cNvPr id="4" name="Inhaltsplatzhalter 3"/>
          <p:cNvSpPr>
            <a:spLocks noGrp="1"/>
          </p:cNvSpPr>
          <p:nvPr>
            <p:ph idx="1"/>
          </p:nvPr>
        </p:nvSpPr>
        <p:spPr>
          <a:xfrm>
            <a:off x="1571625" y="1951200"/>
            <a:ext cx="10069513" cy="4149338"/>
          </a:xfrm>
        </p:spPr>
        <p:txBody>
          <a:bodyPr>
            <a:normAutofit/>
          </a:bodyPr>
          <a:lstStyle/>
          <a:p>
            <a:pPr marL="342900" indent="-342900">
              <a:spcAft>
                <a:spcPts val="600"/>
              </a:spcAft>
              <a:buFont typeface="Wingdings" panose="05000000000000000000" pitchFamily="2" charset="2"/>
              <a:buChar char="§"/>
            </a:pPr>
            <a:r>
              <a:rPr lang="en-GB" sz="2400" noProof="0" dirty="0"/>
              <a:t>Inform all project stakeholders, project partners and particularly project-affected persons about the IKI independent complaint mechanism and how to submit a complaint, e.g. in meetings, workshops etc.</a:t>
            </a:r>
          </a:p>
          <a:p>
            <a:pPr marL="342900" indent="-342900">
              <a:spcAft>
                <a:spcPts val="600"/>
              </a:spcAft>
              <a:buFont typeface="Wingdings" panose="05000000000000000000" pitchFamily="2" charset="2"/>
              <a:buChar char="§"/>
            </a:pPr>
            <a:r>
              <a:rPr lang="en-GB" sz="2400" noProof="0" dirty="0"/>
              <a:t>Publish the IKI ICM on project websites: explain what it is and provide a </a:t>
            </a:r>
            <a:r>
              <a:rPr lang="en-GB" sz="2400" noProof="0" dirty="0" err="1"/>
              <a:t>lin</a:t>
            </a:r>
            <a:r>
              <a:rPr lang="en-GB" sz="2400" dirty="0"/>
              <a:t>k to the IKI ICM website  (template available at IKI ICM)</a:t>
            </a:r>
            <a:endParaRPr lang="en-GB" sz="2400" noProof="0" dirty="0"/>
          </a:p>
          <a:p>
            <a:pPr marL="342900" indent="-342900">
              <a:spcAft>
                <a:spcPts val="600"/>
              </a:spcAft>
              <a:buFont typeface="Wingdings" panose="05000000000000000000" pitchFamily="2" charset="2"/>
              <a:buChar char="§"/>
            </a:pPr>
            <a:r>
              <a:rPr lang="en-GB" sz="2400" noProof="0" dirty="0"/>
              <a:t>In case you have your own complaint mechanism: inform the IKI ICM of complaints you received within 72 hours</a:t>
            </a:r>
          </a:p>
          <a:p>
            <a:pPr marL="342900" indent="-342900">
              <a:spcAft>
                <a:spcPts val="600"/>
              </a:spcAft>
              <a:buFont typeface="Wingdings" panose="05000000000000000000" pitchFamily="2" charset="2"/>
              <a:buChar char="§"/>
            </a:pPr>
            <a:r>
              <a:rPr lang="en-GB" sz="2400" noProof="0" dirty="0"/>
              <a:t>Cooperation</a:t>
            </a:r>
            <a:r>
              <a:rPr lang="en-GB" sz="2400" dirty="0"/>
              <a:t> and Transparency</a:t>
            </a:r>
            <a:r>
              <a:rPr lang="en-GB" sz="2400" noProof="0" dirty="0"/>
              <a:t> with visits of the independent expert panel in case of complaints</a:t>
            </a:r>
          </a:p>
          <a:p>
            <a:pPr marL="342900" indent="-342900">
              <a:buFontTx/>
              <a:buChar char="-"/>
            </a:pPr>
            <a:endParaRPr lang="en-GB" sz="2400" noProof="0" dirty="0"/>
          </a:p>
        </p:txBody>
      </p:sp>
      <p:sp>
        <p:nvSpPr>
          <p:cNvPr id="3" name="Foliennummernplatzhalt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4818E07-DEEE-44B8-ACD8-987816E0BAF3}" type="slidenum">
              <a:rPr kumimoji="0" lang="de-DE" sz="1200" b="0" i="0" u="none" strike="noStrike" kern="1200" cap="none" spc="0" normalizeH="0" baseline="0" noProof="0" smtClean="0">
                <a:ln>
                  <a:noFill/>
                </a:ln>
                <a:solidFill>
                  <a:srgbClr val="0F435E"/>
                </a:solidFill>
                <a:effectLst/>
                <a:uLnTx/>
                <a:uFillTx/>
                <a:latin typeface="Arial" panose="020B0604020202020204" pitchFamily="34" charset="0"/>
                <a:ea typeface="+mn-ea"/>
                <a:cs typeface="Arial" panose="020B0604020202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de-DE" sz="1200" b="0" i="0" u="none" strike="noStrike" kern="1200" cap="none" spc="0" normalizeH="0" baseline="0" noProof="0" dirty="0">
              <a:ln>
                <a:noFill/>
              </a:ln>
              <a:solidFill>
                <a:srgbClr val="0F435E"/>
              </a:solidFill>
              <a:effectLst/>
              <a:uLnTx/>
              <a:uFillTx/>
              <a:latin typeface="Arial" panose="020B0604020202020204" pitchFamily="34" charset="0"/>
              <a:ea typeface="+mn-ea"/>
              <a:cs typeface="Arial" panose="020B0604020202020204" pitchFamily="34" charset="0"/>
            </a:endParaRPr>
          </a:p>
        </p:txBody>
      </p:sp>
      <p:pic>
        <p:nvPicPr>
          <p:cNvPr id="10" name="Grafik 9">
            <a:extLst>
              <a:ext uri="{FF2B5EF4-FFF2-40B4-BE49-F238E27FC236}">
                <a16:creationId xmlns:a16="http://schemas.microsoft.com/office/drawing/2014/main" id="{A60DE84F-84E4-A844-B9AF-7168F8F14650}"/>
              </a:ext>
              <a:ext uri="{C183D7F6-B498-43B3-948B-1728B52AA6E4}">
                <adec:decorative xmlns:adec="http://schemas.microsoft.com/office/drawing/2017/decorative" val="1"/>
              </a:ext>
            </a:extLst>
          </p:cNvPr>
          <p:cNvPicPr>
            <a:picLocks noChangeAspect="1"/>
          </p:cNvPicPr>
          <p:nvPr/>
        </p:nvPicPr>
        <p:blipFill>
          <a:blip r:embed="rId2" cstate="screen">
            <a:biLevel thresh="75000"/>
            <a:extLst>
              <a:ext uri="{BEBA8EAE-BF5A-486C-A8C5-ECC9F3942E4B}">
                <a14:imgProps xmlns:a14="http://schemas.microsoft.com/office/drawing/2010/main">
                  <a14:imgLayer r:embed="rId3">
                    <a14:imgEffect>
                      <a14:saturation sat="0"/>
                    </a14:imgEffect>
                  </a14:imgLayer>
                </a14:imgProps>
              </a:ext>
              <a:ext uri="{28A0092B-C50C-407E-A947-70E740481C1C}">
                <a14:useLocalDpi xmlns:a14="http://schemas.microsoft.com/office/drawing/2010/main"/>
              </a:ext>
            </a:extLst>
          </a:blip>
          <a:stretch>
            <a:fillRect/>
          </a:stretch>
        </p:blipFill>
        <p:spPr>
          <a:xfrm>
            <a:off x="773132" y="1821428"/>
            <a:ext cx="863271" cy="863271"/>
          </a:xfrm>
          <a:prstGeom prst="rect">
            <a:avLst/>
          </a:prstGeom>
        </p:spPr>
      </p:pic>
      <p:pic>
        <p:nvPicPr>
          <p:cNvPr id="11" name="Grafik 10">
            <a:extLst>
              <a:ext uri="{FF2B5EF4-FFF2-40B4-BE49-F238E27FC236}">
                <a16:creationId xmlns:a16="http://schemas.microsoft.com/office/drawing/2014/main" id="{03AF9368-BF39-4746-B530-1701411022E0}"/>
              </a:ext>
              <a:ext uri="{C183D7F6-B498-43B3-948B-1728B52AA6E4}">
                <adec:decorative xmlns:adec="http://schemas.microsoft.com/office/drawing/2017/decorative" val="1"/>
              </a:ext>
            </a:extLst>
          </p:cNvPr>
          <p:cNvPicPr>
            <a:picLocks noChangeAspect="1"/>
          </p:cNvPicPr>
          <p:nvPr/>
        </p:nvPicPr>
        <p:blipFill>
          <a:blip r:embed="rId4" cstate="screen">
            <a:biLevel thresh="75000"/>
            <a:extLst>
              <a:ext uri="{28A0092B-C50C-407E-A947-70E740481C1C}">
                <a14:useLocalDpi xmlns:a14="http://schemas.microsoft.com/office/drawing/2010/main"/>
              </a:ext>
            </a:extLst>
          </a:blip>
          <a:stretch>
            <a:fillRect/>
          </a:stretch>
        </p:blipFill>
        <p:spPr>
          <a:xfrm>
            <a:off x="681009" y="3242752"/>
            <a:ext cx="890616" cy="890616"/>
          </a:xfrm>
          <a:prstGeom prst="rect">
            <a:avLst/>
          </a:prstGeom>
        </p:spPr>
      </p:pic>
      <p:pic>
        <p:nvPicPr>
          <p:cNvPr id="16" name="Grafik 15">
            <a:extLst>
              <a:ext uri="{FF2B5EF4-FFF2-40B4-BE49-F238E27FC236}">
                <a16:creationId xmlns:a16="http://schemas.microsoft.com/office/drawing/2014/main" id="{750C3E3B-7B2D-2D4F-89E8-67C63BB0E44C}"/>
              </a:ext>
              <a:ext uri="{C183D7F6-B498-43B3-948B-1728B52AA6E4}">
                <adec:decorative xmlns:adec="http://schemas.microsoft.com/office/drawing/2017/decorative" val="1"/>
              </a:ext>
            </a:extLst>
          </p:cNvPr>
          <p:cNvPicPr>
            <a:picLocks noChangeAspect="1"/>
          </p:cNvPicPr>
          <p:nvPr/>
        </p:nvPicPr>
        <p:blipFill>
          <a:blip r:embed="rId5">
            <a:biLevel thresh="75000"/>
          </a:blip>
          <a:stretch>
            <a:fillRect/>
          </a:stretch>
        </p:blipFill>
        <p:spPr>
          <a:xfrm>
            <a:off x="718038" y="5050270"/>
            <a:ext cx="685233" cy="586255"/>
          </a:xfrm>
          <a:prstGeom prst="rect">
            <a:avLst/>
          </a:prstGeom>
        </p:spPr>
      </p:pic>
      <p:pic>
        <p:nvPicPr>
          <p:cNvPr id="17" name="Grafik 16">
            <a:extLst>
              <a:ext uri="{FF2B5EF4-FFF2-40B4-BE49-F238E27FC236}">
                <a16:creationId xmlns:a16="http://schemas.microsoft.com/office/drawing/2014/main" id="{632F1934-FC9D-4C14-A876-631078FB82C9}"/>
              </a:ext>
              <a:ext uri="{C183D7F6-B498-43B3-948B-1728B52AA6E4}">
                <adec:decorative xmlns:adec="http://schemas.microsoft.com/office/drawing/2017/decorative" val="1"/>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718038" y="4141283"/>
            <a:ext cx="868744" cy="868744"/>
          </a:xfrm>
          <a:prstGeom prst="rect">
            <a:avLst/>
          </a:prstGeom>
        </p:spPr>
      </p:pic>
    </p:spTree>
    <p:extLst>
      <p:ext uri="{BB962C8B-B14F-4D97-AF65-F5344CB8AC3E}">
        <p14:creationId xmlns:p14="http://schemas.microsoft.com/office/powerpoint/2010/main" val="429062062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O85oOmwn8CnCqyKr72NkBQ"/>
</p:tagLst>
</file>

<file path=ppt/theme/theme1.xml><?xml version="1.0" encoding="utf-8"?>
<a:theme xmlns:a="http://schemas.openxmlformats.org/drawingml/2006/main" name="2021_IKI_Master">
  <a:themeElements>
    <a:clrScheme name="IKI">
      <a:dk1>
        <a:srgbClr val="000000"/>
      </a:dk1>
      <a:lt1>
        <a:srgbClr val="FFFFFF"/>
      </a:lt1>
      <a:dk2>
        <a:srgbClr val="2C6B75"/>
      </a:dk2>
      <a:lt2>
        <a:srgbClr val="0F435E"/>
      </a:lt2>
      <a:accent1>
        <a:srgbClr val="9AC8BF"/>
      </a:accent1>
      <a:accent2>
        <a:srgbClr val="E8C425"/>
      </a:accent2>
      <a:accent3>
        <a:srgbClr val="468000"/>
      </a:accent3>
      <a:accent4>
        <a:srgbClr val="004579"/>
      </a:accent4>
      <a:accent5>
        <a:srgbClr val="FFFFFF"/>
      </a:accent5>
      <a:accent6>
        <a:srgbClr val="FFFFFF"/>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gray"/>
      <a:bodyPr wrap="square">
        <a:spAutoFit/>
      </a:bodyPr>
      <a:lstStyle>
        <a:defPPr algn="l">
          <a:defRPr dirty="0"/>
        </a:defPPr>
      </a:lstStyle>
    </a:txDef>
  </a:objectDefaults>
  <a:extraClrSchemeLst/>
  <a:extLst>
    <a:ext uri="{05A4C25C-085E-4340-85A3-A5531E510DB2}">
      <thm15:themeFamily xmlns:thm15="http://schemas.microsoft.com/office/thememl/2012/main" name="2021_IKI_PPT_Master" id="{7003B1D9-D154-B34A-81F6-E4AA2AB04A2F}" vid="{70A3C388-BB69-AA4F-AF84-EB9EB61EA475}"/>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630</Words>
  <PresentationFormat>Breitbild</PresentationFormat>
  <Paragraphs>46</Paragraphs>
  <Slides>2</Slides>
  <Notes>1</Notes>
  <HiddenSlides>0</HiddenSlides>
  <MMClips>0</MMClips>
  <ScaleCrop>false</ScaleCrop>
  <HeadingPairs>
    <vt:vector size="8" baseType="variant">
      <vt:variant>
        <vt:lpstr>Verwendete Schriftarten</vt:lpstr>
      </vt:variant>
      <vt:variant>
        <vt:i4>3</vt:i4>
      </vt:variant>
      <vt:variant>
        <vt:lpstr>Design</vt:lpstr>
      </vt:variant>
      <vt:variant>
        <vt:i4>1</vt:i4>
      </vt:variant>
      <vt:variant>
        <vt:lpstr>Eingebettete OLE-Server</vt:lpstr>
      </vt:variant>
      <vt:variant>
        <vt:i4>1</vt:i4>
      </vt:variant>
      <vt:variant>
        <vt:lpstr>Folientitel</vt:lpstr>
      </vt:variant>
      <vt:variant>
        <vt:i4>2</vt:i4>
      </vt:variant>
    </vt:vector>
  </HeadingPairs>
  <TitlesOfParts>
    <vt:vector size="7" baseType="lpstr">
      <vt:lpstr>Arial</vt:lpstr>
      <vt:lpstr>Calibri</vt:lpstr>
      <vt:lpstr>Wingdings</vt:lpstr>
      <vt:lpstr>2021_IKI_Master</vt:lpstr>
      <vt:lpstr>think-cell Folie</vt:lpstr>
      <vt:lpstr>The IKI Independent Complaint Mechanism – how does it work?</vt:lpstr>
      <vt:lpstr>What does this mean for implementing organizations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IKI Independent Complaint Mechanism – how does it work?</dc:title>
  <dc:creator/>
  <dcterms:created xsi:type="dcterms:W3CDTF">2022-11-07T08:35:17Z</dcterms:created>
  <dcterms:modified xsi:type="dcterms:W3CDTF">2023-03-06T11:39:15Z</dcterms:modified>
</cp:coreProperties>
</file>