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145" d="100"/>
          <a:sy n="145" d="100"/>
        </p:scale>
        <p:origin x="100" y="5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FBAF21-EAB6-4E2C-8786-5B90D313B4B3}" type="datetimeFigureOut">
              <a:rPr lang="de-DE" smtClean="0"/>
              <a:t>06.03.2023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B2DEAF-F08F-4716-A3E6-02083FD78A77}" type="slidenum">
              <a:rPr lang="de-DE" smtClean="0"/>
              <a:t>‹Nr.›</a:t>
            </a:fld>
            <a:endParaRPr lang="de-DE"/>
          </a:p>
        </p:txBody>
      </p:sp>
    </p:spTree>
    <p:extLst>
      <p:ext uri="{BB962C8B-B14F-4D97-AF65-F5344CB8AC3E}">
        <p14:creationId xmlns:p14="http://schemas.microsoft.com/office/powerpoint/2010/main" val="4114084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sz="1200" kern="1200" dirty="0">
              <a:solidFill>
                <a:schemeClr val="tx1"/>
              </a:solidFill>
              <a:effectLst/>
              <a:latin typeface="+mn-lt"/>
              <a:ea typeface="+mn-ea"/>
              <a:cs typeface="+mn-cs"/>
            </a:endParaRPr>
          </a:p>
          <a:p>
            <a:r>
              <a:rPr lang="de-DE" sz="1200" b="1" u="sng" kern="1200" dirty="0">
                <a:solidFill>
                  <a:schemeClr val="tx1"/>
                </a:solidFill>
                <a:effectLst/>
                <a:latin typeface="+mn-lt"/>
                <a:ea typeface="+mn-ea"/>
                <a:cs typeface="+mn-cs"/>
              </a:rPr>
              <a:t>Wer kann sich beschweren und worüber?</a:t>
            </a:r>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Personen können eine Beschwerde einreichen, wenn sie - als Folge eines von der IKI unterstützten Projekts - behaupten, </a:t>
            </a:r>
          </a:p>
          <a:p>
            <a:r>
              <a:rPr lang="de-DE" sz="1200" kern="1200" dirty="0">
                <a:solidFill>
                  <a:schemeClr val="tx1"/>
                </a:solidFill>
                <a:effectLst/>
                <a:latin typeface="+mn-lt"/>
                <a:ea typeface="+mn-ea"/>
                <a:cs typeface="+mn-cs"/>
              </a:rPr>
              <a:t>a) negative Folgen aus dessen Durchführung erlitten zu haben: &gt;&gt;&gt; diese Beschwerden beziehen sich auf Verstöße gegen die Umwelt- und Sozialstandards der IKI und die Beschwerdeführer müssen einen individuellen Schaden nachweisen. Diese Beschwerdefunktion ist Standard bei internationalen und bilateralen Entwicklungsfinanzierungsinstitutionen. Auch wenn sie nur schwerwiegende negative Umweltauswirkungen melden wollen: °&gt;&gt; Dies ist ein wenig innovativ: bei schwerwiegenden negativen Umweltauswirkungen können Beschwerdeführer eine Beschwerde einreichen, ohne individuell geschädigt zu sein</a:t>
            </a:r>
          </a:p>
          <a:p>
            <a:pPr lvl="0"/>
            <a:r>
              <a:rPr lang="de-DE" sz="1200" kern="1200" dirty="0">
                <a:solidFill>
                  <a:schemeClr val="tx1"/>
                </a:solidFill>
                <a:effectLst/>
                <a:latin typeface="+mn-lt"/>
                <a:ea typeface="+mn-ea"/>
                <a:cs typeface="+mn-cs"/>
              </a:rPr>
              <a:t>b) Missbrauch von Geldern oder Korruption melden wollen: &gt;&gt;&gt; kein individueller Schaden notwendig. Dies entspricht den traditionellen Compliance-Funktionen zum Thema "Korruption".</a:t>
            </a:r>
          </a:p>
          <a:p>
            <a:pPr lvl="0"/>
            <a:r>
              <a:rPr lang="de-DE" sz="1200" kern="1200" dirty="0">
                <a:solidFill>
                  <a:schemeClr val="tx1"/>
                </a:solidFill>
                <a:effectLst/>
                <a:latin typeface="+mn-lt"/>
                <a:ea typeface="+mn-ea"/>
                <a:cs typeface="+mn-cs"/>
              </a:rPr>
              <a:t>c) Wenn sie aufgrund ihrer Mitwirkung an Beschwerdeverfahren Repressalien erleiden.</a:t>
            </a:r>
          </a:p>
          <a:p>
            <a:pPr lvl="0"/>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Der IKI BM berücksichtigt keine Beschwerden über die Ablehnung von Förderanträgen. &gt;&gt;&gt; Anders der Unabhängige Rechtsbehelfsmechanismus des Green </a:t>
            </a:r>
            <a:r>
              <a:rPr lang="de-DE" sz="1200" kern="1200" dirty="0" err="1">
                <a:solidFill>
                  <a:schemeClr val="tx1"/>
                </a:solidFill>
                <a:effectLst/>
                <a:latin typeface="+mn-lt"/>
                <a:ea typeface="+mn-ea"/>
                <a:cs typeface="+mn-cs"/>
              </a:rPr>
              <a:t>Climate</a:t>
            </a:r>
            <a:r>
              <a:rPr lang="de-DE" sz="1200" kern="1200" dirty="0">
                <a:solidFill>
                  <a:schemeClr val="tx1"/>
                </a:solidFill>
                <a:effectLst/>
                <a:latin typeface="+mn-lt"/>
                <a:ea typeface="+mn-ea"/>
                <a:cs typeface="+mn-cs"/>
              </a:rPr>
              <a:t> Fund, der Beschwerden in Bezug auf Förderanträge berücksichtigt. </a:t>
            </a:r>
          </a:p>
          <a:p>
            <a:r>
              <a:rPr lang="de-DE" sz="1200" kern="1200" dirty="0">
                <a:solidFill>
                  <a:schemeClr val="tx1"/>
                </a:solidFill>
                <a:effectLst/>
                <a:latin typeface="+mn-lt"/>
                <a:ea typeface="+mn-ea"/>
                <a:cs typeface="+mn-cs"/>
              </a:rPr>
              <a:t> </a:t>
            </a:r>
          </a:p>
          <a:p>
            <a:r>
              <a:rPr lang="de-DE" sz="1200" b="1" u="sng" kern="1200" dirty="0">
                <a:solidFill>
                  <a:schemeClr val="tx1"/>
                </a:solidFill>
                <a:effectLst/>
                <a:latin typeface="+mn-lt"/>
                <a:ea typeface="+mn-ea"/>
                <a:cs typeface="+mn-cs"/>
              </a:rPr>
              <a:t>Wie läuft das Verfahren ab?</a:t>
            </a:r>
            <a:endParaRPr lang="de-DE" sz="1200" kern="1200" dirty="0">
              <a:solidFill>
                <a:schemeClr val="tx1"/>
              </a:solidFill>
              <a:effectLst/>
              <a:latin typeface="+mn-lt"/>
              <a:ea typeface="+mn-ea"/>
              <a:cs typeface="+mn-cs"/>
            </a:endParaRPr>
          </a:p>
          <a:p>
            <a:r>
              <a:rPr lang="de-DE" sz="1200" kern="1200" dirty="0">
                <a:solidFill>
                  <a:schemeClr val="tx1"/>
                </a:solidFill>
                <a:effectLst/>
                <a:latin typeface="+mn-lt"/>
                <a:ea typeface="+mn-ea"/>
                <a:cs typeface="+mn-cs"/>
              </a:rPr>
              <a:t>Wichtig: Es beginnt mit einer formellen Beschwerde beim</a:t>
            </a:r>
            <a:r>
              <a:rPr lang="de-DE" sz="1200" kern="1200" baseline="0" dirty="0">
                <a:solidFill>
                  <a:schemeClr val="tx1"/>
                </a:solidFill>
                <a:effectLst/>
                <a:latin typeface="+mn-lt"/>
                <a:ea typeface="+mn-ea"/>
                <a:cs typeface="+mn-cs"/>
              </a:rPr>
              <a:t> IKI UBM</a:t>
            </a:r>
            <a:r>
              <a:rPr lang="de-DE" sz="1200" kern="1200" dirty="0">
                <a:solidFill>
                  <a:schemeClr val="tx1"/>
                </a:solidFill>
                <a:effectLst/>
                <a:latin typeface="+mn-lt"/>
                <a:ea typeface="+mn-ea"/>
                <a:cs typeface="+mn-cs"/>
              </a:rPr>
              <a:t>. Alle anderen Beschwerden sollten entweder von einem Beschwerdemechanismus auf lokaler Ebene behandelt oder mit den zuständigen Partnern im Rahmen der gesamten Projektdurchführung gelöst werden. </a:t>
            </a:r>
          </a:p>
          <a:p>
            <a:r>
              <a:rPr lang="de-DE" sz="1200" kern="1200" dirty="0">
                <a:solidFill>
                  <a:schemeClr val="tx1"/>
                </a:solidFill>
                <a:effectLst/>
                <a:latin typeface="+mn-lt"/>
                <a:ea typeface="+mn-ea"/>
                <a:cs typeface="+mn-cs"/>
              </a:rPr>
              <a:t>Es gibt zwei Hauptverfahren. Beschwerdeführer können wählen zwischen </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einem mediationsbasierten alternativen Streitbeilegungsverfahren, in dem der IKI BM einen freiwilligen Prozess zwischen den Parteien moderiert, um eine gegenseitig akzeptierte Lösung für die in der Beschwerde aufgeworfenen Fragen zu finden, und</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einer Compliance-Prüfung, bei der IKI BM die Einhaltung der IKI-</a:t>
            </a:r>
            <a:r>
              <a:rPr lang="de-DE" sz="1200" kern="1200" dirty="0" err="1">
                <a:solidFill>
                  <a:schemeClr val="tx1"/>
                </a:solidFill>
                <a:effectLst/>
                <a:latin typeface="+mn-lt"/>
                <a:ea typeface="+mn-ea"/>
                <a:cs typeface="+mn-cs"/>
              </a:rPr>
              <a:t>Safeguards</a:t>
            </a:r>
            <a:r>
              <a:rPr lang="de-DE" sz="1200" kern="1200" dirty="0">
                <a:solidFill>
                  <a:schemeClr val="tx1"/>
                </a:solidFill>
                <a:effectLst/>
                <a:latin typeface="+mn-lt"/>
                <a:ea typeface="+mn-ea"/>
                <a:cs typeface="+mn-cs"/>
              </a:rPr>
              <a:t> und des Haushalts- und Förderrechts durch das BMU/ZUG bewertet.</a:t>
            </a:r>
          </a:p>
          <a:p>
            <a:r>
              <a:rPr lang="de-DE" sz="1200" kern="1200" dirty="0">
                <a:solidFill>
                  <a:schemeClr val="tx1"/>
                </a:solidFill>
                <a:effectLst/>
                <a:latin typeface="+mn-lt"/>
                <a:ea typeface="+mn-ea"/>
                <a:cs typeface="+mn-cs"/>
              </a:rPr>
              <a:t>Der IKI BM  unterstützt die Beschwerdeführer dabei, das adäquate Verfahren für ihre Beschwerden zu finden.</a:t>
            </a:r>
          </a:p>
          <a:p>
            <a:r>
              <a:rPr lang="de-DE" sz="1200" kern="1200" dirty="0">
                <a:solidFill>
                  <a:schemeClr val="tx1"/>
                </a:solidFill>
                <a:effectLst/>
                <a:latin typeface="+mn-lt"/>
                <a:ea typeface="+mn-ea"/>
                <a:cs typeface="+mn-cs"/>
              </a:rPr>
              <a:t> </a:t>
            </a:r>
          </a:p>
          <a:p>
            <a:r>
              <a:rPr lang="de-DE" sz="1200" b="1" u="sng" kern="1200" dirty="0">
                <a:solidFill>
                  <a:schemeClr val="tx1"/>
                </a:solidFill>
                <a:effectLst/>
                <a:latin typeface="+mn-lt"/>
                <a:ea typeface="+mn-ea"/>
                <a:cs typeface="+mn-cs"/>
              </a:rPr>
              <a:t>Whistleblower-Schutz:</a:t>
            </a:r>
            <a:r>
              <a:rPr lang="de-DE" sz="1200" kern="1200" dirty="0">
                <a:solidFill>
                  <a:schemeClr val="tx1"/>
                </a:solidFill>
                <a:effectLst/>
                <a:latin typeface="+mn-lt"/>
                <a:ea typeface="+mn-ea"/>
                <a:cs typeface="+mn-cs"/>
              </a:rPr>
              <a:t> </a:t>
            </a:r>
          </a:p>
          <a:p>
            <a:r>
              <a:rPr lang="de-DE" sz="1200" kern="1200" dirty="0">
                <a:solidFill>
                  <a:schemeClr val="tx1"/>
                </a:solidFill>
                <a:effectLst/>
                <a:latin typeface="+mn-lt"/>
                <a:ea typeface="+mn-ea"/>
                <a:cs typeface="+mn-cs"/>
              </a:rPr>
              <a:t>Die Anonymität der Beschwerdeführer wird gewährleistet, u.a. durch eine anonyme Mailbox, die anonyme Gespräche hin und her ermöglicht. Hintergrund: In den letzten Jahren sind Whistleblower und Beschwerdeführer zunehmend unter Beschuss geraten. Sowohl Beschwerdemechanismen bei Entwicklungsfinanzierungsinstitutionen als auch die Berichtsmechanismen der UN-Menschenrechtssysteme verfügen über Bestimmungen, die ihren Schutz gewährleisten sollen.</a:t>
            </a:r>
          </a:p>
          <a:p>
            <a:endParaRPr lang="de-DE" sz="1200" kern="1200" dirty="0">
              <a:solidFill>
                <a:schemeClr val="tx1"/>
              </a:solidFill>
              <a:effectLst/>
              <a:latin typeface="+mn-lt"/>
              <a:ea typeface="+mn-ea"/>
              <a:cs typeface="+mn-cs"/>
            </a:endParaRPr>
          </a:p>
          <a:p>
            <a:r>
              <a:rPr lang="de-DE" sz="1200" b="1" kern="1200" dirty="0">
                <a:solidFill>
                  <a:schemeClr val="tx1"/>
                </a:solidFill>
                <a:effectLst/>
                <a:latin typeface="+mn-lt"/>
                <a:ea typeface="+mn-ea"/>
                <a:cs typeface="+mn-cs"/>
              </a:rPr>
              <a:t>Für weitere Informationen wenden Sie sich bitte an das Büro des IKI-Beschwerdemechanismus, IKI-complaints@z-u-g.org</a:t>
            </a:r>
          </a:p>
          <a:p>
            <a:endParaRPr lang="de-DE" dirty="0"/>
          </a:p>
        </p:txBody>
      </p:sp>
    </p:spTree>
    <p:extLst>
      <p:ext uri="{BB962C8B-B14F-4D97-AF65-F5344CB8AC3E}">
        <p14:creationId xmlns:p14="http://schemas.microsoft.com/office/powerpoint/2010/main" val="2944576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AFBD82-9F56-4E1B-BFEB-913E7B2265B2}"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4308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58FEFE-46C1-4A33-A194-565F45C972DF}"/>
              </a:ext>
            </a:extLst>
          </p:cNvPr>
          <p:cNvSpPr>
            <a:spLocks noGrp="1"/>
          </p:cNvSpPr>
          <p:nvPr>
            <p:ph type="title"/>
          </p:nvPr>
        </p:nvSpPr>
        <p:spPr/>
        <p:txBody>
          <a:bodyPr/>
          <a:lstStyle/>
          <a:p>
            <a:r>
              <a:rPr lang="de-DE"/>
              <a:t>Titelmasterformat durch Klicken bearbeiten</a:t>
            </a:r>
            <a:endParaRPr lang="de-DE" dirty="0"/>
          </a:p>
        </p:txBody>
      </p:sp>
      <p:sp>
        <p:nvSpPr>
          <p:cNvPr id="5" name="Foliennummernplatzhalter 4">
            <a:extLst>
              <a:ext uri="{FF2B5EF4-FFF2-40B4-BE49-F238E27FC236}">
                <a16:creationId xmlns:a16="http://schemas.microsoft.com/office/drawing/2014/main" id="{1A9541F7-B419-46F4-AB62-0A5746D9E350}"/>
              </a:ext>
            </a:extLst>
          </p:cNvPr>
          <p:cNvSpPr>
            <a:spLocks noGrp="1"/>
          </p:cNvSpPr>
          <p:nvPr>
            <p:ph type="sldNum" sz="quarter" idx="12"/>
          </p:nvPr>
        </p:nvSpPr>
        <p:spPr/>
        <p:txBody>
          <a:bodyPr/>
          <a:lstStyle/>
          <a:p>
            <a:fld id="{C4818E07-DEEE-44B8-ACD8-987816E0BAF3}" type="slidenum">
              <a:rPr lang="de-DE" smtClean="0"/>
              <a:t>‹Nr.›</a:t>
            </a:fld>
            <a:endParaRPr lang="de-DE"/>
          </a:p>
        </p:txBody>
      </p:sp>
      <p:sp>
        <p:nvSpPr>
          <p:cNvPr id="6" name="Textplatzhalter 2">
            <a:extLst>
              <a:ext uri="{FF2B5EF4-FFF2-40B4-BE49-F238E27FC236}">
                <a16:creationId xmlns:a16="http://schemas.microsoft.com/office/drawing/2014/main" id="{FACA6D36-1B22-41CD-90D4-F63CA67EE627}"/>
              </a:ext>
            </a:extLst>
          </p:cNvPr>
          <p:cNvSpPr>
            <a:spLocks noGrp="1"/>
          </p:cNvSpPr>
          <p:nvPr>
            <p:ph idx="1"/>
          </p:nvPr>
        </p:nvSpPr>
        <p:spPr>
          <a:xfrm>
            <a:off x="492125" y="1951200"/>
            <a:ext cx="11149013" cy="4149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Textplatzhalter 3">
            <a:extLst>
              <a:ext uri="{FF2B5EF4-FFF2-40B4-BE49-F238E27FC236}">
                <a16:creationId xmlns:a16="http://schemas.microsoft.com/office/drawing/2014/main" id="{BA865A6E-8877-F045-8268-B7366F1AE4B2}"/>
              </a:ext>
            </a:extLst>
          </p:cNvPr>
          <p:cNvSpPr>
            <a:spLocks noGrp="1"/>
          </p:cNvSpPr>
          <p:nvPr>
            <p:ph type="body" sz="quarter" idx="15" hasCustomPrompt="1"/>
          </p:nvPr>
        </p:nvSpPr>
        <p:spPr>
          <a:xfrm>
            <a:off x="540000" y="972398"/>
            <a:ext cx="10515600" cy="330200"/>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solidFill>
                  <a:schemeClr val="bg1"/>
                </a:solidFill>
              </a:defRPr>
            </a:lvl1pPr>
          </a:lstStyle>
          <a:p>
            <a:r>
              <a:rPr lang="de-DE" dirty="0"/>
              <a:t>Untertitel durch Klicken bearbeiten (optional)</a:t>
            </a:r>
          </a:p>
        </p:txBody>
      </p:sp>
    </p:spTree>
    <p:extLst>
      <p:ext uri="{BB962C8B-B14F-4D97-AF65-F5344CB8AC3E}">
        <p14:creationId xmlns:p14="http://schemas.microsoft.com/office/powerpoint/2010/main" val="93168956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47">
            <a:extLst>
              <a:ext uri="{FF2B5EF4-FFF2-40B4-BE49-F238E27FC236}">
                <a16:creationId xmlns:a16="http://schemas.microsoft.com/office/drawing/2014/main" id="{E9E2CF7C-371E-4E2C-99F2-55D3C133C0C6}"/>
              </a:ext>
            </a:extLst>
          </p:cNvPr>
          <p:cNvSpPr/>
          <p:nvPr userDrawn="1"/>
        </p:nvSpPr>
        <p:spPr bwMode="gray">
          <a:xfrm>
            <a:off x="-1200" y="0"/>
            <a:ext cx="12193200" cy="1800000"/>
          </a:xfrm>
          <a:custGeom>
            <a:avLst/>
            <a:gdLst>
              <a:gd name="connsiteX0" fmla="*/ 0 w 12193200"/>
              <a:gd name="connsiteY0" fmla="*/ 0 h 1800000"/>
              <a:gd name="connsiteX1" fmla="*/ 12193200 w 12193200"/>
              <a:gd name="connsiteY1" fmla="*/ 0 h 1800000"/>
              <a:gd name="connsiteX2" fmla="*/ 12193200 w 12193200"/>
              <a:gd name="connsiteY2" fmla="*/ 1800000 h 1800000"/>
              <a:gd name="connsiteX3" fmla="*/ 0 w 12193200"/>
              <a:gd name="connsiteY3" fmla="*/ 1800000 h 1800000"/>
              <a:gd name="connsiteX4" fmla="*/ 0 w 12193200"/>
              <a:gd name="connsiteY4" fmla="*/ 0 h 1800000"/>
              <a:gd name="connsiteX0" fmla="*/ 0 w 12193200"/>
              <a:gd name="connsiteY0" fmla="*/ 0 h 1800000"/>
              <a:gd name="connsiteX1" fmla="*/ 12193200 w 12193200"/>
              <a:gd name="connsiteY1" fmla="*/ 0 h 1800000"/>
              <a:gd name="connsiteX2" fmla="*/ 12193200 w 12193200"/>
              <a:gd name="connsiteY2" fmla="*/ 1800000 h 1800000"/>
              <a:gd name="connsiteX3" fmla="*/ 469232 w 12193200"/>
              <a:gd name="connsiteY3" fmla="*/ 1402958 h 1800000"/>
              <a:gd name="connsiteX4" fmla="*/ 0 w 12193200"/>
              <a:gd name="connsiteY4" fmla="*/ 0 h 180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3200" h="1800000">
                <a:moveTo>
                  <a:pt x="0" y="0"/>
                </a:moveTo>
                <a:lnTo>
                  <a:pt x="12193200" y="0"/>
                </a:lnTo>
                <a:lnTo>
                  <a:pt x="12193200" y="1800000"/>
                </a:lnTo>
                <a:lnTo>
                  <a:pt x="469232" y="1402958"/>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platzhalter 1">
            <a:extLst>
              <a:ext uri="{FF2B5EF4-FFF2-40B4-BE49-F238E27FC236}">
                <a16:creationId xmlns:a16="http://schemas.microsoft.com/office/drawing/2014/main" id="{6B904ECC-6DD5-4D01-AD0B-1B870A495170}"/>
              </a:ext>
            </a:extLst>
          </p:cNvPr>
          <p:cNvSpPr>
            <a:spLocks noGrp="1"/>
          </p:cNvSpPr>
          <p:nvPr>
            <p:ph type="title"/>
          </p:nvPr>
        </p:nvSpPr>
        <p:spPr>
          <a:xfrm>
            <a:off x="540000" y="432000"/>
            <a:ext cx="10515600" cy="523396"/>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5FD7DAC6-9D6E-49E3-A5F1-B2E510D921DF}"/>
              </a:ext>
            </a:extLst>
          </p:cNvPr>
          <p:cNvSpPr>
            <a:spLocks noGrp="1"/>
          </p:cNvSpPr>
          <p:nvPr>
            <p:ph type="body" idx="1"/>
          </p:nvPr>
        </p:nvSpPr>
        <p:spPr>
          <a:xfrm>
            <a:off x="505572" y="1952624"/>
            <a:ext cx="11135566" cy="4176713"/>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F5E795B8-D8A9-48CE-8585-68B8F5738D80}"/>
              </a:ext>
            </a:extLst>
          </p:cNvPr>
          <p:cNvSpPr>
            <a:spLocks noGrp="1"/>
          </p:cNvSpPr>
          <p:nvPr>
            <p:ph type="sldNum" sz="quarter" idx="4"/>
          </p:nvPr>
        </p:nvSpPr>
        <p:spPr>
          <a:xfrm>
            <a:off x="8897938" y="6351587"/>
            <a:ext cx="2743200" cy="365125"/>
          </a:xfrm>
          <a:prstGeom prst="rect">
            <a:avLst/>
          </a:prstGeom>
        </p:spPr>
        <p:txBody>
          <a:bodyPr vert="horz" lIns="91440" tIns="45720" rIns="91440" bIns="45720" rtlCol="0" anchor="ctr"/>
          <a:lstStyle>
            <a:lvl1pPr algn="r">
              <a:defRPr sz="1200">
                <a:solidFill>
                  <a:schemeClr val="bg2"/>
                </a:solidFill>
                <a:latin typeface="Arial" panose="020B0604020202020204" pitchFamily="34" charset="0"/>
                <a:cs typeface="Arial" panose="020B0604020202020204" pitchFamily="34" charset="0"/>
              </a:defRPr>
            </a:lvl1pPr>
          </a:lstStyle>
          <a:p>
            <a:fld id="{C4818E07-DEEE-44B8-ACD8-987816E0BAF3}" type="slidenum">
              <a:rPr lang="de-DE" smtClean="0"/>
              <a:pPr/>
              <a:t>‹Nr.›</a:t>
            </a:fld>
            <a:endParaRPr lang="de-DE" dirty="0"/>
          </a:p>
        </p:txBody>
      </p:sp>
    </p:spTree>
    <p:extLst>
      <p:ext uri="{BB962C8B-B14F-4D97-AF65-F5344CB8AC3E}">
        <p14:creationId xmlns:p14="http://schemas.microsoft.com/office/powerpoint/2010/main" val="2692915540"/>
      </p:ext>
    </p:extLst>
  </p:cSld>
  <p:clrMap bg1="lt1" tx1="dk1" bg2="lt2" tx2="dk2" accent1="accent1" accent2="accent2" accent3="accent3" accent4="accent4" accent5="accent5" accent6="accent6" hlink="hlink" folHlink="folHlink"/>
  <p:sldLayoutIdLst>
    <p:sldLayoutId id="2147483670" r:id="rId1"/>
  </p:sldLayoutIdLst>
  <p:hf hdr="0" ftr="0" dt="0"/>
  <p:txStyles>
    <p:titleStyle>
      <a:lvl1pPr algn="l" defTabSz="914400" rtl="0" eaLnBrk="1" latinLnBrk="0" hangingPunct="1">
        <a:lnSpc>
          <a:spcPct val="90000"/>
        </a:lnSpc>
        <a:spcBef>
          <a:spcPct val="0"/>
        </a:spcBef>
        <a:buNone/>
        <a:defRPr sz="25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180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360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540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720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7333">
          <p15:clr>
            <a:srgbClr val="F26B43"/>
          </p15:clr>
        </p15:guide>
        <p15:guide id="9" orient="horz" pos="1230">
          <p15:clr>
            <a:srgbClr val="F26B43"/>
          </p15:clr>
        </p15:guide>
        <p15:guide id="13" orient="horz" pos="3861">
          <p15:clr>
            <a:srgbClr val="F26B43"/>
          </p15:clr>
        </p15:guide>
        <p15:guide id="14" pos="31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2.xml"/><Relationship Id="rId7" Type="http://schemas.openxmlformats.org/officeDocument/2006/relationships/image" Target="../media/image1.emf"/><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a:extLst>
              <a:ext uri="{FF2B5EF4-FFF2-40B4-BE49-F238E27FC236}">
                <a16:creationId xmlns:a16="http://schemas.microsoft.com/office/drawing/2014/main" id="{02CBB973-4181-4798-9D17-1EF5915C2E5E}"/>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3959396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1" name="think-cell Folie" r:id="rId6" imgW="344" imgH="345" progId="TCLayout.ActiveDocument.1">
                  <p:embed/>
                </p:oleObj>
              </mc:Choice>
              <mc:Fallback>
                <p:oleObj name="think-cell Folie" r:id="rId6" imgW="344" imgH="345" progId="TCLayout.ActiveDocument.1">
                  <p:embed/>
                  <p:pic>
                    <p:nvPicPr>
                      <p:cNvPr id="8" name="Objekt 7" hidden="1">
                        <a:extLst>
                          <a:ext uri="{FF2B5EF4-FFF2-40B4-BE49-F238E27FC236}">
                            <a16:creationId xmlns:a16="http://schemas.microsoft.com/office/drawing/2014/main" id="{02CBB973-4181-4798-9D17-1EF5915C2E5E}"/>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7" name="Rechteck 6">
            <a:extLst>
              <a:ext uri="{FF2B5EF4-FFF2-40B4-BE49-F238E27FC236}">
                <a16:creationId xmlns:a16="http://schemas.microsoft.com/office/drawing/2014/main" id="{C3C39D7C-6F46-43A9-BDE4-0B71FBFEF4C0}"/>
              </a:ext>
              <a:ext uri="{C183D7F6-B498-43B3-948B-1728B52AA6E4}">
                <adec:decorative xmlns:adec="http://schemas.microsoft.com/office/drawing/2017/decorative" val="1"/>
              </a:ext>
            </a:extLst>
          </p:cNvPr>
          <p:cNvSpPr/>
          <p:nvPr>
            <p:custDataLst>
              <p:tags r:id="rId3"/>
            </p:custDataLst>
          </p:nvPr>
        </p:nvSpPr>
        <p:spPr>
          <a:xfrm>
            <a:off x="0" y="0"/>
            <a:ext cx="158750" cy="158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0"/>
              </a:spcAft>
              <a:buClr>
                <a:srgbClr val="FFFFFF"/>
              </a:buClr>
              <a:buSzTx/>
              <a:buFontTx/>
              <a:buNone/>
              <a:tabLst/>
              <a:defRPr/>
            </a:pPr>
            <a:endParaRPr kumimoji="0" lang="de-DE" sz="25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sp>
        <p:nvSpPr>
          <p:cNvPr id="18" name="Titel 1"/>
          <p:cNvSpPr>
            <a:spLocks noGrp="1"/>
          </p:cNvSpPr>
          <p:nvPr>
            <p:ph type="title"/>
          </p:nvPr>
        </p:nvSpPr>
        <p:spPr>
          <a:xfrm>
            <a:off x="540000" y="432000"/>
            <a:ext cx="10902032" cy="523396"/>
          </a:xfrm>
        </p:spPr>
        <p:txBody>
          <a:bodyPr>
            <a:noAutofit/>
          </a:bodyPr>
          <a:lstStyle/>
          <a:p>
            <a:r>
              <a:rPr lang="de-DE" sz="3000" dirty="0"/>
              <a:t>Der unabhängige Beschwerdemechanismus der IKI - UBM</a:t>
            </a:r>
          </a:p>
        </p:txBody>
      </p:sp>
      <p:sp>
        <p:nvSpPr>
          <p:cNvPr id="13" name="Textplatzhalter 12"/>
          <p:cNvSpPr>
            <a:spLocks noGrp="1"/>
          </p:cNvSpPr>
          <p:nvPr>
            <p:ph type="body" sz="quarter" idx="15"/>
          </p:nvPr>
        </p:nvSpPr>
        <p:spPr/>
        <p:txBody>
          <a:bodyPr/>
          <a:lstStyle/>
          <a:p>
            <a:r>
              <a:rPr lang="de-DE" dirty="0"/>
              <a:t>(IKI Independent </a:t>
            </a:r>
            <a:r>
              <a:rPr lang="de-DE" dirty="0" err="1"/>
              <a:t>Complaint</a:t>
            </a:r>
            <a:r>
              <a:rPr lang="de-DE" dirty="0"/>
              <a:t> </a:t>
            </a:r>
            <a:r>
              <a:rPr lang="de-DE" dirty="0" err="1"/>
              <a:t>Mechanism</a:t>
            </a:r>
            <a:r>
              <a:rPr lang="de-DE" dirty="0"/>
              <a:t>)</a:t>
            </a:r>
          </a:p>
          <a:p>
            <a:endParaRPr lang="de-DE" dirty="0"/>
          </a:p>
        </p:txBody>
      </p:sp>
      <p:sp>
        <p:nvSpPr>
          <p:cNvPr id="30" name="Textfeld 29"/>
          <p:cNvSpPr txBox="1"/>
          <p:nvPr/>
        </p:nvSpPr>
        <p:spPr>
          <a:xfrm>
            <a:off x="540000" y="2049641"/>
            <a:ext cx="2664000" cy="553998"/>
          </a:xfrm>
          <a:prstGeom prst="rect">
            <a:avLst/>
          </a:prstGeom>
          <a:noFill/>
        </p:spPr>
        <p:txBody>
          <a:bodyPr wrap="none" lIns="0" tIns="0" rIns="0" bIns="0" rtlCol="0" anchor="t" anchorCtr="0">
            <a:spAutoFit/>
          </a:bodyPr>
          <a:lstStyle/>
          <a:p>
            <a:pPr marL="0" marR="0" lvl="0" indent="0" algn="ctr" defTabSz="914400" rtl="0" eaLnBrk="1" fontAlgn="auto" latinLnBrk="0" hangingPunct="1">
              <a:lnSpc>
                <a:spcPct val="100000"/>
              </a:lnSpc>
              <a:spcBef>
                <a:spcPts val="600"/>
              </a:spcBef>
              <a:spcAft>
                <a:spcPts val="0"/>
              </a:spcAft>
              <a:buClr>
                <a:srgbClr val="2C6B75"/>
              </a:buClr>
              <a:buSzTx/>
              <a:buFontTx/>
              <a:buNone/>
              <a:tabLst/>
              <a:defRPr/>
            </a:pP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Welche Art von</a:t>
            </a:r>
            <a:b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b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Beschwerden?</a:t>
            </a:r>
          </a:p>
        </p:txBody>
      </p:sp>
      <p:sp>
        <p:nvSpPr>
          <p:cNvPr id="15" name="Rechteck 14">
            <a:extLst>
              <a:ext uri="{FF2B5EF4-FFF2-40B4-BE49-F238E27FC236}">
                <a16:creationId xmlns:a16="http://schemas.microsoft.com/office/drawing/2014/main" id="{80C35733-6E4E-4F62-846B-38F9536424FF}"/>
              </a:ext>
            </a:extLst>
          </p:cNvPr>
          <p:cNvSpPr/>
          <p:nvPr/>
        </p:nvSpPr>
        <p:spPr>
          <a:xfrm>
            <a:off x="540000" y="2988554"/>
            <a:ext cx="2664000" cy="28715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85750" marR="0" lvl="0" indent="-28575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a:ln>
                  <a:noFill/>
                </a:ln>
                <a:solidFill>
                  <a:srgbClr val="FFFFFF"/>
                </a:solidFill>
                <a:effectLst/>
                <a:uLnTx/>
                <a:uFillTx/>
                <a:latin typeface="Arial" panose="020B0604020202020204"/>
                <a:ea typeface="+mn-ea"/>
                <a:cs typeface="+mn-cs"/>
              </a:rPr>
              <a:t>Verstoß gegen ökologische/soziale Schutzmaßnahmen</a:t>
            </a:r>
          </a:p>
          <a:p>
            <a:pPr marL="285750" marR="0" lvl="0" indent="-28575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a:ln>
                  <a:noFill/>
                </a:ln>
                <a:solidFill>
                  <a:srgbClr val="FFFFFF"/>
                </a:solidFill>
                <a:effectLst/>
                <a:uLnTx/>
                <a:uFillTx/>
                <a:latin typeface="Arial" panose="020B0604020202020204"/>
                <a:ea typeface="+mn-ea"/>
                <a:cs typeface="+mn-cs"/>
              </a:rPr>
              <a:t>Missbrauch </a:t>
            </a:r>
            <a:r>
              <a:rPr kumimoji="0" lang="de-DE" sz="1600" b="0" i="0" u="none" strike="noStrike" kern="1200" cap="none" spc="0" normalizeH="0" baseline="0" noProof="0" dirty="0" err="1">
                <a:ln>
                  <a:noFill/>
                </a:ln>
                <a:solidFill>
                  <a:srgbClr val="FFFFFF"/>
                </a:solidFill>
                <a:effectLst/>
                <a:uLnTx/>
                <a:uFillTx/>
                <a:latin typeface="Arial" panose="020B0604020202020204"/>
                <a:ea typeface="+mn-ea"/>
                <a:cs typeface="+mn-cs"/>
              </a:rPr>
              <a:t>öffentl</a:t>
            </a:r>
            <a:r>
              <a:rPr kumimoji="0" lang="de-DE" sz="1600" b="0" i="0" u="none" strike="noStrike" kern="1200" cap="none" spc="0" normalizeH="0" baseline="0" noProof="0" dirty="0">
                <a:ln>
                  <a:noFill/>
                </a:ln>
                <a:solidFill>
                  <a:srgbClr val="FFFFFF"/>
                </a:solidFill>
                <a:effectLst/>
                <a:uLnTx/>
                <a:uFillTx/>
                <a:latin typeface="Arial" panose="020B0604020202020204"/>
                <a:ea typeface="+mn-ea"/>
                <a:cs typeface="+mn-cs"/>
              </a:rPr>
              <a:t>. Gelder, Wirtschafts-kriminalität</a:t>
            </a:r>
          </a:p>
          <a:p>
            <a:pPr marL="285750" marR="0" lvl="0" indent="-28575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a:ln>
                  <a:noFill/>
                </a:ln>
                <a:solidFill>
                  <a:srgbClr val="FFFFFF"/>
                </a:solidFill>
                <a:effectLst/>
                <a:uLnTx/>
                <a:uFillTx/>
                <a:latin typeface="Arial" panose="020B0604020202020204"/>
                <a:ea typeface="+mn-ea"/>
                <a:cs typeface="+mn-cs"/>
              </a:rPr>
              <a:t>Repressalien als Folge der Zusammenarbeit mit IKI.</a:t>
            </a:r>
          </a:p>
          <a:p>
            <a:pPr marL="0" marR="0" lvl="0" indent="0" algn="l" defTabSz="914400" rtl="0" eaLnBrk="1" fontAlgn="auto" latinLnBrk="0" hangingPunct="1">
              <a:lnSpc>
                <a:spcPct val="100000"/>
              </a:lnSpc>
              <a:spcBef>
                <a:spcPts val="500"/>
              </a:spcBef>
              <a:spcAft>
                <a:spcPts val="0"/>
              </a:spcAft>
              <a:buClrTx/>
              <a:buSzTx/>
              <a:buFontTx/>
              <a:buNone/>
              <a:tabLst/>
              <a:defRPr/>
            </a:pPr>
            <a:r>
              <a:rPr kumimoji="0" lang="de-DE" sz="1600" b="0" i="0" u="none" strike="noStrike" kern="1200" cap="none" spc="0" normalizeH="0" baseline="0" noProof="0" dirty="0">
                <a:ln>
                  <a:noFill/>
                </a:ln>
                <a:solidFill>
                  <a:srgbClr val="FFFFFF"/>
                </a:solidFill>
                <a:effectLst/>
                <a:uLnTx/>
                <a:uFillTx/>
                <a:latin typeface="Arial" panose="020B0604020202020204"/>
                <a:ea typeface="+mn-ea"/>
                <a:cs typeface="+mn-cs"/>
              </a:rPr>
              <a:t>Nicht: Antragsablehnung</a:t>
            </a:r>
          </a:p>
        </p:txBody>
      </p:sp>
      <p:sp>
        <p:nvSpPr>
          <p:cNvPr id="33" name="Textfeld 32"/>
          <p:cNvSpPr txBox="1"/>
          <p:nvPr/>
        </p:nvSpPr>
        <p:spPr>
          <a:xfrm>
            <a:off x="3308058" y="2054336"/>
            <a:ext cx="2664000" cy="553998"/>
          </a:xfrm>
          <a:prstGeom prst="rect">
            <a:avLst/>
          </a:prstGeom>
          <a:noFill/>
        </p:spPr>
        <p:txBody>
          <a:bodyPr wrap="none" lIns="0" tIns="0" rIns="0" bIns="0" rtlCol="0" anchor="t" anchorCtr="0">
            <a:spAutoFit/>
          </a:bodyPr>
          <a:lstStyle/>
          <a:p>
            <a:pPr marL="0" marR="0" lvl="0" indent="0" algn="ctr" defTabSz="914400" rtl="0" eaLnBrk="1" fontAlgn="auto" latinLnBrk="0" hangingPunct="1">
              <a:lnSpc>
                <a:spcPct val="100000"/>
              </a:lnSpc>
              <a:spcBef>
                <a:spcPts val="600"/>
              </a:spcBef>
              <a:spcAft>
                <a:spcPts val="0"/>
              </a:spcAft>
              <a:buClr>
                <a:srgbClr val="2C6B75"/>
              </a:buClr>
              <a:buSzTx/>
              <a:buFontTx/>
              <a:buNone/>
              <a:tabLst/>
              <a:defRPr/>
            </a:pP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Wie läuft das </a:t>
            </a:r>
            <a:b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b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Verfahren ab?</a:t>
            </a:r>
          </a:p>
        </p:txBody>
      </p:sp>
      <p:sp>
        <p:nvSpPr>
          <p:cNvPr id="16" name="Rechteck 15">
            <a:extLst>
              <a:ext uri="{FF2B5EF4-FFF2-40B4-BE49-F238E27FC236}">
                <a16:creationId xmlns:a16="http://schemas.microsoft.com/office/drawing/2014/main" id="{80C35733-6E4E-4F62-846B-38F9536424FF}"/>
              </a:ext>
            </a:extLst>
          </p:cNvPr>
          <p:cNvSpPr/>
          <p:nvPr/>
        </p:nvSpPr>
        <p:spPr>
          <a:xfrm>
            <a:off x="3308058" y="2988554"/>
            <a:ext cx="2664000" cy="28715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42900" marR="0" lvl="0" indent="-342900" algn="l" defTabSz="914400" rtl="0" eaLnBrk="1" fontAlgn="auto" latinLnBrk="0" hangingPunct="1">
              <a:lnSpc>
                <a:spcPct val="100000"/>
              </a:lnSpc>
              <a:spcBef>
                <a:spcPts val="500"/>
              </a:spcBef>
              <a:spcAft>
                <a:spcPts val="0"/>
              </a:spcAft>
              <a:buClrTx/>
              <a:buSzTx/>
              <a:buFont typeface="+mj-lt"/>
              <a:buAutoNum type="arabicPeriod"/>
              <a:tabLst/>
              <a:defRPr/>
            </a:pPr>
            <a:r>
              <a:rPr kumimoji="0" lang="de-DE" sz="16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Förmliche Beschwerde</a:t>
            </a:r>
          </a:p>
          <a:p>
            <a:pPr marL="342900" marR="0" lvl="0" indent="-342900" algn="l" defTabSz="914400" rtl="0" eaLnBrk="1" fontAlgn="auto" latinLnBrk="0" hangingPunct="1">
              <a:lnSpc>
                <a:spcPct val="100000"/>
              </a:lnSpc>
              <a:spcBef>
                <a:spcPts val="500"/>
              </a:spcBef>
              <a:spcAft>
                <a:spcPts val="0"/>
              </a:spcAft>
              <a:buClrTx/>
              <a:buSzTx/>
              <a:buFont typeface="+mj-lt"/>
              <a:buAutoNum type="arabicPeriod"/>
              <a:tabLst/>
              <a:defRPr/>
            </a:pPr>
            <a:r>
              <a:rPr kumimoji="0" lang="de-DE" sz="16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Zwei Verfahren:  </a:t>
            </a:r>
          </a:p>
          <a:p>
            <a:pPr marL="342900" marR="0" lvl="0" indent="-34290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Überprüfung (Compliance) oder</a:t>
            </a:r>
          </a:p>
          <a:p>
            <a:pPr marL="342900" marR="0" lvl="0" indent="-34290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err="1">
                <a:ln>
                  <a:noFill/>
                </a:ln>
                <a:solidFill>
                  <a:srgbClr val="FFFFFF"/>
                </a:solidFill>
                <a:effectLst/>
                <a:uLnTx/>
                <a:uFillTx/>
                <a:latin typeface="Arial" panose="020B0604020202020204" pitchFamily="34" charset="0"/>
                <a:ea typeface="+mn-ea"/>
                <a:cs typeface="Arial" panose="020B0604020202020204" pitchFamily="34" charset="0"/>
              </a:rPr>
              <a:t>Problemlösungsver</a:t>
            </a:r>
            <a:r>
              <a:rPr kumimoji="0" lang="de-DE" sz="16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-fahren (Mediation) </a:t>
            </a:r>
          </a:p>
          <a:p>
            <a:pPr marL="342900" marR="0" lvl="0" indent="-342900" algn="l" defTabSz="914400" rtl="0" eaLnBrk="1" fontAlgn="auto" latinLnBrk="0" hangingPunct="1">
              <a:lnSpc>
                <a:spcPct val="100000"/>
              </a:lnSpc>
              <a:spcBef>
                <a:spcPts val="500"/>
              </a:spcBef>
              <a:spcAft>
                <a:spcPts val="0"/>
              </a:spcAft>
              <a:buClrTx/>
              <a:buSzTx/>
              <a:buFont typeface="+mj-lt"/>
              <a:buAutoNum type="arabicPeriod" startAt="3"/>
              <a:tabLst/>
              <a:defRPr/>
            </a:pPr>
            <a:r>
              <a:rPr kumimoji="0" lang="de-DE" sz="16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Gremium aus drei unabhängigen Sach-verständigen leitet Untersuchungen</a:t>
            </a:r>
          </a:p>
        </p:txBody>
      </p:sp>
      <p:sp>
        <p:nvSpPr>
          <p:cNvPr id="32" name="Textfeld 31"/>
          <p:cNvSpPr txBox="1"/>
          <p:nvPr/>
        </p:nvSpPr>
        <p:spPr>
          <a:xfrm>
            <a:off x="5972058" y="1794063"/>
            <a:ext cx="2664000" cy="830997"/>
          </a:xfrm>
          <a:prstGeom prst="rect">
            <a:avLst/>
          </a:prstGeom>
          <a:noFill/>
        </p:spPr>
        <p:txBody>
          <a:bodyPr wrap="square" lIns="0" tIns="0" rIns="0" bIns="0" rtlCol="0" anchor="t" anchorCtr="0">
            <a:spAutoFit/>
          </a:bodyPr>
          <a:lstStyle/>
          <a:p>
            <a:pPr marL="0" marR="0" lvl="0" indent="0" algn="ctr" defTabSz="914400" rtl="0" eaLnBrk="1" fontAlgn="auto" latinLnBrk="0" hangingPunct="1">
              <a:lnSpc>
                <a:spcPct val="100000"/>
              </a:lnSpc>
              <a:spcBef>
                <a:spcPts val="600"/>
              </a:spcBef>
              <a:spcAft>
                <a:spcPts val="0"/>
              </a:spcAft>
              <a:buClr>
                <a:srgbClr val="2C6B75"/>
              </a:buClr>
              <a:buSzTx/>
              <a:buFontTx/>
              <a:buNone/>
              <a:tabLst/>
              <a:defRPr/>
            </a:pP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Wer kann sich beschweren &amp; wie werden sie geschützt?</a:t>
            </a:r>
          </a:p>
        </p:txBody>
      </p:sp>
      <p:sp>
        <p:nvSpPr>
          <p:cNvPr id="17" name="Rechteck 16">
            <a:extLst>
              <a:ext uri="{FF2B5EF4-FFF2-40B4-BE49-F238E27FC236}">
                <a16:creationId xmlns:a16="http://schemas.microsoft.com/office/drawing/2014/main" id="{80C35733-6E4E-4F62-846B-38F9536424FF}"/>
              </a:ext>
            </a:extLst>
          </p:cNvPr>
          <p:cNvSpPr/>
          <p:nvPr/>
        </p:nvSpPr>
        <p:spPr>
          <a:xfrm>
            <a:off x="6076116" y="2988554"/>
            <a:ext cx="2664000" cy="28715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85750" marR="0" lvl="0" indent="-28575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rPr>
              <a:t>Alle vom Projekt betroffenen </a:t>
            </a:r>
            <a:br>
              <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rPr>
            </a:br>
            <a:r>
              <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rPr>
              <a:t>Personen können sich beschweren.</a:t>
            </a:r>
          </a:p>
          <a:p>
            <a:pPr marL="285750" marR="0" lvl="0" indent="-28575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rPr>
              <a:t>Zum Schutz von Beschwerdeführern &amp; Whistleblowern kann Anonymität gewährleistet werden, u. a. durch anonymen Briefkasten.</a:t>
            </a:r>
          </a:p>
        </p:txBody>
      </p:sp>
      <p:sp>
        <p:nvSpPr>
          <p:cNvPr id="31" name="Textfeld 30"/>
          <p:cNvSpPr txBox="1"/>
          <p:nvPr/>
        </p:nvSpPr>
        <p:spPr>
          <a:xfrm>
            <a:off x="8887560" y="2071062"/>
            <a:ext cx="2664000" cy="553998"/>
          </a:xfrm>
          <a:prstGeom prst="rect">
            <a:avLst/>
          </a:prstGeom>
          <a:noFill/>
        </p:spPr>
        <p:txBody>
          <a:bodyPr wrap="none" lIns="0" tIns="0" rIns="0" bIns="0" rtlCol="0" anchor="t" anchorCtr="0">
            <a:spAutoFit/>
          </a:bodyPr>
          <a:lstStyle/>
          <a:p>
            <a:pPr marL="0" marR="0" lvl="0" indent="0" algn="ctr" defTabSz="914400" rtl="0" eaLnBrk="1" fontAlgn="auto" latinLnBrk="0" hangingPunct="1">
              <a:lnSpc>
                <a:spcPct val="100000"/>
              </a:lnSpc>
              <a:spcBef>
                <a:spcPts val="600"/>
              </a:spcBef>
              <a:spcAft>
                <a:spcPts val="0"/>
              </a:spcAft>
              <a:buClr>
                <a:srgbClr val="2C6B75"/>
              </a:buClr>
              <a:buSzTx/>
              <a:buFontTx/>
              <a:buNone/>
              <a:tabLst/>
              <a:defRPr/>
            </a:pP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Ab wann ist der IKI UBM</a:t>
            </a:r>
            <a:b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b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funktionsfähig?</a:t>
            </a:r>
          </a:p>
        </p:txBody>
      </p:sp>
      <p:sp>
        <p:nvSpPr>
          <p:cNvPr id="19" name="Rechteck 18">
            <a:extLst>
              <a:ext uri="{FF2B5EF4-FFF2-40B4-BE49-F238E27FC236}">
                <a16:creationId xmlns:a16="http://schemas.microsoft.com/office/drawing/2014/main" id="{80C35733-6E4E-4F62-846B-38F9536424FF}"/>
              </a:ext>
            </a:extLst>
          </p:cNvPr>
          <p:cNvSpPr/>
          <p:nvPr/>
        </p:nvSpPr>
        <p:spPr>
          <a:xfrm>
            <a:off x="8887560" y="2988554"/>
            <a:ext cx="2664000" cy="28715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42900" marR="0" lvl="0" indent="-34290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rPr>
              <a:t>Voll funktionsfähig ist der UBM ab November 2022. </a:t>
            </a:r>
          </a:p>
          <a:p>
            <a:pPr marL="342900" marR="0" lvl="0" indent="-342900" algn="l" defTabSz="914400" rtl="0" eaLnBrk="1" fontAlgn="auto" latinLnBrk="0" hangingPunct="1">
              <a:lnSpc>
                <a:spcPct val="100000"/>
              </a:lnSpc>
              <a:spcBef>
                <a:spcPts val="500"/>
              </a:spcBef>
              <a:spcAft>
                <a:spcPts val="0"/>
              </a:spcAft>
              <a:buClrTx/>
              <a:buSzTx/>
              <a:buFont typeface="Wingdings" panose="05000000000000000000" pitchFamily="2" charset="2"/>
              <a:buChar char="§"/>
              <a:tabLst/>
              <a:defRPr/>
            </a:pPr>
            <a:r>
              <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rPr>
              <a:t>Das Sekretariat des IKI UBM </a:t>
            </a:r>
            <a:r>
              <a:rPr kumimoji="0" lang="de-DE" sz="1600" b="0" i="0" u="none" strike="noStrike" kern="1200" cap="none" spc="0" normalizeH="0" baseline="0" noProof="0">
                <a:ln>
                  <a:noFill/>
                </a:ln>
                <a:solidFill>
                  <a:srgbClr val="000000"/>
                </a:solidFill>
                <a:effectLst/>
                <a:uLnTx/>
                <a:uFillTx/>
                <a:latin typeface="Arial" panose="020B0604020202020204"/>
                <a:ea typeface="+mn-ea"/>
                <a:cs typeface="+mn-cs"/>
              </a:rPr>
              <a:t>ist erreichbar unter </a:t>
            </a:r>
            <a:endPar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500"/>
              </a:spcBef>
              <a:spcAft>
                <a:spcPts val="0"/>
              </a:spcAft>
              <a:buClrTx/>
              <a:buSzTx/>
              <a:buFontTx/>
              <a:buNone/>
              <a:tabLst/>
              <a:defRPr/>
            </a:pPr>
            <a:r>
              <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rPr>
              <a:t>iki-complaints@z-u-g.org </a:t>
            </a:r>
          </a:p>
        </p:txBody>
      </p:sp>
      <p:sp>
        <p:nvSpPr>
          <p:cNvPr id="20" name="Foliennummernplatzhalter 3"/>
          <p:cNvSpPr>
            <a:spLocks noGrp="1"/>
          </p:cNvSpPr>
          <p:nvPr>
            <p:ph type="sldNum" sz="quarter" idx="12"/>
          </p:nvPr>
        </p:nvSpPr>
        <p:spPr>
          <a:xfrm>
            <a:off x="8897938" y="635158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62A39A-477D-4091-8563-C1C1BF88D28A}" type="slidenum">
              <a:rPr kumimoji="0" lang="de-DE" sz="1200" b="0" i="0" u="none" strike="noStrike" kern="1200" cap="none" spc="0" normalizeH="0" baseline="0" noProof="0" smtClean="0">
                <a:ln>
                  <a:noFill/>
                </a:ln>
                <a:solidFill>
                  <a:srgbClr val="0F435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dirty="0">
              <a:ln>
                <a:noFill/>
              </a:ln>
              <a:solidFill>
                <a:srgbClr val="0F435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62787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Was bedeutet das für DOs in der Umsetzung eines IKI-Projektes?</a:t>
            </a:r>
          </a:p>
        </p:txBody>
      </p:sp>
      <p:sp>
        <p:nvSpPr>
          <p:cNvPr id="11" name="Textplatzhalter 10"/>
          <p:cNvSpPr>
            <a:spLocks noGrp="1"/>
          </p:cNvSpPr>
          <p:nvPr>
            <p:ph type="body" sz="quarter" idx="15"/>
          </p:nvPr>
        </p:nvSpPr>
        <p:spPr/>
        <p:txBody>
          <a:bodyPr/>
          <a:lstStyle/>
          <a:p>
            <a:endParaRPr lang="de-DE"/>
          </a:p>
        </p:txBody>
      </p:sp>
      <p:sp>
        <p:nvSpPr>
          <p:cNvPr id="12" name="Inhaltsplatzhalter 3"/>
          <p:cNvSpPr>
            <a:spLocks noGrp="1"/>
          </p:cNvSpPr>
          <p:nvPr>
            <p:ph idx="1"/>
          </p:nvPr>
        </p:nvSpPr>
        <p:spPr>
          <a:xfrm>
            <a:off x="1571625" y="1951200"/>
            <a:ext cx="10069513" cy="4149338"/>
          </a:xfrm>
        </p:spPr>
        <p:txBody>
          <a:bodyPr>
            <a:noAutofit/>
          </a:bodyPr>
          <a:lstStyle/>
          <a:p>
            <a:pPr marL="342900" indent="-342900">
              <a:spcAft>
                <a:spcPts val="600"/>
              </a:spcAft>
              <a:buFont typeface="Wingdings" panose="05000000000000000000" pitchFamily="2" charset="2"/>
              <a:buChar char="§"/>
            </a:pPr>
            <a:r>
              <a:rPr lang="de-DE" sz="2200" dirty="0"/>
              <a:t>Information aller Projektbeteiligten, Projektpartner und -</a:t>
            </a:r>
            <a:r>
              <a:rPr lang="de-DE" sz="2200" dirty="0" err="1"/>
              <a:t>partnerinnen</a:t>
            </a:r>
            <a:r>
              <a:rPr lang="de-DE" sz="2200" dirty="0"/>
              <a:t> und insbesondere der vom Projekt betroffenen Personen über den unabhängigen IKI-Beschwerdemechanismus und darüber, wie eine Beschwerde eingereicht werden kann, z. B. in Sitzungen, Workshops usw.</a:t>
            </a:r>
          </a:p>
          <a:p>
            <a:pPr marL="342900" indent="-342900">
              <a:spcAft>
                <a:spcPts val="600"/>
              </a:spcAft>
              <a:buFont typeface="Wingdings" panose="05000000000000000000" pitchFamily="2" charset="2"/>
              <a:buChar char="§"/>
            </a:pPr>
            <a:r>
              <a:rPr lang="de-DE" sz="2200" dirty="0"/>
              <a:t>Veröffentlichung des IKI-Beschwerdemechanismus auf den Projektwebseiten der DO: Erklärung und Verlinkung (Mustertext beim IKI-UBM erhältlich).</a:t>
            </a:r>
          </a:p>
          <a:p>
            <a:pPr marL="342900" indent="-342900">
              <a:spcAft>
                <a:spcPts val="600"/>
              </a:spcAft>
              <a:buFont typeface="Wingdings" panose="05000000000000000000" pitchFamily="2" charset="2"/>
              <a:buChar char="§"/>
            </a:pPr>
            <a:r>
              <a:rPr lang="de-DE" sz="2200" dirty="0"/>
              <a:t>Falls DO eigenen Beschwerdemechanismus hat: bei dortigem  Beschwerdeeingang muss IKI-UBM innerhalb von 72h informiert werden</a:t>
            </a:r>
          </a:p>
          <a:p>
            <a:pPr marL="342900" indent="-342900">
              <a:spcAft>
                <a:spcPts val="600"/>
              </a:spcAft>
              <a:buFont typeface="Wingdings" panose="05000000000000000000" pitchFamily="2" charset="2"/>
              <a:buChar char="§"/>
            </a:pPr>
            <a:r>
              <a:rPr lang="de-DE" sz="2200" dirty="0"/>
              <a:t>Kooperation und Transparenz bei Besuchen des unabhängigen Expertengremiums im Falle von Beschwerden</a:t>
            </a:r>
          </a:p>
        </p:txBody>
      </p:sp>
      <p:sp>
        <p:nvSpPr>
          <p:cNvPr id="3" name="Foliennummernplatzhalt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818E07-DEEE-44B8-ACD8-987816E0BAF3}" type="slidenum">
              <a:rPr kumimoji="0" lang="de-DE" sz="1200" b="0" i="0" u="none" strike="noStrike" kern="1200" cap="none" spc="0" normalizeH="0" baseline="0" noProof="0" smtClean="0">
                <a:ln>
                  <a:noFill/>
                </a:ln>
                <a:solidFill>
                  <a:srgbClr val="0F435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e-DE" sz="1200" b="0" i="0" u="none" strike="noStrike" kern="1200" cap="none" spc="0" normalizeH="0" baseline="0" noProof="0">
              <a:ln>
                <a:noFill/>
              </a:ln>
              <a:solidFill>
                <a:srgbClr val="0F435E"/>
              </a:solidFill>
              <a:effectLst/>
              <a:uLnTx/>
              <a:uFillTx/>
              <a:latin typeface="Arial" panose="020B0604020202020204" pitchFamily="34" charset="0"/>
              <a:ea typeface="+mn-ea"/>
              <a:cs typeface="Arial" panose="020B0604020202020204" pitchFamily="34" charset="0"/>
            </a:endParaRPr>
          </a:p>
        </p:txBody>
      </p:sp>
      <p:pic>
        <p:nvPicPr>
          <p:cNvPr id="13" name="Grafik 12">
            <a:extLst>
              <a:ext uri="{FF2B5EF4-FFF2-40B4-BE49-F238E27FC236}">
                <a16:creationId xmlns:a16="http://schemas.microsoft.com/office/drawing/2014/main" id="{A60DE84F-84E4-A844-B9AF-7168F8F14650}"/>
              </a:ext>
              <a:ext uri="{C183D7F6-B498-43B3-948B-1728B52AA6E4}">
                <adec:decorative xmlns:adec="http://schemas.microsoft.com/office/drawing/2017/decorative" val="1"/>
              </a:ext>
            </a:extLst>
          </p:cNvPr>
          <p:cNvPicPr>
            <a:picLocks noChangeAspect="1"/>
          </p:cNvPicPr>
          <p:nvPr/>
        </p:nvPicPr>
        <p:blipFill>
          <a:blip r:embed="rId3" cstate="screen">
            <a:biLevel thresh="75000"/>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a:ext>
            </a:extLst>
          </a:blip>
          <a:stretch>
            <a:fillRect/>
          </a:stretch>
        </p:blipFill>
        <p:spPr>
          <a:xfrm>
            <a:off x="773132" y="1821428"/>
            <a:ext cx="863271" cy="863271"/>
          </a:xfrm>
          <a:prstGeom prst="rect">
            <a:avLst/>
          </a:prstGeom>
        </p:spPr>
      </p:pic>
      <p:pic>
        <p:nvPicPr>
          <p:cNvPr id="14" name="Grafik 13">
            <a:extLst>
              <a:ext uri="{FF2B5EF4-FFF2-40B4-BE49-F238E27FC236}">
                <a16:creationId xmlns:a16="http://schemas.microsoft.com/office/drawing/2014/main" id="{03AF9368-BF39-4746-B530-1701411022E0}"/>
              </a:ext>
              <a:ext uri="{C183D7F6-B498-43B3-948B-1728B52AA6E4}">
                <adec:decorative xmlns:adec="http://schemas.microsoft.com/office/drawing/2017/decorative" val="1"/>
              </a:ext>
            </a:extLst>
          </p:cNvPr>
          <p:cNvPicPr>
            <a:picLocks noChangeAspect="1"/>
          </p:cNvPicPr>
          <p:nvPr/>
        </p:nvPicPr>
        <p:blipFill>
          <a:blip r:embed="rId5" cstate="screen">
            <a:biLevel thresh="75000"/>
            <a:extLst>
              <a:ext uri="{28A0092B-C50C-407E-A947-70E740481C1C}">
                <a14:useLocalDpi xmlns:a14="http://schemas.microsoft.com/office/drawing/2010/main"/>
              </a:ext>
            </a:extLst>
          </a:blip>
          <a:stretch>
            <a:fillRect/>
          </a:stretch>
        </p:blipFill>
        <p:spPr>
          <a:xfrm>
            <a:off x="681009" y="3242752"/>
            <a:ext cx="890616" cy="890616"/>
          </a:xfrm>
          <a:prstGeom prst="rect">
            <a:avLst/>
          </a:prstGeom>
        </p:spPr>
      </p:pic>
      <p:pic>
        <p:nvPicPr>
          <p:cNvPr id="15" name="Grafik 14">
            <a:extLst>
              <a:ext uri="{FF2B5EF4-FFF2-40B4-BE49-F238E27FC236}">
                <a16:creationId xmlns:a16="http://schemas.microsoft.com/office/drawing/2014/main" id="{750C3E3B-7B2D-2D4F-89E8-67C63BB0E44C}"/>
              </a:ext>
              <a:ext uri="{C183D7F6-B498-43B3-948B-1728B52AA6E4}">
                <adec:decorative xmlns:adec="http://schemas.microsoft.com/office/drawing/2017/decorative" val="1"/>
              </a:ext>
            </a:extLst>
          </p:cNvPr>
          <p:cNvPicPr>
            <a:picLocks noChangeAspect="1"/>
          </p:cNvPicPr>
          <p:nvPr/>
        </p:nvPicPr>
        <p:blipFill>
          <a:blip r:embed="rId6">
            <a:biLevel thresh="75000"/>
          </a:blip>
          <a:stretch>
            <a:fillRect/>
          </a:stretch>
        </p:blipFill>
        <p:spPr>
          <a:xfrm>
            <a:off x="718038" y="5050270"/>
            <a:ext cx="685233" cy="586255"/>
          </a:xfrm>
          <a:prstGeom prst="rect">
            <a:avLst/>
          </a:prstGeom>
        </p:spPr>
      </p:pic>
      <p:pic>
        <p:nvPicPr>
          <p:cNvPr id="17" name="Grafik 16">
            <a:extLst>
              <a:ext uri="{FF2B5EF4-FFF2-40B4-BE49-F238E27FC236}">
                <a16:creationId xmlns:a16="http://schemas.microsoft.com/office/drawing/2014/main" id="{632F1934-FC9D-4C14-A876-631078FB82C9}"/>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18038" y="4025869"/>
            <a:ext cx="868744" cy="868744"/>
          </a:xfrm>
          <a:prstGeom prst="rect">
            <a:avLst/>
          </a:prstGeom>
        </p:spPr>
      </p:pic>
    </p:spTree>
    <p:extLst>
      <p:ext uri="{BB962C8B-B14F-4D97-AF65-F5344CB8AC3E}">
        <p14:creationId xmlns:p14="http://schemas.microsoft.com/office/powerpoint/2010/main" val="19700472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O85oOmwn8CnCqyKr72NkBQ"/>
</p:tagLst>
</file>

<file path=ppt/theme/theme1.xml><?xml version="1.0" encoding="utf-8"?>
<a:theme xmlns:a="http://schemas.openxmlformats.org/drawingml/2006/main" name="2021_IKI_Master">
  <a:themeElements>
    <a:clrScheme name="IKI">
      <a:dk1>
        <a:srgbClr val="000000"/>
      </a:dk1>
      <a:lt1>
        <a:srgbClr val="FFFFFF"/>
      </a:lt1>
      <a:dk2>
        <a:srgbClr val="2C6B75"/>
      </a:dk2>
      <a:lt2>
        <a:srgbClr val="0F435E"/>
      </a:lt2>
      <a:accent1>
        <a:srgbClr val="9AC8BF"/>
      </a:accent1>
      <a:accent2>
        <a:srgbClr val="E8C425"/>
      </a:accent2>
      <a:accent3>
        <a:srgbClr val="468000"/>
      </a:accent3>
      <a:accent4>
        <a:srgbClr val="004579"/>
      </a:accent4>
      <a:accent5>
        <a:srgbClr val="FFFFFF"/>
      </a:accent5>
      <a:accent6>
        <a:srgbClr val="FFFFF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ctr">
          <a:spcBef>
            <a:spcPts val="600"/>
          </a:spcBef>
          <a:buClr>
            <a:schemeClr val="tx2"/>
          </a:buClr>
          <a:defRPr b="1" dirty="0" err="1">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bwMode="gray"/>
      <a:bodyPr wrap="square">
        <a:spAutoFit/>
      </a:bodyPr>
      <a:lstStyle>
        <a:defPPr algn="l">
          <a:defRPr dirty="0"/>
        </a:defPPr>
      </a:lstStyle>
    </a:txDef>
  </a:objectDefaults>
  <a:extraClrSchemeLst/>
  <a:extLst>
    <a:ext uri="{05A4C25C-085E-4340-85A3-A5531E510DB2}">
      <thm15:themeFamily xmlns:thm15="http://schemas.microsoft.com/office/thememl/2012/main" name="2021_IKI_PPT_Master" id="{7003B1D9-D154-B34A-81F6-E4AA2AB04A2F}" vid="{70A3C388-BB69-AA4F-AF84-EB9EB61EA475}"/>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617</Words>
  <PresentationFormat>Breitbild</PresentationFormat>
  <Paragraphs>48</Paragraphs>
  <Slides>2</Slides>
  <Notes>2</Notes>
  <HiddenSlides>0</HiddenSlides>
  <MMClips>0</MMClips>
  <ScaleCrop>false</ScaleCrop>
  <HeadingPairs>
    <vt:vector size="8" baseType="variant">
      <vt:variant>
        <vt:lpstr>Verwendete Schriftarten</vt:lpstr>
      </vt:variant>
      <vt:variant>
        <vt:i4>3</vt:i4>
      </vt:variant>
      <vt:variant>
        <vt:lpstr>Design</vt:lpstr>
      </vt:variant>
      <vt:variant>
        <vt:i4>1</vt:i4>
      </vt:variant>
      <vt:variant>
        <vt:lpstr>Eingebettete OLE-Server</vt:lpstr>
      </vt:variant>
      <vt:variant>
        <vt:i4>1</vt:i4>
      </vt:variant>
      <vt:variant>
        <vt:lpstr>Folientitel</vt:lpstr>
      </vt:variant>
      <vt:variant>
        <vt:i4>2</vt:i4>
      </vt:variant>
    </vt:vector>
  </HeadingPairs>
  <TitlesOfParts>
    <vt:vector size="7" baseType="lpstr">
      <vt:lpstr>Arial</vt:lpstr>
      <vt:lpstr>Calibri</vt:lpstr>
      <vt:lpstr>Wingdings</vt:lpstr>
      <vt:lpstr>2021_IKI_Master</vt:lpstr>
      <vt:lpstr>think-cell Folie</vt:lpstr>
      <vt:lpstr>Der unabhängige Beschwerdemechanismus der IKI - UBM</vt:lpstr>
      <vt:lpstr>Was bedeutet das für DOs in der Umsetzung eines IKI-Projektes?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unabhängige Beschwerdemechanismus der IKI - UBM</dc:title>
  <dc:creator/>
  <dcterms:created xsi:type="dcterms:W3CDTF">2022-11-07T08:33:25Z</dcterms:created>
  <dcterms:modified xsi:type="dcterms:W3CDTF">2023-03-06T11:40:59Z</dcterms:modified>
</cp:coreProperties>
</file>