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2"/>
  </p:notesMasterIdLst>
  <p:sldIdLst>
    <p:sldId id="256" r:id="rId5"/>
    <p:sldId id="400" r:id="rId6"/>
    <p:sldId id="382" r:id="rId7"/>
    <p:sldId id="383" r:id="rId8"/>
    <p:sldId id="384" r:id="rId9"/>
    <p:sldId id="385" r:id="rId10"/>
    <p:sldId id="309" r:id="rId11"/>
    <p:sldId id="310" r:id="rId12"/>
    <p:sldId id="311" r:id="rId13"/>
    <p:sldId id="312" r:id="rId14"/>
    <p:sldId id="361" r:id="rId15"/>
    <p:sldId id="401" r:id="rId16"/>
    <p:sldId id="368" r:id="rId17"/>
    <p:sldId id="369" r:id="rId18"/>
    <p:sldId id="363" r:id="rId19"/>
    <p:sldId id="394" r:id="rId20"/>
    <p:sldId id="396" r:id="rId21"/>
    <p:sldId id="397" r:id="rId22"/>
    <p:sldId id="398" r:id="rId23"/>
    <p:sldId id="399" r:id="rId24"/>
    <p:sldId id="342" r:id="rId25"/>
    <p:sldId id="343" r:id="rId26"/>
    <p:sldId id="344" r:id="rId27"/>
    <p:sldId id="345" r:id="rId28"/>
    <p:sldId id="378" r:id="rId29"/>
    <p:sldId id="388" r:id="rId30"/>
    <p:sldId id="390" r:id="rId31"/>
    <p:sldId id="389" r:id="rId32"/>
    <p:sldId id="318" r:id="rId33"/>
    <p:sldId id="319" r:id="rId34"/>
    <p:sldId id="320" r:id="rId35"/>
    <p:sldId id="321" r:id="rId36"/>
    <p:sldId id="322" r:id="rId37"/>
    <p:sldId id="323" r:id="rId38"/>
    <p:sldId id="324" r:id="rId39"/>
    <p:sldId id="325" r:id="rId40"/>
    <p:sldId id="371" r:id="rId41"/>
    <p:sldId id="372" r:id="rId42"/>
    <p:sldId id="373" r:id="rId43"/>
    <p:sldId id="374" r:id="rId44"/>
    <p:sldId id="326" r:id="rId45"/>
    <p:sldId id="327" r:id="rId46"/>
    <p:sldId id="328" r:id="rId47"/>
    <p:sldId id="329" r:id="rId48"/>
    <p:sldId id="330" r:id="rId49"/>
    <p:sldId id="331" r:id="rId50"/>
    <p:sldId id="332" r:id="rId51"/>
    <p:sldId id="333" r:id="rId52"/>
    <p:sldId id="334" r:id="rId53"/>
    <p:sldId id="335" r:id="rId54"/>
    <p:sldId id="336" r:id="rId55"/>
    <p:sldId id="337" r:id="rId56"/>
    <p:sldId id="346" r:id="rId57"/>
    <p:sldId id="391" r:id="rId58"/>
    <p:sldId id="392" r:id="rId59"/>
    <p:sldId id="377" r:id="rId60"/>
    <p:sldId id="402" r:id="rId6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F74D207-9161-DF11-CB24-5DA5672257BD}" name="Michels, Astrid GIZ CR" initials="AM" userId="S::astrid.michels@giz.de::ad6d057b-6a43-48e5-9c5e-8016c5f65de2" providerId="AD"/>
  <p188:author id="{ACD59320-011A-CD28-278D-9C2D839AD83D}" name="Masis Aguilar, Jorge GIZ CR" initials="MC" userId="S::jorge.masisaguilar@giz.de::59a8fdcc-dfa8-46ca-ba95-97c7468caf82" providerId="AD"/>
  <p188:author id="{DD83F825-BED2-770B-FF41-2C76904717CC}" name="Ortuno Fajardo, Daniel GIZ CR" initials="DO" userId="S::daniel.ortunofajardo@giz.de::9197f1e4-1231-472a-bfbb-78da35f1233f" providerId="AD"/>
  <p188:author id="{3B46923E-92DA-EA92-F494-E581BAFC3B14}" name="Ramirez Chaves, Diana Alejandra GIZ CR" initials="DR" userId="S::diana.ramirez1@giz.de::6ba81e44-ec44-45ac-a0e6-ac5418d1abbe" providerId="AD"/>
  <p188:author id="{42C1B063-EE05-9C1E-C9B4-885490B9B155}" name="Patricia Villa-Roel" initials="PV" userId="3d7ed1852123a135" providerId="Windows Live"/>
  <p188:author id="{A719C8D3-C608-A921-F8DC-E0559D7C657E}" name="Nucinkis, Nicole" initials="NN" userId="S::niki.nucinkis_gmail.com#ext#@gizonline.onmicrosoft.com::9d8cc648-8dcb-40f6-9156-61d1e0ebc6c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6082"/>
    <a:srgbClr val="EAEAEA"/>
    <a:srgbClr val="E2E2E2"/>
    <a:srgbClr val="DEDEDE"/>
    <a:srgbClr val="6FC3BA"/>
    <a:srgbClr val="E4E4E4"/>
    <a:srgbClr val="FFFFFF"/>
    <a:srgbClr val="C5C5C5"/>
    <a:srgbClr val="BBBBBD"/>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1AB9F5-F2BA-4019-B40F-7DCB99E17A2B}" v="421" dt="2024-10-20T23:07:08.3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17" autoAdjust="0"/>
    <p:restoredTop sz="92161" autoAdjust="0"/>
  </p:normalViewPr>
  <p:slideViewPr>
    <p:cSldViewPr snapToGrid="0">
      <p:cViewPr varScale="1">
        <p:scale>
          <a:sx n="120" d="100"/>
          <a:sy n="120" d="100"/>
        </p:scale>
        <p:origin x="302" y="72"/>
      </p:cViewPr>
      <p:guideLst/>
    </p:cSldViewPr>
  </p:slideViewPr>
  <p:notesTextViewPr>
    <p:cViewPr>
      <p:scale>
        <a:sx n="1" d="1"/>
        <a:sy n="1" d="1"/>
      </p:scale>
      <p:origin x="0" y="0"/>
    </p:cViewPr>
  </p:notesTextViewPr>
  <p:sorterViewPr>
    <p:cViewPr>
      <p:scale>
        <a:sx n="100" d="100"/>
        <a:sy n="100" d="100"/>
      </p:scale>
      <p:origin x="0" y="-91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69"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els, Astrid GIZ CR" userId="ad6d057b-6a43-48e5-9c5e-8016c5f65de2" providerId="ADAL" clId="{DE1AB9F5-F2BA-4019-B40F-7DCB99E17A2B}"/>
    <pc:docChg chg="undo custSel modSld">
      <pc:chgData name="Michels, Astrid GIZ CR" userId="ad6d057b-6a43-48e5-9c5e-8016c5f65de2" providerId="ADAL" clId="{DE1AB9F5-F2BA-4019-B40F-7DCB99E17A2B}" dt="2024-10-20T23:07:08.306" v="755" actId="207"/>
      <pc:docMkLst>
        <pc:docMk/>
      </pc:docMkLst>
      <pc:sldChg chg="addSp delSp modSp mod modAnim">
        <pc:chgData name="Michels, Astrid GIZ CR" userId="ad6d057b-6a43-48e5-9c5e-8016c5f65de2" providerId="ADAL" clId="{DE1AB9F5-F2BA-4019-B40F-7DCB99E17A2B}" dt="2024-10-20T15:15:22.334" v="642"/>
        <pc:sldMkLst>
          <pc:docMk/>
          <pc:sldMk cId="2124482117" sldId="256"/>
        </pc:sldMkLst>
        <pc:spChg chg="mod ord">
          <ac:chgData name="Michels, Astrid GIZ CR" userId="ad6d057b-6a43-48e5-9c5e-8016c5f65de2" providerId="ADAL" clId="{DE1AB9F5-F2BA-4019-B40F-7DCB99E17A2B}" dt="2024-10-20T14:59:29.276" v="409"/>
          <ac:spMkLst>
            <pc:docMk/>
            <pc:sldMk cId="2124482117" sldId="256"/>
            <ac:spMk id="7" creationId="{A6C8F06B-23F7-6999-5AEF-D7203A22C666}"/>
          </ac:spMkLst>
        </pc:spChg>
        <pc:spChg chg="add del mod ord modVis">
          <ac:chgData name="Michels, Astrid GIZ CR" userId="ad6d057b-6a43-48e5-9c5e-8016c5f65de2" providerId="ADAL" clId="{DE1AB9F5-F2BA-4019-B40F-7DCB99E17A2B}" dt="2024-10-20T15:05:00.171" v="523"/>
          <ac:spMkLst>
            <pc:docMk/>
            <pc:sldMk cId="2124482117" sldId="256"/>
            <ac:spMk id="8" creationId="{A71B69FD-B947-C3D6-1F5A-0F52D2D1414C}"/>
          </ac:spMkLst>
        </pc:spChg>
        <pc:spChg chg="mod">
          <ac:chgData name="Michels, Astrid GIZ CR" userId="ad6d057b-6a43-48e5-9c5e-8016c5f65de2" providerId="ADAL" clId="{DE1AB9F5-F2BA-4019-B40F-7DCB99E17A2B}" dt="2024-10-20T14:53:48.886" v="323" actId="165"/>
          <ac:spMkLst>
            <pc:docMk/>
            <pc:sldMk cId="2124482117" sldId="256"/>
            <ac:spMk id="9" creationId="{296468A3-A558-E815-0856-098C73D14A48}"/>
          </ac:spMkLst>
        </pc:spChg>
        <pc:spChg chg="mod">
          <ac:chgData name="Michels, Astrid GIZ CR" userId="ad6d057b-6a43-48e5-9c5e-8016c5f65de2" providerId="ADAL" clId="{DE1AB9F5-F2BA-4019-B40F-7DCB99E17A2B}" dt="2024-10-20T14:53:48.886" v="323" actId="165"/>
          <ac:spMkLst>
            <pc:docMk/>
            <pc:sldMk cId="2124482117" sldId="256"/>
            <ac:spMk id="11" creationId="{46DDFA94-BC35-67A6-51CE-E89DF02E7C52}"/>
          </ac:spMkLst>
        </pc:spChg>
        <pc:spChg chg="ord">
          <ac:chgData name="Michels, Astrid GIZ CR" userId="ad6d057b-6a43-48e5-9c5e-8016c5f65de2" providerId="ADAL" clId="{DE1AB9F5-F2BA-4019-B40F-7DCB99E17A2B}" dt="2024-10-20T15:00:59.314" v="432"/>
          <ac:spMkLst>
            <pc:docMk/>
            <pc:sldMk cId="2124482117" sldId="256"/>
            <ac:spMk id="29" creationId="{8AA05929-B9D7-DFFE-F4BB-00972E949D37}"/>
          </ac:spMkLst>
        </pc:spChg>
        <pc:spChg chg="mod ord">
          <ac:chgData name="Michels, Astrid GIZ CR" userId="ad6d057b-6a43-48e5-9c5e-8016c5f65de2" providerId="ADAL" clId="{DE1AB9F5-F2BA-4019-B40F-7DCB99E17A2B}" dt="2024-10-20T15:09:57.046" v="636" actId="20577"/>
          <ac:spMkLst>
            <pc:docMk/>
            <pc:sldMk cId="2124482117" sldId="256"/>
            <ac:spMk id="30" creationId="{D9EF3DBC-D6CD-410F-7B0B-9C2843535222}"/>
          </ac:spMkLst>
        </pc:spChg>
        <pc:grpChg chg="del mod topLvl">
          <ac:chgData name="Michels, Astrid GIZ CR" userId="ad6d057b-6a43-48e5-9c5e-8016c5f65de2" providerId="ADAL" clId="{DE1AB9F5-F2BA-4019-B40F-7DCB99E17A2B}" dt="2024-10-20T14:54:39.573" v="324" actId="165"/>
          <ac:grpSpMkLst>
            <pc:docMk/>
            <pc:sldMk cId="2124482117" sldId="256"/>
            <ac:grpSpMk id="6" creationId="{170E56BE-9BDB-37C2-B2B5-C1196A29C911}"/>
          </ac:grpSpMkLst>
        </pc:grpChg>
        <pc:grpChg chg="mod ord topLvl">
          <ac:chgData name="Michels, Astrid GIZ CR" userId="ad6d057b-6a43-48e5-9c5e-8016c5f65de2" providerId="ADAL" clId="{DE1AB9F5-F2BA-4019-B40F-7DCB99E17A2B}" dt="2024-10-20T14:59:28.366" v="407"/>
          <ac:grpSpMkLst>
            <pc:docMk/>
            <pc:sldMk cId="2124482117" sldId="256"/>
            <ac:grpSpMk id="18" creationId="{7AEF06A6-CB59-7C49-EB0F-63E706DC95D0}"/>
          </ac:grpSpMkLst>
        </pc:grpChg>
        <pc:grpChg chg="del">
          <ac:chgData name="Michels, Astrid GIZ CR" userId="ad6d057b-6a43-48e5-9c5e-8016c5f65de2" providerId="ADAL" clId="{DE1AB9F5-F2BA-4019-B40F-7DCB99E17A2B}" dt="2024-10-20T14:53:48.886" v="323" actId="165"/>
          <ac:grpSpMkLst>
            <pc:docMk/>
            <pc:sldMk cId="2124482117" sldId="256"/>
            <ac:grpSpMk id="19" creationId="{0A37CE1E-E576-9290-A3D1-91252C8F199E}"/>
          </ac:grpSpMkLst>
        </pc:grpChg>
        <pc:picChg chg="mod topLvl">
          <ac:chgData name="Michels, Astrid GIZ CR" userId="ad6d057b-6a43-48e5-9c5e-8016c5f65de2" providerId="ADAL" clId="{DE1AB9F5-F2BA-4019-B40F-7DCB99E17A2B}" dt="2024-10-20T14:54:39.573" v="324" actId="165"/>
          <ac:picMkLst>
            <pc:docMk/>
            <pc:sldMk cId="2124482117" sldId="256"/>
            <ac:picMk id="2" creationId="{E6F71201-7745-97AF-C947-76DD2B8FC986}"/>
          </ac:picMkLst>
        </pc:picChg>
        <pc:picChg chg="ord">
          <ac:chgData name="Michels, Astrid GIZ CR" userId="ad6d057b-6a43-48e5-9c5e-8016c5f65de2" providerId="ADAL" clId="{DE1AB9F5-F2BA-4019-B40F-7DCB99E17A2B}" dt="2024-10-20T15:01:08.109" v="433"/>
          <ac:picMkLst>
            <pc:docMk/>
            <pc:sldMk cId="2124482117" sldId="256"/>
            <ac:picMk id="10" creationId="{205CAFA2-5778-9E67-E61B-51B52434EF96}"/>
          </ac:picMkLst>
        </pc:picChg>
        <pc:picChg chg="mod topLvl">
          <ac:chgData name="Michels, Astrid GIZ CR" userId="ad6d057b-6a43-48e5-9c5e-8016c5f65de2" providerId="ADAL" clId="{DE1AB9F5-F2BA-4019-B40F-7DCB99E17A2B}" dt="2024-10-20T14:54:39.573" v="324" actId="165"/>
          <ac:picMkLst>
            <pc:docMk/>
            <pc:sldMk cId="2124482117" sldId="256"/>
            <ac:picMk id="14" creationId="{310CAF53-67B2-EE38-F3A8-D49F20341CF1}"/>
          </ac:picMkLst>
        </pc:picChg>
        <pc:picChg chg="mod topLvl">
          <ac:chgData name="Michels, Astrid GIZ CR" userId="ad6d057b-6a43-48e5-9c5e-8016c5f65de2" providerId="ADAL" clId="{DE1AB9F5-F2BA-4019-B40F-7DCB99E17A2B}" dt="2024-10-20T14:54:39.573" v="324" actId="165"/>
          <ac:picMkLst>
            <pc:docMk/>
            <pc:sldMk cId="2124482117" sldId="256"/>
            <ac:picMk id="16" creationId="{4B712D4F-88DA-745F-561E-D2B786E1C4F5}"/>
          </ac:picMkLst>
        </pc:picChg>
        <pc:picChg chg="mod topLvl">
          <ac:chgData name="Michels, Astrid GIZ CR" userId="ad6d057b-6a43-48e5-9c5e-8016c5f65de2" providerId="ADAL" clId="{DE1AB9F5-F2BA-4019-B40F-7DCB99E17A2B}" dt="2024-10-20T14:54:39.573" v="324" actId="165"/>
          <ac:picMkLst>
            <pc:docMk/>
            <pc:sldMk cId="2124482117" sldId="256"/>
            <ac:picMk id="42" creationId="{88BE00CA-9219-2162-32F3-FBDD98EB1167}"/>
          </ac:picMkLst>
        </pc:picChg>
        <pc:picChg chg="mod topLvl">
          <ac:chgData name="Michels, Astrid GIZ CR" userId="ad6d057b-6a43-48e5-9c5e-8016c5f65de2" providerId="ADAL" clId="{DE1AB9F5-F2BA-4019-B40F-7DCB99E17A2B}" dt="2024-10-20T14:54:39.573" v="324" actId="165"/>
          <ac:picMkLst>
            <pc:docMk/>
            <pc:sldMk cId="2124482117" sldId="256"/>
            <ac:picMk id="48" creationId="{0577025D-84C9-1119-189A-41E14CCCC781}"/>
          </ac:picMkLst>
        </pc:picChg>
      </pc:sldChg>
      <pc:sldChg chg="modSp mod">
        <pc:chgData name="Michels, Astrid GIZ CR" userId="ad6d057b-6a43-48e5-9c5e-8016c5f65de2" providerId="ADAL" clId="{DE1AB9F5-F2BA-4019-B40F-7DCB99E17A2B}" dt="2024-10-20T14:10:41.271" v="79" actId="6549"/>
        <pc:sldMkLst>
          <pc:docMk/>
          <pc:sldMk cId="3203899193" sldId="312"/>
        </pc:sldMkLst>
        <pc:spChg chg="mod">
          <ac:chgData name="Michels, Astrid GIZ CR" userId="ad6d057b-6a43-48e5-9c5e-8016c5f65de2" providerId="ADAL" clId="{DE1AB9F5-F2BA-4019-B40F-7DCB99E17A2B}" dt="2024-10-20T14:10:27.539" v="50" actId="6549"/>
          <ac:spMkLst>
            <pc:docMk/>
            <pc:sldMk cId="3203899193" sldId="312"/>
            <ac:spMk id="11" creationId="{8E7581F2-979E-D998-79C2-479F9AC0EF8A}"/>
          </ac:spMkLst>
        </pc:spChg>
        <pc:spChg chg="mod">
          <ac:chgData name="Michels, Astrid GIZ CR" userId="ad6d057b-6a43-48e5-9c5e-8016c5f65de2" providerId="ADAL" clId="{DE1AB9F5-F2BA-4019-B40F-7DCB99E17A2B}" dt="2024-10-20T14:10:41.271" v="79" actId="6549"/>
          <ac:spMkLst>
            <pc:docMk/>
            <pc:sldMk cId="3203899193" sldId="312"/>
            <ac:spMk id="12" creationId="{65CFF7F9-CC6F-1CE2-2E54-A7CFD1C8453D}"/>
          </ac:spMkLst>
        </pc:spChg>
      </pc:sldChg>
      <pc:sldChg chg="modSp mod">
        <pc:chgData name="Michels, Astrid GIZ CR" userId="ad6d057b-6a43-48e5-9c5e-8016c5f65de2" providerId="ADAL" clId="{DE1AB9F5-F2BA-4019-B40F-7DCB99E17A2B}" dt="2024-10-20T14:14:14.042" v="213" actId="1076"/>
        <pc:sldMkLst>
          <pc:docMk/>
          <pc:sldMk cId="4026994098" sldId="321"/>
        </pc:sldMkLst>
        <pc:spChg chg="mod">
          <ac:chgData name="Michels, Astrid GIZ CR" userId="ad6d057b-6a43-48e5-9c5e-8016c5f65de2" providerId="ADAL" clId="{DE1AB9F5-F2BA-4019-B40F-7DCB99E17A2B}" dt="2024-10-20T14:14:14.042" v="213" actId="1076"/>
          <ac:spMkLst>
            <pc:docMk/>
            <pc:sldMk cId="4026994098" sldId="321"/>
            <ac:spMk id="12" creationId="{65CFF7F9-CC6F-1CE2-2E54-A7CFD1C8453D}"/>
          </ac:spMkLst>
        </pc:spChg>
      </pc:sldChg>
      <pc:sldChg chg="modSp">
        <pc:chgData name="Michels, Astrid GIZ CR" userId="ad6d057b-6a43-48e5-9c5e-8016c5f65de2" providerId="ADAL" clId="{DE1AB9F5-F2BA-4019-B40F-7DCB99E17A2B}" dt="2024-10-20T14:13:58.015" v="211" actId="255"/>
        <pc:sldMkLst>
          <pc:docMk/>
          <pc:sldMk cId="1875366329" sldId="325"/>
        </pc:sldMkLst>
        <pc:spChg chg="mod">
          <ac:chgData name="Michels, Astrid GIZ CR" userId="ad6d057b-6a43-48e5-9c5e-8016c5f65de2" providerId="ADAL" clId="{DE1AB9F5-F2BA-4019-B40F-7DCB99E17A2B}" dt="2024-10-20T14:13:58.015" v="211" actId="255"/>
          <ac:spMkLst>
            <pc:docMk/>
            <pc:sldMk cId="1875366329" sldId="325"/>
            <ac:spMk id="12" creationId="{65CFF7F9-CC6F-1CE2-2E54-A7CFD1C8453D}"/>
          </ac:spMkLst>
        </pc:spChg>
      </pc:sldChg>
      <pc:sldChg chg="modSp mod">
        <pc:chgData name="Michels, Astrid GIZ CR" userId="ad6d057b-6a43-48e5-9c5e-8016c5f65de2" providerId="ADAL" clId="{DE1AB9F5-F2BA-4019-B40F-7DCB99E17A2B}" dt="2024-10-20T15:21:05.681" v="688" actId="20577"/>
        <pc:sldMkLst>
          <pc:docMk/>
          <pc:sldMk cId="4170576591" sldId="329"/>
        </pc:sldMkLst>
        <pc:spChg chg="mod">
          <ac:chgData name="Michels, Astrid GIZ CR" userId="ad6d057b-6a43-48e5-9c5e-8016c5f65de2" providerId="ADAL" clId="{DE1AB9F5-F2BA-4019-B40F-7DCB99E17A2B}" dt="2024-10-20T15:21:05.681" v="688" actId="20577"/>
          <ac:spMkLst>
            <pc:docMk/>
            <pc:sldMk cId="4170576591" sldId="329"/>
            <ac:spMk id="12" creationId="{65CFF7F9-CC6F-1CE2-2E54-A7CFD1C8453D}"/>
          </ac:spMkLst>
        </pc:spChg>
      </pc:sldChg>
      <pc:sldChg chg="modSp mod">
        <pc:chgData name="Michels, Astrid GIZ CR" userId="ad6d057b-6a43-48e5-9c5e-8016c5f65de2" providerId="ADAL" clId="{DE1AB9F5-F2BA-4019-B40F-7DCB99E17A2B}" dt="2024-10-20T14:12:20.006" v="151" actId="1076"/>
        <pc:sldMkLst>
          <pc:docMk/>
          <pc:sldMk cId="991431077" sldId="333"/>
        </pc:sldMkLst>
        <pc:spChg chg="mod">
          <ac:chgData name="Michels, Astrid GIZ CR" userId="ad6d057b-6a43-48e5-9c5e-8016c5f65de2" providerId="ADAL" clId="{DE1AB9F5-F2BA-4019-B40F-7DCB99E17A2B}" dt="2024-10-20T14:12:20.006" v="151" actId="1076"/>
          <ac:spMkLst>
            <pc:docMk/>
            <pc:sldMk cId="991431077" sldId="333"/>
            <ac:spMk id="10" creationId="{E99CD4A6-D0EF-54A7-401E-1C9F2CB3CDD7}"/>
          </ac:spMkLst>
        </pc:spChg>
      </pc:sldChg>
      <pc:sldChg chg="modSp mod">
        <pc:chgData name="Michels, Astrid GIZ CR" userId="ad6d057b-6a43-48e5-9c5e-8016c5f65de2" providerId="ADAL" clId="{DE1AB9F5-F2BA-4019-B40F-7DCB99E17A2B}" dt="2024-10-20T14:12:26.803" v="152" actId="255"/>
        <pc:sldMkLst>
          <pc:docMk/>
          <pc:sldMk cId="1789956290" sldId="337"/>
        </pc:sldMkLst>
        <pc:spChg chg="mod">
          <ac:chgData name="Michels, Astrid GIZ CR" userId="ad6d057b-6a43-48e5-9c5e-8016c5f65de2" providerId="ADAL" clId="{DE1AB9F5-F2BA-4019-B40F-7DCB99E17A2B}" dt="2024-10-20T14:12:26.803" v="152" actId="255"/>
          <ac:spMkLst>
            <pc:docMk/>
            <pc:sldMk cId="1789956290" sldId="337"/>
            <ac:spMk id="10" creationId="{E99CD4A6-D0EF-54A7-401E-1C9F2CB3CDD7}"/>
          </ac:spMkLst>
        </pc:spChg>
      </pc:sldChg>
      <pc:sldChg chg="modSp mod">
        <pc:chgData name="Michels, Astrid GIZ CR" userId="ad6d057b-6a43-48e5-9c5e-8016c5f65de2" providerId="ADAL" clId="{DE1AB9F5-F2BA-4019-B40F-7DCB99E17A2B}" dt="2024-10-20T15:21:23.535" v="692" actId="6549"/>
        <pc:sldMkLst>
          <pc:docMk/>
          <pc:sldMk cId="2125023153" sldId="345"/>
        </pc:sldMkLst>
        <pc:spChg chg="mod">
          <ac:chgData name="Michels, Astrid GIZ CR" userId="ad6d057b-6a43-48e5-9c5e-8016c5f65de2" providerId="ADAL" clId="{DE1AB9F5-F2BA-4019-B40F-7DCB99E17A2B}" dt="2024-10-20T15:21:23.535" v="692" actId="6549"/>
          <ac:spMkLst>
            <pc:docMk/>
            <pc:sldMk cId="2125023153" sldId="345"/>
            <ac:spMk id="12" creationId="{65CFF7F9-CC6F-1CE2-2E54-A7CFD1C8453D}"/>
          </ac:spMkLst>
        </pc:spChg>
      </pc:sldChg>
      <pc:sldChg chg="modSp mod">
        <pc:chgData name="Michels, Astrid GIZ CR" userId="ad6d057b-6a43-48e5-9c5e-8016c5f65de2" providerId="ADAL" clId="{DE1AB9F5-F2BA-4019-B40F-7DCB99E17A2B}" dt="2024-10-20T15:27:51.914" v="743" actId="14100"/>
        <pc:sldMkLst>
          <pc:docMk/>
          <pc:sldMk cId="3554168887" sldId="346"/>
        </pc:sldMkLst>
        <pc:spChg chg="mod">
          <ac:chgData name="Michels, Astrid GIZ CR" userId="ad6d057b-6a43-48e5-9c5e-8016c5f65de2" providerId="ADAL" clId="{DE1AB9F5-F2BA-4019-B40F-7DCB99E17A2B}" dt="2024-10-20T15:27:38.094" v="741" actId="14100"/>
          <ac:spMkLst>
            <pc:docMk/>
            <pc:sldMk cId="3554168887" sldId="346"/>
            <ac:spMk id="2" creationId="{4E78CD54-7686-ABBD-B1C7-C3F65E665B83}"/>
          </ac:spMkLst>
        </pc:spChg>
        <pc:spChg chg="mod">
          <ac:chgData name="Michels, Astrid GIZ CR" userId="ad6d057b-6a43-48e5-9c5e-8016c5f65de2" providerId="ADAL" clId="{DE1AB9F5-F2BA-4019-B40F-7DCB99E17A2B}" dt="2024-10-20T15:27:51.914" v="743" actId="14100"/>
          <ac:spMkLst>
            <pc:docMk/>
            <pc:sldMk cId="3554168887" sldId="346"/>
            <ac:spMk id="11" creationId="{6E88865C-1621-0B64-FDA0-6EBF4AF29AD9}"/>
          </ac:spMkLst>
        </pc:spChg>
      </pc:sldChg>
      <pc:sldChg chg="modSp mod">
        <pc:chgData name="Michels, Astrid GIZ CR" userId="ad6d057b-6a43-48e5-9c5e-8016c5f65de2" providerId="ADAL" clId="{DE1AB9F5-F2BA-4019-B40F-7DCB99E17A2B}" dt="2024-10-20T15:21:14.511" v="690" actId="20577"/>
        <pc:sldMkLst>
          <pc:docMk/>
          <pc:sldMk cId="3443860400" sldId="374"/>
        </pc:sldMkLst>
        <pc:spChg chg="mod">
          <ac:chgData name="Michels, Astrid GIZ CR" userId="ad6d057b-6a43-48e5-9c5e-8016c5f65de2" providerId="ADAL" clId="{DE1AB9F5-F2BA-4019-B40F-7DCB99E17A2B}" dt="2024-10-20T15:21:14.511" v="690" actId="20577"/>
          <ac:spMkLst>
            <pc:docMk/>
            <pc:sldMk cId="3443860400" sldId="374"/>
            <ac:spMk id="12" creationId="{65CFF7F9-CC6F-1CE2-2E54-A7CFD1C8453D}"/>
          </ac:spMkLst>
        </pc:spChg>
      </pc:sldChg>
      <pc:sldChg chg="modSp mod">
        <pc:chgData name="Michels, Astrid GIZ CR" userId="ad6d057b-6a43-48e5-9c5e-8016c5f65de2" providerId="ADAL" clId="{DE1AB9F5-F2BA-4019-B40F-7DCB99E17A2B}" dt="2024-10-20T14:12:35.234" v="153" actId="255"/>
        <pc:sldMkLst>
          <pc:docMk/>
          <pc:sldMk cId="3387161016" sldId="377"/>
        </pc:sldMkLst>
        <pc:spChg chg="mod">
          <ac:chgData name="Michels, Astrid GIZ CR" userId="ad6d057b-6a43-48e5-9c5e-8016c5f65de2" providerId="ADAL" clId="{DE1AB9F5-F2BA-4019-B40F-7DCB99E17A2B}" dt="2024-10-20T14:12:35.234" v="153" actId="255"/>
          <ac:spMkLst>
            <pc:docMk/>
            <pc:sldMk cId="3387161016" sldId="377"/>
            <ac:spMk id="10" creationId="{E99CD4A6-D0EF-54A7-401E-1C9F2CB3CDD7}"/>
          </ac:spMkLst>
        </pc:spChg>
      </pc:sldChg>
      <pc:sldChg chg="modSp mod">
        <pc:chgData name="Michels, Astrid GIZ CR" userId="ad6d057b-6a43-48e5-9c5e-8016c5f65de2" providerId="ADAL" clId="{DE1AB9F5-F2BA-4019-B40F-7DCB99E17A2B}" dt="2024-10-20T23:03:36.997" v="752" actId="6549"/>
        <pc:sldMkLst>
          <pc:docMk/>
          <pc:sldMk cId="1509920957" sldId="378"/>
        </pc:sldMkLst>
        <pc:spChg chg="mod">
          <ac:chgData name="Michels, Astrid GIZ CR" userId="ad6d057b-6a43-48e5-9c5e-8016c5f65de2" providerId="ADAL" clId="{DE1AB9F5-F2BA-4019-B40F-7DCB99E17A2B}" dt="2024-10-20T23:03:36.997" v="752" actId="6549"/>
          <ac:spMkLst>
            <pc:docMk/>
            <pc:sldMk cId="1509920957" sldId="378"/>
            <ac:spMk id="12" creationId="{A6B985D4-FEDB-C39F-BDB6-360AD7A51588}"/>
          </ac:spMkLst>
        </pc:spChg>
      </pc:sldChg>
      <pc:sldChg chg="modSp mod">
        <pc:chgData name="Michels, Astrid GIZ CR" userId="ad6d057b-6a43-48e5-9c5e-8016c5f65de2" providerId="ADAL" clId="{DE1AB9F5-F2BA-4019-B40F-7DCB99E17A2B}" dt="2024-10-20T14:11:06.259" v="122" actId="6549"/>
        <pc:sldMkLst>
          <pc:docMk/>
          <pc:sldMk cId="311371917" sldId="385"/>
        </pc:sldMkLst>
        <pc:spChg chg="mod">
          <ac:chgData name="Michels, Astrid GIZ CR" userId="ad6d057b-6a43-48e5-9c5e-8016c5f65de2" providerId="ADAL" clId="{DE1AB9F5-F2BA-4019-B40F-7DCB99E17A2B}" dt="2024-10-20T14:11:06.259" v="122" actId="6549"/>
          <ac:spMkLst>
            <pc:docMk/>
            <pc:sldMk cId="311371917" sldId="385"/>
            <ac:spMk id="10" creationId="{E99CD4A6-D0EF-54A7-401E-1C9F2CB3CDD7}"/>
          </ac:spMkLst>
        </pc:spChg>
        <pc:spChg chg="mod">
          <ac:chgData name="Michels, Astrid GIZ CR" userId="ad6d057b-6a43-48e5-9c5e-8016c5f65de2" providerId="ADAL" clId="{DE1AB9F5-F2BA-4019-B40F-7DCB99E17A2B}" dt="2024-10-20T14:10:56.591" v="93" actId="6549"/>
          <ac:spMkLst>
            <pc:docMk/>
            <pc:sldMk cId="311371917" sldId="385"/>
            <ac:spMk id="15" creationId="{ABDF1670-2A35-F387-D942-2C07E044DB3C}"/>
          </ac:spMkLst>
        </pc:spChg>
      </pc:sldChg>
      <pc:sldChg chg="modSp mod">
        <pc:chgData name="Michels, Astrid GIZ CR" userId="ad6d057b-6a43-48e5-9c5e-8016c5f65de2" providerId="ADAL" clId="{DE1AB9F5-F2BA-4019-B40F-7DCB99E17A2B}" dt="2024-10-20T23:07:08.306" v="755" actId="207"/>
        <pc:sldMkLst>
          <pc:docMk/>
          <pc:sldMk cId="776775195" sldId="389"/>
        </pc:sldMkLst>
        <pc:spChg chg="mod">
          <ac:chgData name="Michels, Astrid GIZ CR" userId="ad6d057b-6a43-48e5-9c5e-8016c5f65de2" providerId="ADAL" clId="{DE1AB9F5-F2BA-4019-B40F-7DCB99E17A2B}" dt="2024-10-20T23:07:08.306" v="755" actId="207"/>
          <ac:spMkLst>
            <pc:docMk/>
            <pc:sldMk cId="776775195" sldId="389"/>
            <ac:spMk id="12" creationId="{65CFF7F9-CC6F-1CE2-2E54-A7CFD1C8453D}"/>
          </ac:spMkLst>
        </pc:spChg>
      </pc:sldChg>
      <pc:sldChg chg="modSp mod">
        <pc:chgData name="Michels, Astrid GIZ CR" userId="ad6d057b-6a43-48e5-9c5e-8016c5f65de2" providerId="ADAL" clId="{DE1AB9F5-F2BA-4019-B40F-7DCB99E17A2B}" dt="2024-10-20T14:15:44.727" v="283" actId="1076"/>
        <pc:sldMkLst>
          <pc:docMk/>
          <pc:sldMk cId="1696328874" sldId="394"/>
        </pc:sldMkLst>
        <pc:spChg chg="mod">
          <ac:chgData name="Michels, Astrid GIZ CR" userId="ad6d057b-6a43-48e5-9c5e-8016c5f65de2" providerId="ADAL" clId="{DE1AB9F5-F2BA-4019-B40F-7DCB99E17A2B}" dt="2024-10-20T14:15:44.727" v="283" actId="1076"/>
          <ac:spMkLst>
            <pc:docMk/>
            <pc:sldMk cId="1696328874" sldId="394"/>
            <ac:spMk id="10" creationId="{8BFC7FAA-F911-8C92-9133-4574E3D0B8CB}"/>
          </ac:spMkLst>
        </pc:spChg>
      </pc:sldChg>
      <pc:sldChg chg="modSp">
        <pc:chgData name="Michels, Astrid GIZ CR" userId="ad6d057b-6a43-48e5-9c5e-8016c5f65de2" providerId="ADAL" clId="{DE1AB9F5-F2BA-4019-B40F-7DCB99E17A2B}" dt="2024-10-20T14:15:12.043" v="246" actId="6549"/>
        <pc:sldMkLst>
          <pc:docMk/>
          <pc:sldMk cId="2559701226" sldId="399"/>
        </pc:sldMkLst>
        <pc:spChg chg="mod">
          <ac:chgData name="Michels, Astrid GIZ CR" userId="ad6d057b-6a43-48e5-9c5e-8016c5f65de2" providerId="ADAL" clId="{DE1AB9F5-F2BA-4019-B40F-7DCB99E17A2B}" dt="2024-10-20T14:15:12.043" v="246" actId="6549"/>
          <ac:spMkLst>
            <pc:docMk/>
            <pc:sldMk cId="2559701226" sldId="399"/>
            <ac:spMk id="12" creationId="{65CFF7F9-CC6F-1CE2-2E54-A7CFD1C8453D}"/>
          </ac:spMkLst>
        </pc:spChg>
      </pc:sldChg>
      <pc:sldChg chg="modSp mod modTransition">
        <pc:chgData name="Michels, Astrid GIZ CR" userId="ad6d057b-6a43-48e5-9c5e-8016c5f65de2" providerId="ADAL" clId="{DE1AB9F5-F2BA-4019-B40F-7DCB99E17A2B}" dt="2024-10-20T15:26:33.962" v="720" actId="6549"/>
        <pc:sldMkLst>
          <pc:docMk/>
          <pc:sldMk cId="2162023141" sldId="400"/>
        </pc:sldMkLst>
        <pc:spChg chg="mod">
          <ac:chgData name="Michels, Astrid GIZ CR" userId="ad6d057b-6a43-48e5-9c5e-8016c5f65de2" providerId="ADAL" clId="{DE1AB9F5-F2BA-4019-B40F-7DCB99E17A2B}" dt="2024-10-20T15:26:33.962" v="720" actId="6549"/>
          <ac:spMkLst>
            <pc:docMk/>
            <pc:sldMk cId="2162023141" sldId="400"/>
            <ac:spMk id="32" creationId="{4FD4DA7A-43D6-41AF-6BDD-2D18BDA7991E}"/>
          </ac:spMkLst>
        </pc:spChg>
        <pc:picChg chg="mod">
          <ac:chgData name="Michels, Astrid GIZ CR" userId="ad6d057b-6a43-48e5-9c5e-8016c5f65de2" providerId="ADAL" clId="{DE1AB9F5-F2BA-4019-B40F-7DCB99E17A2B}" dt="2024-10-20T14:54:54.176" v="325" actId="962"/>
          <ac:picMkLst>
            <pc:docMk/>
            <pc:sldMk cId="2162023141" sldId="400"/>
            <ac:picMk id="6" creationId="{FBABE5FB-CC58-88D3-3764-6CCD5CC152E4}"/>
          </ac:picMkLst>
        </pc:picChg>
        <pc:picChg chg="mod">
          <ac:chgData name="Michels, Astrid GIZ CR" userId="ad6d057b-6a43-48e5-9c5e-8016c5f65de2" providerId="ADAL" clId="{DE1AB9F5-F2BA-4019-B40F-7DCB99E17A2B}" dt="2024-10-20T14:54:59.450" v="326" actId="962"/>
          <ac:picMkLst>
            <pc:docMk/>
            <pc:sldMk cId="2162023141" sldId="400"/>
            <ac:picMk id="7" creationId="{658A58BD-99B1-B006-DF36-F6B82B819BF0}"/>
          </ac:picMkLst>
        </pc:picChg>
      </pc:sldChg>
      <pc:sldChg chg="modSp mod modTransition">
        <pc:chgData name="Michels, Astrid GIZ CR" userId="ad6d057b-6a43-48e5-9c5e-8016c5f65de2" providerId="ADAL" clId="{DE1AB9F5-F2BA-4019-B40F-7DCB99E17A2B}" dt="2024-10-20T15:20:34.448" v="666" actId="20577"/>
        <pc:sldMkLst>
          <pc:docMk/>
          <pc:sldMk cId="3366014134" sldId="402"/>
        </pc:sldMkLst>
        <pc:spChg chg="mod">
          <ac:chgData name="Michels, Astrid GIZ CR" userId="ad6d057b-6a43-48e5-9c5e-8016c5f65de2" providerId="ADAL" clId="{DE1AB9F5-F2BA-4019-B40F-7DCB99E17A2B}" dt="2024-10-20T15:20:34.448" v="666" actId="20577"/>
          <ac:spMkLst>
            <pc:docMk/>
            <pc:sldMk cId="3366014134" sldId="402"/>
            <ac:spMk id="9" creationId="{F3A9B098-EB9F-32FA-2C56-4B5E4522F40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5627BF-8CEF-48E5-A01C-EC535CE6C12B}" type="datetimeFigureOut">
              <a:rPr lang="en-US" smtClean="0"/>
              <a:t>10/25/2024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DE2E14-4F23-401D-81A7-FDD384197E89}" type="slidenum">
              <a:rPr lang="en-US" smtClean="0"/>
              <a:t>‹#›</a:t>
            </a:fld>
            <a:endParaRPr lang="en-US"/>
          </a:p>
        </p:txBody>
      </p:sp>
    </p:spTree>
    <p:extLst>
      <p:ext uri="{BB962C8B-B14F-4D97-AF65-F5344CB8AC3E}">
        <p14:creationId xmlns:p14="http://schemas.microsoft.com/office/powerpoint/2010/main" val="132512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DE2E14-4F23-401D-81A7-FDD384197E89}" type="slidenum">
              <a:rPr lang="en-US" smtClean="0"/>
              <a:t>2</a:t>
            </a:fld>
            <a:endParaRPr lang="en-US"/>
          </a:p>
        </p:txBody>
      </p:sp>
    </p:spTree>
    <p:extLst>
      <p:ext uri="{BB962C8B-B14F-4D97-AF65-F5344CB8AC3E}">
        <p14:creationId xmlns:p14="http://schemas.microsoft.com/office/powerpoint/2010/main" val="22614168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DE2E14-4F23-401D-81A7-FDD384197E89}" type="slidenum">
              <a:rPr lang="en-US" smtClean="0"/>
              <a:t>12</a:t>
            </a:fld>
            <a:endParaRPr lang="en-US"/>
          </a:p>
        </p:txBody>
      </p:sp>
    </p:spTree>
    <p:extLst>
      <p:ext uri="{BB962C8B-B14F-4D97-AF65-F5344CB8AC3E}">
        <p14:creationId xmlns:p14="http://schemas.microsoft.com/office/powerpoint/2010/main" val="2030480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endParaRPr lang="en-US" dirty="0"/>
          </a:p>
        </p:txBody>
      </p:sp>
      <p:sp>
        <p:nvSpPr>
          <p:cNvPr id="4" name="Slide Number Placeholder 3"/>
          <p:cNvSpPr>
            <a:spLocks noGrp="1"/>
          </p:cNvSpPr>
          <p:nvPr>
            <p:ph type="sldNum" sz="quarter" idx="5"/>
          </p:nvPr>
        </p:nvSpPr>
        <p:spPr/>
        <p:txBody>
          <a:bodyPr/>
          <a:lstStyle/>
          <a:p>
            <a:fld id="{CDDE2E14-4F23-401D-81A7-FDD384197E89}" type="slidenum">
              <a:rPr lang="en-US" smtClean="0"/>
              <a:t>13</a:t>
            </a:fld>
            <a:endParaRPr lang="en-US"/>
          </a:p>
        </p:txBody>
      </p:sp>
    </p:spTree>
    <p:extLst>
      <p:ext uri="{BB962C8B-B14F-4D97-AF65-F5344CB8AC3E}">
        <p14:creationId xmlns:p14="http://schemas.microsoft.com/office/powerpoint/2010/main" val="10388525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DDE2E14-4F23-401D-81A7-FDD384197E89}" type="slidenum">
              <a:rPr lang="en-US" smtClean="0"/>
              <a:t>14</a:t>
            </a:fld>
            <a:endParaRPr lang="en-US"/>
          </a:p>
        </p:txBody>
      </p:sp>
    </p:spTree>
    <p:extLst>
      <p:ext uri="{BB962C8B-B14F-4D97-AF65-F5344CB8AC3E}">
        <p14:creationId xmlns:p14="http://schemas.microsoft.com/office/powerpoint/2010/main" val="14775022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DE2E14-4F23-401D-81A7-FDD384197E89}" type="slidenum">
              <a:rPr lang="en-US" smtClean="0"/>
              <a:t>15</a:t>
            </a:fld>
            <a:endParaRPr lang="en-US"/>
          </a:p>
        </p:txBody>
      </p:sp>
    </p:spTree>
    <p:extLst>
      <p:ext uri="{BB962C8B-B14F-4D97-AF65-F5344CB8AC3E}">
        <p14:creationId xmlns:p14="http://schemas.microsoft.com/office/powerpoint/2010/main" val="36574065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DE2E14-4F23-401D-81A7-FDD384197E89}" type="slidenum">
              <a:rPr lang="en-US" smtClean="0"/>
              <a:t>16</a:t>
            </a:fld>
            <a:endParaRPr lang="en-US"/>
          </a:p>
        </p:txBody>
      </p:sp>
    </p:spTree>
    <p:extLst>
      <p:ext uri="{BB962C8B-B14F-4D97-AF65-F5344CB8AC3E}">
        <p14:creationId xmlns:p14="http://schemas.microsoft.com/office/powerpoint/2010/main" val="9950749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DE2E14-4F23-401D-81A7-FDD384197E89}" type="slidenum">
              <a:rPr lang="en-US" smtClean="0"/>
              <a:t>17</a:t>
            </a:fld>
            <a:endParaRPr lang="en-US"/>
          </a:p>
        </p:txBody>
      </p:sp>
    </p:spTree>
    <p:extLst>
      <p:ext uri="{BB962C8B-B14F-4D97-AF65-F5344CB8AC3E}">
        <p14:creationId xmlns:p14="http://schemas.microsoft.com/office/powerpoint/2010/main" val="33753518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DE2E14-4F23-401D-81A7-FDD384197E89}" type="slidenum">
              <a:rPr lang="en-US" smtClean="0"/>
              <a:t>18</a:t>
            </a:fld>
            <a:endParaRPr lang="en-US"/>
          </a:p>
        </p:txBody>
      </p:sp>
    </p:spTree>
    <p:extLst>
      <p:ext uri="{BB962C8B-B14F-4D97-AF65-F5344CB8AC3E}">
        <p14:creationId xmlns:p14="http://schemas.microsoft.com/office/powerpoint/2010/main" val="1071461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R"/>
          </a:p>
        </p:txBody>
      </p:sp>
      <p:sp>
        <p:nvSpPr>
          <p:cNvPr id="4" name="Marcador de número de diapositiva 3"/>
          <p:cNvSpPr>
            <a:spLocks noGrp="1"/>
          </p:cNvSpPr>
          <p:nvPr>
            <p:ph type="sldNum" sz="quarter" idx="5"/>
          </p:nvPr>
        </p:nvSpPr>
        <p:spPr/>
        <p:txBody>
          <a:bodyPr/>
          <a:lstStyle/>
          <a:p>
            <a:fld id="{CDDE2E14-4F23-401D-81A7-FDD384197E89}" type="slidenum">
              <a:rPr lang="en-US" smtClean="0"/>
              <a:t>20</a:t>
            </a:fld>
            <a:endParaRPr lang="en-US"/>
          </a:p>
        </p:txBody>
      </p:sp>
    </p:spTree>
    <p:extLst>
      <p:ext uri="{BB962C8B-B14F-4D97-AF65-F5344CB8AC3E}">
        <p14:creationId xmlns:p14="http://schemas.microsoft.com/office/powerpoint/2010/main" val="36529412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DE2E14-4F23-401D-81A7-FDD384197E89}" type="slidenum">
              <a:rPr lang="en-US" smtClean="0"/>
              <a:t>21</a:t>
            </a:fld>
            <a:endParaRPr lang="en-US"/>
          </a:p>
        </p:txBody>
      </p:sp>
    </p:spTree>
    <p:extLst>
      <p:ext uri="{BB962C8B-B14F-4D97-AF65-F5344CB8AC3E}">
        <p14:creationId xmlns:p14="http://schemas.microsoft.com/office/powerpoint/2010/main" val="29504977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DE2E14-4F23-401D-81A7-FDD384197E89}" type="slidenum">
              <a:rPr lang="en-US" smtClean="0"/>
              <a:t>22</a:t>
            </a:fld>
            <a:endParaRPr lang="en-US"/>
          </a:p>
        </p:txBody>
      </p:sp>
    </p:spTree>
    <p:extLst>
      <p:ext uri="{BB962C8B-B14F-4D97-AF65-F5344CB8AC3E}">
        <p14:creationId xmlns:p14="http://schemas.microsoft.com/office/powerpoint/2010/main" val="1171276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DE2E14-4F23-401D-81A7-FDD384197E89}" type="slidenum">
              <a:rPr lang="en-US" smtClean="0"/>
              <a:t>3</a:t>
            </a:fld>
            <a:endParaRPr lang="en-US"/>
          </a:p>
        </p:txBody>
      </p:sp>
    </p:spTree>
    <p:extLst>
      <p:ext uri="{BB962C8B-B14F-4D97-AF65-F5344CB8AC3E}">
        <p14:creationId xmlns:p14="http://schemas.microsoft.com/office/powerpoint/2010/main" val="2158950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DE2E14-4F23-401D-81A7-FDD384197E89}" type="slidenum">
              <a:rPr lang="en-US" smtClean="0"/>
              <a:t>23</a:t>
            </a:fld>
            <a:endParaRPr lang="en-US"/>
          </a:p>
        </p:txBody>
      </p:sp>
    </p:spTree>
    <p:extLst>
      <p:ext uri="{BB962C8B-B14F-4D97-AF65-F5344CB8AC3E}">
        <p14:creationId xmlns:p14="http://schemas.microsoft.com/office/powerpoint/2010/main" val="27358294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R"/>
          </a:p>
        </p:txBody>
      </p:sp>
      <p:sp>
        <p:nvSpPr>
          <p:cNvPr id="4" name="Marcador de número de diapositiva 3"/>
          <p:cNvSpPr>
            <a:spLocks noGrp="1"/>
          </p:cNvSpPr>
          <p:nvPr>
            <p:ph type="sldNum" sz="quarter" idx="5"/>
          </p:nvPr>
        </p:nvSpPr>
        <p:spPr/>
        <p:txBody>
          <a:bodyPr/>
          <a:lstStyle/>
          <a:p>
            <a:fld id="{CDDE2E14-4F23-401D-81A7-FDD384197E89}" type="slidenum">
              <a:rPr lang="en-US" smtClean="0"/>
              <a:t>24</a:t>
            </a:fld>
            <a:endParaRPr lang="en-US"/>
          </a:p>
        </p:txBody>
      </p:sp>
    </p:spTree>
    <p:extLst>
      <p:ext uri="{BB962C8B-B14F-4D97-AF65-F5344CB8AC3E}">
        <p14:creationId xmlns:p14="http://schemas.microsoft.com/office/powerpoint/2010/main" val="11254368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DE2E14-4F23-401D-81A7-FDD384197E89}" type="slidenum">
              <a:rPr lang="en-US" smtClean="0"/>
              <a:t>25</a:t>
            </a:fld>
            <a:endParaRPr lang="en-US"/>
          </a:p>
        </p:txBody>
      </p:sp>
    </p:spTree>
    <p:extLst>
      <p:ext uri="{BB962C8B-B14F-4D97-AF65-F5344CB8AC3E}">
        <p14:creationId xmlns:p14="http://schemas.microsoft.com/office/powerpoint/2010/main" val="19004329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DE2E14-4F23-401D-81A7-FDD384197E89}" type="slidenum">
              <a:rPr lang="en-US" smtClean="0"/>
              <a:t>26</a:t>
            </a:fld>
            <a:endParaRPr lang="en-US"/>
          </a:p>
        </p:txBody>
      </p:sp>
    </p:spTree>
    <p:extLst>
      <p:ext uri="{BB962C8B-B14F-4D97-AF65-F5344CB8AC3E}">
        <p14:creationId xmlns:p14="http://schemas.microsoft.com/office/powerpoint/2010/main" val="2676095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600"/>
              </a:spcBef>
            </a:pPr>
            <a:endParaRPr lang="en-US" sz="1200" kern="10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DDE2E14-4F23-401D-81A7-FDD384197E89}" type="slidenum">
              <a:rPr lang="en-US" smtClean="0"/>
              <a:t>27</a:t>
            </a:fld>
            <a:endParaRPr lang="en-US"/>
          </a:p>
        </p:txBody>
      </p:sp>
    </p:spTree>
    <p:extLst>
      <p:ext uri="{BB962C8B-B14F-4D97-AF65-F5344CB8AC3E}">
        <p14:creationId xmlns:p14="http://schemas.microsoft.com/office/powerpoint/2010/main" val="19862848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DE2E14-4F23-401D-81A7-FDD384197E89}" type="slidenum">
              <a:rPr lang="en-US" smtClean="0"/>
              <a:t>28</a:t>
            </a:fld>
            <a:endParaRPr lang="en-US"/>
          </a:p>
        </p:txBody>
      </p:sp>
    </p:spTree>
    <p:extLst>
      <p:ext uri="{BB962C8B-B14F-4D97-AF65-F5344CB8AC3E}">
        <p14:creationId xmlns:p14="http://schemas.microsoft.com/office/powerpoint/2010/main" val="7169048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DE2E14-4F23-401D-81A7-FDD384197E89}" type="slidenum">
              <a:rPr lang="en-US" smtClean="0"/>
              <a:t>29</a:t>
            </a:fld>
            <a:endParaRPr lang="en-US"/>
          </a:p>
        </p:txBody>
      </p:sp>
    </p:spTree>
    <p:extLst>
      <p:ext uri="{BB962C8B-B14F-4D97-AF65-F5344CB8AC3E}">
        <p14:creationId xmlns:p14="http://schemas.microsoft.com/office/powerpoint/2010/main" val="3451391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DE2E14-4F23-401D-81A7-FDD384197E89}" type="slidenum">
              <a:rPr lang="en-US" smtClean="0"/>
              <a:t>30</a:t>
            </a:fld>
            <a:endParaRPr lang="en-US"/>
          </a:p>
        </p:txBody>
      </p:sp>
    </p:spTree>
    <p:extLst>
      <p:ext uri="{BB962C8B-B14F-4D97-AF65-F5344CB8AC3E}">
        <p14:creationId xmlns:p14="http://schemas.microsoft.com/office/powerpoint/2010/main" val="13587133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DE2E14-4F23-401D-81A7-FDD384197E89}" type="slidenum">
              <a:rPr lang="en-US" smtClean="0"/>
              <a:t>33</a:t>
            </a:fld>
            <a:endParaRPr lang="en-US"/>
          </a:p>
        </p:txBody>
      </p:sp>
    </p:spTree>
    <p:extLst>
      <p:ext uri="{BB962C8B-B14F-4D97-AF65-F5344CB8AC3E}">
        <p14:creationId xmlns:p14="http://schemas.microsoft.com/office/powerpoint/2010/main" val="26726537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DE2E14-4F23-401D-81A7-FDD384197E89}" type="slidenum">
              <a:rPr lang="en-US" smtClean="0"/>
              <a:t>34</a:t>
            </a:fld>
            <a:endParaRPr lang="en-US"/>
          </a:p>
        </p:txBody>
      </p:sp>
    </p:spTree>
    <p:extLst>
      <p:ext uri="{BB962C8B-B14F-4D97-AF65-F5344CB8AC3E}">
        <p14:creationId xmlns:p14="http://schemas.microsoft.com/office/powerpoint/2010/main" val="538855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DE2E14-4F23-401D-81A7-FDD384197E89}" type="slidenum">
              <a:rPr lang="en-US" smtClean="0"/>
              <a:t>4</a:t>
            </a:fld>
            <a:endParaRPr lang="en-US"/>
          </a:p>
        </p:txBody>
      </p:sp>
    </p:spTree>
    <p:extLst>
      <p:ext uri="{BB962C8B-B14F-4D97-AF65-F5344CB8AC3E}">
        <p14:creationId xmlns:p14="http://schemas.microsoft.com/office/powerpoint/2010/main" val="42419995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DE2E14-4F23-401D-81A7-FDD384197E89}" type="slidenum">
              <a:rPr lang="en-US" smtClean="0"/>
              <a:t>36</a:t>
            </a:fld>
            <a:endParaRPr lang="en-US"/>
          </a:p>
        </p:txBody>
      </p:sp>
    </p:spTree>
    <p:extLst>
      <p:ext uri="{BB962C8B-B14F-4D97-AF65-F5344CB8AC3E}">
        <p14:creationId xmlns:p14="http://schemas.microsoft.com/office/powerpoint/2010/main" val="5833178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DE2E14-4F23-401D-81A7-FDD384197E89}" type="slidenum">
              <a:rPr lang="en-US" smtClean="0"/>
              <a:t>37</a:t>
            </a:fld>
            <a:endParaRPr lang="en-US"/>
          </a:p>
        </p:txBody>
      </p:sp>
    </p:spTree>
    <p:extLst>
      <p:ext uri="{BB962C8B-B14F-4D97-AF65-F5344CB8AC3E}">
        <p14:creationId xmlns:p14="http://schemas.microsoft.com/office/powerpoint/2010/main" val="12248346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DE2E14-4F23-401D-81A7-FDD384197E89}" type="slidenum">
              <a:rPr lang="en-US" smtClean="0"/>
              <a:t>38</a:t>
            </a:fld>
            <a:endParaRPr lang="en-US"/>
          </a:p>
        </p:txBody>
      </p:sp>
    </p:spTree>
    <p:extLst>
      <p:ext uri="{BB962C8B-B14F-4D97-AF65-F5344CB8AC3E}">
        <p14:creationId xmlns:p14="http://schemas.microsoft.com/office/powerpoint/2010/main" val="13270394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DE2E14-4F23-401D-81A7-FDD384197E89}" type="slidenum">
              <a:rPr lang="en-US" smtClean="0"/>
              <a:t>39</a:t>
            </a:fld>
            <a:endParaRPr lang="en-US"/>
          </a:p>
        </p:txBody>
      </p:sp>
    </p:spTree>
    <p:extLst>
      <p:ext uri="{BB962C8B-B14F-4D97-AF65-F5344CB8AC3E}">
        <p14:creationId xmlns:p14="http://schemas.microsoft.com/office/powerpoint/2010/main" val="17551628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DE2E14-4F23-401D-81A7-FDD384197E89}" type="slidenum">
              <a:rPr lang="en-US" smtClean="0"/>
              <a:t>41</a:t>
            </a:fld>
            <a:endParaRPr lang="en-US"/>
          </a:p>
        </p:txBody>
      </p:sp>
    </p:spTree>
    <p:extLst>
      <p:ext uri="{BB962C8B-B14F-4D97-AF65-F5344CB8AC3E}">
        <p14:creationId xmlns:p14="http://schemas.microsoft.com/office/powerpoint/2010/main" val="40667362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DE2E14-4F23-401D-81A7-FDD384197E89}" type="slidenum">
              <a:rPr lang="en-US" smtClean="0"/>
              <a:t>42</a:t>
            </a:fld>
            <a:endParaRPr lang="en-US"/>
          </a:p>
        </p:txBody>
      </p:sp>
    </p:spTree>
    <p:extLst>
      <p:ext uri="{BB962C8B-B14F-4D97-AF65-F5344CB8AC3E}">
        <p14:creationId xmlns:p14="http://schemas.microsoft.com/office/powerpoint/2010/main" val="41904367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DE2E14-4F23-401D-81A7-FDD384197E89}" type="slidenum">
              <a:rPr lang="en-US" smtClean="0"/>
              <a:t>45</a:t>
            </a:fld>
            <a:endParaRPr lang="en-US"/>
          </a:p>
        </p:txBody>
      </p:sp>
    </p:spTree>
    <p:extLst>
      <p:ext uri="{BB962C8B-B14F-4D97-AF65-F5344CB8AC3E}">
        <p14:creationId xmlns:p14="http://schemas.microsoft.com/office/powerpoint/2010/main" val="7044205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DE2E14-4F23-401D-81A7-FDD384197E89}" type="slidenum">
              <a:rPr lang="en-US" smtClean="0"/>
              <a:t>46</a:t>
            </a:fld>
            <a:endParaRPr lang="en-US"/>
          </a:p>
        </p:txBody>
      </p:sp>
    </p:spTree>
    <p:extLst>
      <p:ext uri="{BB962C8B-B14F-4D97-AF65-F5344CB8AC3E}">
        <p14:creationId xmlns:p14="http://schemas.microsoft.com/office/powerpoint/2010/main" val="20140614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walls made of stone that store and filter water </a:t>
            </a:r>
            <a:endParaRPr lang="es-CR" dirty="0"/>
          </a:p>
        </p:txBody>
      </p:sp>
      <p:sp>
        <p:nvSpPr>
          <p:cNvPr id="4" name="Marcador de número de diapositiva 3"/>
          <p:cNvSpPr>
            <a:spLocks noGrp="1"/>
          </p:cNvSpPr>
          <p:nvPr>
            <p:ph type="sldNum" sz="quarter" idx="5"/>
          </p:nvPr>
        </p:nvSpPr>
        <p:spPr/>
        <p:txBody>
          <a:bodyPr/>
          <a:lstStyle/>
          <a:p>
            <a:fld id="{CDDE2E14-4F23-401D-81A7-FDD384197E89}" type="slidenum">
              <a:rPr lang="en-US" smtClean="0"/>
              <a:t>48</a:t>
            </a:fld>
            <a:endParaRPr lang="en-US"/>
          </a:p>
        </p:txBody>
      </p:sp>
    </p:spTree>
    <p:extLst>
      <p:ext uri="{BB962C8B-B14F-4D97-AF65-F5344CB8AC3E}">
        <p14:creationId xmlns:p14="http://schemas.microsoft.com/office/powerpoint/2010/main" val="32621929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DE2E14-4F23-401D-81A7-FDD384197E89}" type="slidenum">
              <a:rPr lang="en-US" smtClean="0"/>
              <a:t>49</a:t>
            </a:fld>
            <a:endParaRPr lang="en-US"/>
          </a:p>
        </p:txBody>
      </p:sp>
    </p:spTree>
    <p:extLst>
      <p:ext uri="{BB962C8B-B14F-4D97-AF65-F5344CB8AC3E}">
        <p14:creationId xmlns:p14="http://schemas.microsoft.com/office/powerpoint/2010/main" val="1983637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R" dirty="0"/>
          </a:p>
        </p:txBody>
      </p:sp>
      <p:sp>
        <p:nvSpPr>
          <p:cNvPr id="4" name="Marcador de número de diapositiva 3"/>
          <p:cNvSpPr>
            <a:spLocks noGrp="1"/>
          </p:cNvSpPr>
          <p:nvPr>
            <p:ph type="sldNum" sz="quarter" idx="5"/>
          </p:nvPr>
        </p:nvSpPr>
        <p:spPr/>
        <p:txBody>
          <a:bodyPr/>
          <a:lstStyle/>
          <a:p>
            <a:fld id="{CDDE2E14-4F23-401D-81A7-FDD384197E89}" type="slidenum">
              <a:rPr lang="en-US" smtClean="0"/>
              <a:t>6</a:t>
            </a:fld>
            <a:endParaRPr lang="en-US"/>
          </a:p>
        </p:txBody>
      </p:sp>
    </p:spTree>
    <p:extLst>
      <p:ext uri="{BB962C8B-B14F-4D97-AF65-F5344CB8AC3E}">
        <p14:creationId xmlns:p14="http://schemas.microsoft.com/office/powerpoint/2010/main" val="17336898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DE2E14-4F23-401D-81A7-FDD384197E89}" type="slidenum">
              <a:rPr lang="en-US" smtClean="0"/>
              <a:t>50</a:t>
            </a:fld>
            <a:endParaRPr lang="en-US"/>
          </a:p>
        </p:txBody>
      </p:sp>
    </p:spTree>
    <p:extLst>
      <p:ext uri="{BB962C8B-B14F-4D97-AF65-F5344CB8AC3E}">
        <p14:creationId xmlns:p14="http://schemas.microsoft.com/office/powerpoint/2010/main" val="3892660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R"/>
          </a:p>
        </p:txBody>
      </p:sp>
      <p:sp>
        <p:nvSpPr>
          <p:cNvPr id="4" name="Marcador de número de diapositiva 3"/>
          <p:cNvSpPr>
            <a:spLocks noGrp="1"/>
          </p:cNvSpPr>
          <p:nvPr>
            <p:ph type="sldNum" sz="quarter" idx="5"/>
          </p:nvPr>
        </p:nvSpPr>
        <p:spPr/>
        <p:txBody>
          <a:bodyPr/>
          <a:lstStyle/>
          <a:p>
            <a:fld id="{CDDE2E14-4F23-401D-81A7-FDD384197E89}" type="slidenum">
              <a:rPr lang="en-US" smtClean="0"/>
              <a:t>52</a:t>
            </a:fld>
            <a:endParaRPr lang="en-US"/>
          </a:p>
        </p:txBody>
      </p:sp>
    </p:spTree>
    <p:extLst>
      <p:ext uri="{BB962C8B-B14F-4D97-AF65-F5344CB8AC3E}">
        <p14:creationId xmlns:p14="http://schemas.microsoft.com/office/powerpoint/2010/main" val="14315696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DE2E14-4F23-401D-81A7-FDD384197E89}" type="slidenum">
              <a:rPr lang="en-US" smtClean="0"/>
              <a:t>53</a:t>
            </a:fld>
            <a:endParaRPr lang="en-US"/>
          </a:p>
        </p:txBody>
      </p:sp>
    </p:spTree>
    <p:extLst>
      <p:ext uri="{BB962C8B-B14F-4D97-AF65-F5344CB8AC3E}">
        <p14:creationId xmlns:p14="http://schemas.microsoft.com/office/powerpoint/2010/main" val="26241979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DE2E14-4F23-401D-81A7-FDD384197E89}" type="slidenum">
              <a:rPr lang="en-US" smtClean="0"/>
              <a:t>54</a:t>
            </a:fld>
            <a:endParaRPr lang="en-US"/>
          </a:p>
        </p:txBody>
      </p:sp>
    </p:spTree>
    <p:extLst>
      <p:ext uri="{BB962C8B-B14F-4D97-AF65-F5344CB8AC3E}">
        <p14:creationId xmlns:p14="http://schemas.microsoft.com/office/powerpoint/2010/main" val="21964019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CDDE2E14-4F23-401D-81A7-FDD384197E89}" type="slidenum">
              <a:rPr lang="en-US" smtClean="0"/>
              <a:t>56</a:t>
            </a:fld>
            <a:endParaRPr lang="en-US"/>
          </a:p>
        </p:txBody>
      </p:sp>
    </p:spTree>
    <p:extLst>
      <p:ext uri="{BB962C8B-B14F-4D97-AF65-F5344CB8AC3E}">
        <p14:creationId xmlns:p14="http://schemas.microsoft.com/office/powerpoint/2010/main" val="12790537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DE2E14-4F23-401D-81A7-FDD384197E89}" type="slidenum">
              <a:rPr lang="en-US" smtClean="0"/>
              <a:t>57</a:t>
            </a:fld>
            <a:endParaRPr lang="en-US"/>
          </a:p>
        </p:txBody>
      </p:sp>
    </p:spTree>
    <p:extLst>
      <p:ext uri="{BB962C8B-B14F-4D97-AF65-F5344CB8AC3E}">
        <p14:creationId xmlns:p14="http://schemas.microsoft.com/office/powerpoint/2010/main" val="407196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DE2E14-4F23-401D-81A7-FDD384197E89}" type="slidenum">
              <a:rPr lang="en-US" smtClean="0"/>
              <a:t>7</a:t>
            </a:fld>
            <a:endParaRPr lang="en-US"/>
          </a:p>
        </p:txBody>
      </p:sp>
    </p:spTree>
    <p:extLst>
      <p:ext uri="{BB962C8B-B14F-4D97-AF65-F5344CB8AC3E}">
        <p14:creationId xmlns:p14="http://schemas.microsoft.com/office/powerpoint/2010/main" val="2054025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DE2E14-4F23-401D-81A7-FDD384197E89}" type="slidenum">
              <a:rPr lang="en-US" smtClean="0"/>
              <a:t>8</a:t>
            </a:fld>
            <a:endParaRPr lang="en-US"/>
          </a:p>
        </p:txBody>
      </p:sp>
    </p:spTree>
    <p:extLst>
      <p:ext uri="{BB962C8B-B14F-4D97-AF65-F5344CB8AC3E}">
        <p14:creationId xmlns:p14="http://schemas.microsoft.com/office/powerpoint/2010/main" val="3255122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CDDE2E14-4F23-401D-81A7-FDD384197E89}" type="slidenum">
              <a:rPr lang="en-US" smtClean="0"/>
              <a:t>9</a:t>
            </a:fld>
            <a:endParaRPr lang="en-US"/>
          </a:p>
        </p:txBody>
      </p:sp>
    </p:spTree>
    <p:extLst>
      <p:ext uri="{BB962C8B-B14F-4D97-AF65-F5344CB8AC3E}">
        <p14:creationId xmlns:p14="http://schemas.microsoft.com/office/powerpoint/2010/main" val="1191247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buFont typeface="Arial" panose="020B0604020202020204" pitchFamily="34" charset="0"/>
              <a:buNone/>
            </a:pPr>
            <a:endParaRPr lang="es-CR" dirty="0"/>
          </a:p>
        </p:txBody>
      </p:sp>
      <p:sp>
        <p:nvSpPr>
          <p:cNvPr id="4" name="Marcador de número de diapositiva 3"/>
          <p:cNvSpPr>
            <a:spLocks noGrp="1"/>
          </p:cNvSpPr>
          <p:nvPr>
            <p:ph type="sldNum" sz="quarter" idx="5"/>
          </p:nvPr>
        </p:nvSpPr>
        <p:spPr/>
        <p:txBody>
          <a:bodyPr/>
          <a:lstStyle/>
          <a:p>
            <a:fld id="{CDDE2E14-4F23-401D-81A7-FDD384197E89}" type="slidenum">
              <a:rPr lang="en-US" smtClean="0"/>
              <a:t>10</a:t>
            </a:fld>
            <a:endParaRPr lang="en-US"/>
          </a:p>
        </p:txBody>
      </p:sp>
    </p:spTree>
    <p:extLst>
      <p:ext uri="{BB962C8B-B14F-4D97-AF65-F5344CB8AC3E}">
        <p14:creationId xmlns:p14="http://schemas.microsoft.com/office/powerpoint/2010/main" val="2024402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DE2E14-4F23-401D-81A7-FDD384197E89}" type="slidenum">
              <a:rPr lang="en-US" smtClean="0"/>
              <a:t>11</a:t>
            </a:fld>
            <a:endParaRPr lang="en-US"/>
          </a:p>
        </p:txBody>
      </p:sp>
    </p:spTree>
    <p:extLst>
      <p:ext uri="{BB962C8B-B14F-4D97-AF65-F5344CB8AC3E}">
        <p14:creationId xmlns:p14="http://schemas.microsoft.com/office/powerpoint/2010/main" val="995205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s-ES"/>
              <a:t>Haga clic para modificar el estilo de título del patrón</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n-US"/>
          </a:p>
        </p:txBody>
      </p:sp>
      <p:sp>
        <p:nvSpPr>
          <p:cNvPr id="4" name="Date Placeholder 3"/>
          <p:cNvSpPr>
            <a:spLocks noGrp="1"/>
          </p:cNvSpPr>
          <p:nvPr>
            <p:ph type="dt" sz="half" idx="10"/>
          </p:nvPr>
        </p:nvSpPr>
        <p:spPr/>
        <p:txBody>
          <a:bodyPr/>
          <a:lstStyle/>
          <a:p>
            <a:fld id="{1FB952B4-2C1F-4EA8-BE06-8A5B8E20DF71}" type="datetimeFigureOut">
              <a:rPr lang="es-CR" smtClean="0"/>
              <a:t>25/10/2024</a:t>
            </a:fld>
            <a:endParaRPr lang="es-CR"/>
          </a:p>
        </p:txBody>
      </p:sp>
      <p:sp>
        <p:nvSpPr>
          <p:cNvPr id="5" name="Footer Placeholder 4"/>
          <p:cNvSpPr>
            <a:spLocks noGrp="1"/>
          </p:cNvSpPr>
          <p:nvPr>
            <p:ph type="ftr" sz="quarter" idx="11"/>
          </p:nvPr>
        </p:nvSpPr>
        <p:spPr/>
        <p:txBody>
          <a:bodyPr/>
          <a:lstStyle/>
          <a:p>
            <a:endParaRPr lang="es-CR"/>
          </a:p>
        </p:txBody>
      </p:sp>
      <p:sp>
        <p:nvSpPr>
          <p:cNvPr id="6" name="Slide Number Placeholder 5"/>
          <p:cNvSpPr>
            <a:spLocks noGrp="1"/>
          </p:cNvSpPr>
          <p:nvPr>
            <p:ph type="sldNum" sz="quarter" idx="12"/>
          </p:nvPr>
        </p:nvSpPr>
        <p:spPr/>
        <p:txBody>
          <a:bodyPr/>
          <a:lstStyle/>
          <a:p>
            <a:fld id="{C9A1A35C-9AAD-4EDB-A1AD-645AAF3E12DC}" type="slidenum">
              <a:rPr lang="es-CR" smtClean="0"/>
              <a:t>‹#›</a:t>
            </a:fld>
            <a:endParaRPr lang="es-CR"/>
          </a:p>
        </p:txBody>
      </p:sp>
    </p:spTree>
    <p:extLst>
      <p:ext uri="{BB962C8B-B14F-4D97-AF65-F5344CB8AC3E}">
        <p14:creationId xmlns:p14="http://schemas.microsoft.com/office/powerpoint/2010/main" val="3231850380"/>
      </p:ext>
    </p:extLst>
  </p:cSld>
  <p:clrMapOvr>
    <a:masterClrMapping/>
  </p:clrMapOvr>
  <mc:AlternateContent xmlns:mc="http://schemas.openxmlformats.org/markup-compatibility/2006" xmlns:p14="http://schemas.microsoft.com/office/powerpoint/2010/main">
    <mc:Choice Requires="p14">
      <p:transition spd="slow" p14:dur="60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1FB952B4-2C1F-4EA8-BE06-8A5B8E20DF71}" type="datetimeFigureOut">
              <a:rPr lang="es-CR" smtClean="0"/>
              <a:t>25/10/2024</a:t>
            </a:fld>
            <a:endParaRPr lang="es-CR"/>
          </a:p>
        </p:txBody>
      </p:sp>
      <p:sp>
        <p:nvSpPr>
          <p:cNvPr id="5" name="Footer Placeholder 4"/>
          <p:cNvSpPr>
            <a:spLocks noGrp="1"/>
          </p:cNvSpPr>
          <p:nvPr>
            <p:ph type="ftr" sz="quarter" idx="11"/>
          </p:nvPr>
        </p:nvSpPr>
        <p:spPr/>
        <p:txBody>
          <a:bodyPr/>
          <a:lstStyle/>
          <a:p>
            <a:endParaRPr lang="es-CR"/>
          </a:p>
        </p:txBody>
      </p:sp>
      <p:sp>
        <p:nvSpPr>
          <p:cNvPr id="6" name="Slide Number Placeholder 5"/>
          <p:cNvSpPr>
            <a:spLocks noGrp="1"/>
          </p:cNvSpPr>
          <p:nvPr>
            <p:ph type="sldNum" sz="quarter" idx="12"/>
          </p:nvPr>
        </p:nvSpPr>
        <p:spPr/>
        <p:txBody>
          <a:bodyPr/>
          <a:lstStyle/>
          <a:p>
            <a:fld id="{C9A1A35C-9AAD-4EDB-A1AD-645AAF3E12DC}" type="slidenum">
              <a:rPr lang="es-CR" smtClean="0"/>
              <a:t>‹#›</a:t>
            </a:fld>
            <a:endParaRPr lang="es-CR"/>
          </a:p>
        </p:txBody>
      </p:sp>
    </p:spTree>
    <p:extLst>
      <p:ext uri="{BB962C8B-B14F-4D97-AF65-F5344CB8AC3E}">
        <p14:creationId xmlns:p14="http://schemas.microsoft.com/office/powerpoint/2010/main" val="2340441355"/>
      </p:ext>
    </p:extLst>
  </p:cSld>
  <p:clrMapOvr>
    <a:masterClrMapping/>
  </p:clrMapOvr>
  <mc:AlternateContent xmlns:mc="http://schemas.openxmlformats.org/markup-compatibility/2006" xmlns:p14="http://schemas.microsoft.com/office/powerpoint/2010/main">
    <mc:Choice Requires="p14">
      <p:transition spd="slow" p14:dur="60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1FB952B4-2C1F-4EA8-BE06-8A5B8E20DF71}" type="datetimeFigureOut">
              <a:rPr lang="es-CR" smtClean="0"/>
              <a:t>25/10/2024</a:t>
            </a:fld>
            <a:endParaRPr lang="es-CR"/>
          </a:p>
        </p:txBody>
      </p:sp>
      <p:sp>
        <p:nvSpPr>
          <p:cNvPr id="5" name="Footer Placeholder 4"/>
          <p:cNvSpPr>
            <a:spLocks noGrp="1"/>
          </p:cNvSpPr>
          <p:nvPr>
            <p:ph type="ftr" sz="quarter" idx="11"/>
          </p:nvPr>
        </p:nvSpPr>
        <p:spPr/>
        <p:txBody>
          <a:bodyPr/>
          <a:lstStyle/>
          <a:p>
            <a:endParaRPr lang="es-CR"/>
          </a:p>
        </p:txBody>
      </p:sp>
      <p:sp>
        <p:nvSpPr>
          <p:cNvPr id="6" name="Slide Number Placeholder 5"/>
          <p:cNvSpPr>
            <a:spLocks noGrp="1"/>
          </p:cNvSpPr>
          <p:nvPr>
            <p:ph type="sldNum" sz="quarter" idx="12"/>
          </p:nvPr>
        </p:nvSpPr>
        <p:spPr/>
        <p:txBody>
          <a:bodyPr/>
          <a:lstStyle/>
          <a:p>
            <a:fld id="{C9A1A35C-9AAD-4EDB-A1AD-645AAF3E12DC}" type="slidenum">
              <a:rPr lang="es-CR" smtClean="0"/>
              <a:t>‹#›</a:t>
            </a:fld>
            <a:endParaRPr lang="es-CR"/>
          </a:p>
        </p:txBody>
      </p:sp>
    </p:spTree>
    <p:extLst>
      <p:ext uri="{BB962C8B-B14F-4D97-AF65-F5344CB8AC3E}">
        <p14:creationId xmlns:p14="http://schemas.microsoft.com/office/powerpoint/2010/main" val="34148454"/>
      </p:ext>
    </p:extLst>
  </p:cSld>
  <p:clrMapOvr>
    <a:masterClrMapping/>
  </p:clrMapOvr>
  <mc:AlternateContent xmlns:mc="http://schemas.openxmlformats.org/markup-compatibility/2006" xmlns:p14="http://schemas.microsoft.com/office/powerpoint/2010/main">
    <mc:Choice Requires="p14">
      <p:transition spd="slow" p14:dur="60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1FB952B4-2C1F-4EA8-BE06-8A5B8E20DF71}" type="datetimeFigureOut">
              <a:rPr lang="es-CR" smtClean="0"/>
              <a:t>25/10/2024</a:t>
            </a:fld>
            <a:endParaRPr lang="es-CR"/>
          </a:p>
        </p:txBody>
      </p:sp>
      <p:sp>
        <p:nvSpPr>
          <p:cNvPr id="5" name="Footer Placeholder 4"/>
          <p:cNvSpPr>
            <a:spLocks noGrp="1"/>
          </p:cNvSpPr>
          <p:nvPr>
            <p:ph type="ftr" sz="quarter" idx="11"/>
          </p:nvPr>
        </p:nvSpPr>
        <p:spPr/>
        <p:txBody>
          <a:bodyPr/>
          <a:lstStyle/>
          <a:p>
            <a:endParaRPr lang="es-CR"/>
          </a:p>
        </p:txBody>
      </p:sp>
      <p:sp>
        <p:nvSpPr>
          <p:cNvPr id="6" name="Slide Number Placeholder 5"/>
          <p:cNvSpPr>
            <a:spLocks noGrp="1"/>
          </p:cNvSpPr>
          <p:nvPr>
            <p:ph type="sldNum" sz="quarter" idx="12"/>
          </p:nvPr>
        </p:nvSpPr>
        <p:spPr/>
        <p:txBody>
          <a:bodyPr/>
          <a:lstStyle/>
          <a:p>
            <a:fld id="{C9A1A35C-9AAD-4EDB-A1AD-645AAF3E12DC}" type="slidenum">
              <a:rPr lang="es-CR" smtClean="0"/>
              <a:t>‹#›</a:t>
            </a:fld>
            <a:endParaRPr lang="es-CR"/>
          </a:p>
        </p:txBody>
      </p:sp>
    </p:spTree>
    <p:extLst>
      <p:ext uri="{BB962C8B-B14F-4D97-AF65-F5344CB8AC3E}">
        <p14:creationId xmlns:p14="http://schemas.microsoft.com/office/powerpoint/2010/main" val="1093893721"/>
      </p:ext>
    </p:extLst>
  </p:cSld>
  <p:clrMapOvr>
    <a:masterClrMapping/>
  </p:clrMapOvr>
  <mc:AlternateContent xmlns:mc="http://schemas.openxmlformats.org/markup-compatibility/2006" xmlns:p14="http://schemas.microsoft.com/office/powerpoint/2010/main">
    <mc:Choice Requires="p14">
      <p:transition spd="slow" p14:dur="60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s-ES"/>
              <a:t>Haga clic para modificar el estilo de título del patrón</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1FB952B4-2C1F-4EA8-BE06-8A5B8E20DF71}" type="datetimeFigureOut">
              <a:rPr lang="es-CR" smtClean="0"/>
              <a:t>25/10/2024</a:t>
            </a:fld>
            <a:endParaRPr lang="es-CR"/>
          </a:p>
        </p:txBody>
      </p:sp>
      <p:sp>
        <p:nvSpPr>
          <p:cNvPr id="5" name="Footer Placeholder 4"/>
          <p:cNvSpPr>
            <a:spLocks noGrp="1"/>
          </p:cNvSpPr>
          <p:nvPr>
            <p:ph type="ftr" sz="quarter" idx="11"/>
          </p:nvPr>
        </p:nvSpPr>
        <p:spPr/>
        <p:txBody>
          <a:bodyPr/>
          <a:lstStyle/>
          <a:p>
            <a:endParaRPr lang="es-CR"/>
          </a:p>
        </p:txBody>
      </p:sp>
      <p:sp>
        <p:nvSpPr>
          <p:cNvPr id="6" name="Slide Number Placeholder 5"/>
          <p:cNvSpPr>
            <a:spLocks noGrp="1"/>
          </p:cNvSpPr>
          <p:nvPr>
            <p:ph type="sldNum" sz="quarter" idx="12"/>
          </p:nvPr>
        </p:nvSpPr>
        <p:spPr/>
        <p:txBody>
          <a:bodyPr/>
          <a:lstStyle/>
          <a:p>
            <a:fld id="{C9A1A35C-9AAD-4EDB-A1AD-645AAF3E12DC}" type="slidenum">
              <a:rPr lang="es-CR" smtClean="0"/>
              <a:t>‹#›</a:t>
            </a:fld>
            <a:endParaRPr lang="es-CR"/>
          </a:p>
        </p:txBody>
      </p:sp>
    </p:spTree>
    <p:extLst>
      <p:ext uri="{BB962C8B-B14F-4D97-AF65-F5344CB8AC3E}">
        <p14:creationId xmlns:p14="http://schemas.microsoft.com/office/powerpoint/2010/main" val="4169069230"/>
      </p:ext>
    </p:extLst>
  </p:cSld>
  <p:clrMapOvr>
    <a:masterClrMapping/>
  </p:clrMapOvr>
  <mc:AlternateContent xmlns:mc="http://schemas.openxmlformats.org/markup-compatibility/2006" xmlns:p14="http://schemas.microsoft.com/office/powerpoint/2010/main">
    <mc:Choice Requires="p14">
      <p:transition spd="slow" p14:dur="60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Date Placeholder 4"/>
          <p:cNvSpPr>
            <a:spLocks noGrp="1"/>
          </p:cNvSpPr>
          <p:nvPr>
            <p:ph type="dt" sz="half" idx="10"/>
          </p:nvPr>
        </p:nvSpPr>
        <p:spPr/>
        <p:txBody>
          <a:bodyPr/>
          <a:lstStyle/>
          <a:p>
            <a:fld id="{1FB952B4-2C1F-4EA8-BE06-8A5B8E20DF71}" type="datetimeFigureOut">
              <a:rPr lang="es-CR" smtClean="0"/>
              <a:t>25/10/2024</a:t>
            </a:fld>
            <a:endParaRPr lang="es-CR"/>
          </a:p>
        </p:txBody>
      </p:sp>
      <p:sp>
        <p:nvSpPr>
          <p:cNvPr id="6" name="Footer Placeholder 5"/>
          <p:cNvSpPr>
            <a:spLocks noGrp="1"/>
          </p:cNvSpPr>
          <p:nvPr>
            <p:ph type="ftr" sz="quarter" idx="11"/>
          </p:nvPr>
        </p:nvSpPr>
        <p:spPr/>
        <p:txBody>
          <a:bodyPr/>
          <a:lstStyle/>
          <a:p>
            <a:endParaRPr lang="es-CR"/>
          </a:p>
        </p:txBody>
      </p:sp>
      <p:sp>
        <p:nvSpPr>
          <p:cNvPr id="7" name="Slide Number Placeholder 6"/>
          <p:cNvSpPr>
            <a:spLocks noGrp="1"/>
          </p:cNvSpPr>
          <p:nvPr>
            <p:ph type="sldNum" sz="quarter" idx="12"/>
          </p:nvPr>
        </p:nvSpPr>
        <p:spPr/>
        <p:txBody>
          <a:bodyPr/>
          <a:lstStyle/>
          <a:p>
            <a:fld id="{C9A1A35C-9AAD-4EDB-A1AD-645AAF3E12DC}" type="slidenum">
              <a:rPr lang="es-CR" smtClean="0"/>
              <a:t>‹#›</a:t>
            </a:fld>
            <a:endParaRPr lang="es-CR"/>
          </a:p>
        </p:txBody>
      </p:sp>
    </p:spTree>
    <p:extLst>
      <p:ext uri="{BB962C8B-B14F-4D97-AF65-F5344CB8AC3E}">
        <p14:creationId xmlns:p14="http://schemas.microsoft.com/office/powerpoint/2010/main" val="2925470053"/>
      </p:ext>
    </p:extLst>
  </p:cSld>
  <p:clrMapOvr>
    <a:masterClrMapping/>
  </p:clrMapOvr>
  <mc:AlternateContent xmlns:mc="http://schemas.openxmlformats.org/markup-compatibility/2006" xmlns:p14="http://schemas.microsoft.com/office/powerpoint/2010/main">
    <mc:Choice Requires="p14">
      <p:transition spd="slow" p14:dur="60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s-ES"/>
              <a:t>Haga clic para modificar el estilo de título del patrón</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Content Placeholder 3"/>
          <p:cNvSpPr>
            <a:spLocks noGrp="1"/>
          </p:cNvSpPr>
          <p:nvPr>
            <p:ph sz="half" idx="2"/>
          </p:nvPr>
        </p:nvSpPr>
        <p:spPr>
          <a:xfrm>
            <a:off x="629842" y="1878806"/>
            <a:ext cx="3868340"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0" y="1878806"/>
            <a:ext cx="3887391"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Date Placeholder 6"/>
          <p:cNvSpPr>
            <a:spLocks noGrp="1"/>
          </p:cNvSpPr>
          <p:nvPr>
            <p:ph type="dt" sz="half" idx="10"/>
          </p:nvPr>
        </p:nvSpPr>
        <p:spPr/>
        <p:txBody>
          <a:bodyPr/>
          <a:lstStyle/>
          <a:p>
            <a:fld id="{1FB952B4-2C1F-4EA8-BE06-8A5B8E20DF71}" type="datetimeFigureOut">
              <a:rPr lang="es-CR" smtClean="0"/>
              <a:t>25/10/2024</a:t>
            </a:fld>
            <a:endParaRPr lang="es-CR"/>
          </a:p>
        </p:txBody>
      </p:sp>
      <p:sp>
        <p:nvSpPr>
          <p:cNvPr id="8" name="Footer Placeholder 7"/>
          <p:cNvSpPr>
            <a:spLocks noGrp="1"/>
          </p:cNvSpPr>
          <p:nvPr>
            <p:ph type="ftr" sz="quarter" idx="11"/>
          </p:nvPr>
        </p:nvSpPr>
        <p:spPr/>
        <p:txBody>
          <a:bodyPr/>
          <a:lstStyle/>
          <a:p>
            <a:endParaRPr lang="es-CR"/>
          </a:p>
        </p:txBody>
      </p:sp>
      <p:sp>
        <p:nvSpPr>
          <p:cNvPr id="9" name="Slide Number Placeholder 8"/>
          <p:cNvSpPr>
            <a:spLocks noGrp="1"/>
          </p:cNvSpPr>
          <p:nvPr>
            <p:ph type="sldNum" sz="quarter" idx="12"/>
          </p:nvPr>
        </p:nvSpPr>
        <p:spPr/>
        <p:txBody>
          <a:bodyPr/>
          <a:lstStyle/>
          <a:p>
            <a:fld id="{C9A1A35C-9AAD-4EDB-A1AD-645AAF3E12DC}" type="slidenum">
              <a:rPr lang="es-CR" smtClean="0"/>
              <a:t>‹#›</a:t>
            </a:fld>
            <a:endParaRPr lang="es-CR"/>
          </a:p>
        </p:txBody>
      </p:sp>
    </p:spTree>
    <p:extLst>
      <p:ext uri="{BB962C8B-B14F-4D97-AF65-F5344CB8AC3E}">
        <p14:creationId xmlns:p14="http://schemas.microsoft.com/office/powerpoint/2010/main" val="3852324895"/>
      </p:ext>
    </p:extLst>
  </p:cSld>
  <p:clrMapOvr>
    <a:masterClrMapping/>
  </p:clrMapOvr>
  <mc:AlternateContent xmlns:mc="http://schemas.openxmlformats.org/markup-compatibility/2006" xmlns:p14="http://schemas.microsoft.com/office/powerpoint/2010/main">
    <mc:Choice Requires="p14">
      <p:transition spd="slow" p14:dur="60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Date Placeholder 2"/>
          <p:cNvSpPr>
            <a:spLocks noGrp="1"/>
          </p:cNvSpPr>
          <p:nvPr>
            <p:ph type="dt" sz="half" idx="10"/>
          </p:nvPr>
        </p:nvSpPr>
        <p:spPr/>
        <p:txBody>
          <a:bodyPr/>
          <a:lstStyle/>
          <a:p>
            <a:fld id="{1FB952B4-2C1F-4EA8-BE06-8A5B8E20DF71}" type="datetimeFigureOut">
              <a:rPr lang="es-CR" smtClean="0"/>
              <a:t>25/10/2024</a:t>
            </a:fld>
            <a:endParaRPr lang="es-CR"/>
          </a:p>
        </p:txBody>
      </p:sp>
      <p:sp>
        <p:nvSpPr>
          <p:cNvPr id="4" name="Footer Placeholder 3"/>
          <p:cNvSpPr>
            <a:spLocks noGrp="1"/>
          </p:cNvSpPr>
          <p:nvPr>
            <p:ph type="ftr" sz="quarter" idx="11"/>
          </p:nvPr>
        </p:nvSpPr>
        <p:spPr/>
        <p:txBody>
          <a:bodyPr/>
          <a:lstStyle/>
          <a:p>
            <a:endParaRPr lang="es-CR"/>
          </a:p>
        </p:txBody>
      </p:sp>
      <p:sp>
        <p:nvSpPr>
          <p:cNvPr id="5" name="Slide Number Placeholder 4"/>
          <p:cNvSpPr>
            <a:spLocks noGrp="1"/>
          </p:cNvSpPr>
          <p:nvPr>
            <p:ph type="sldNum" sz="quarter" idx="12"/>
          </p:nvPr>
        </p:nvSpPr>
        <p:spPr/>
        <p:txBody>
          <a:bodyPr/>
          <a:lstStyle/>
          <a:p>
            <a:fld id="{C9A1A35C-9AAD-4EDB-A1AD-645AAF3E12DC}" type="slidenum">
              <a:rPr lang="es-CR" smtClean="0"/>
              <a:t>‹#›</a:t>
            </a:fld>
            <a:endParaRPr lang="es-CR"/>
          </a:p>
        </p:txBody>
      </p:sp>
    </p:spTree>
    <p:extLst>
      <p:ext uri="{BB962C8B-B14F-4D97-AF65-F5344CB8AC3E}">
        <p14:creationId xmlns:p14="http://schemas.microsoft.com/office/powerpoint/2010/main" val="1365009948"/>
      </p:ext>
    </p:extLst>
  </p:cSld>
  <p:clrMapOvr>
    <a:masterClrMapping/>
  </p:clrMapOvr>
  <mc:AlternateContent xmlns:mc="http://schemas.openxmlformats.org/markup-compatibility/2006" xmlns:p14="http://schemas.microsoft.com/office/powerpoint/2010/main">
    <mc:Choice Requires="p14">
      <p:transition spd="slow" p14:dur="60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B952B4-2C1F-4EA8-BE06-8A5B8E20DF71}" type="datetimeFigureOut">
              <a:rPr lang="es-CR" smtClean="0"/>
              <a:t>25/10/2024</a:t>
            </a:fld>
            <a:endParaRPr lang="es-CR"/>
          </a:p>
        </p:txBody>
      </p:sp>
      <p:sp>
        <p:nvSpPr>
          <p:cNvPr id="3" name="Footer Placeholder 2"/>
          <p:cNvSpPr>
            <a:spLocks noGrp="1"/>
          </p:cNvSpPr>
          <p:nvPr>
            <p:ph type="ftr" sz="quarter" idx="11"/>
          </p:nvPr>
        </p:nvSpPr>
        <p:spPr/>
        <p:txBody>
          <a:bodyPr/>
          <a:lstStyle/>
          <a:p>
            <a:endParaRPr lang="es-CR"/>
          </a:p>
        </p:txBody>
      </p:sp>
      <p:sp>
        <p:nvSpPr>
          <p:cNvPr id="4" name="Slide Number Placeholder 3"/>
          <p:cNvSpPr>
            <a:spLocks noGrp="1"/>
          </p:cNvSpPr>
          <p:nvPr>
            <p:ph type="sldNum" sz="quarter" idx="12"/>
          </p:nvPr>
        </p:nvSpPr>
        <p:spPr/>
        <p:txBody>
          <a:bodyPr/>
          <a:lstStyle/>
          <a:p>
            <a:fld id="{C9A1A35C-9AAD-4EDB-A1AD-645AAF3E12DC}" type="slidenum">
              <a:rPr lang="es-CR" smtClean="0"/>
              <a:t>‹#›</a:t>
            </a:fld>
            <a:endParaRPr lang="es-CR"/>
          </a:p>
        </p:txBody>
      </p:sp>
    </p:spTree>
    <p:extLst>
      <p:ext uri="{BB962C8B-B14F-4D97-AF65-F5344CB8AC3E}">
        <p14:creationId xmlns:p14="http://schemas.microsoft.com/office/powerpoint/2010/main" val="3574325381"/>
      </p:ext>
    </p:extLst>
  </p:cSld>
  <p:clrMapOvr>
    <a:masterClrMapping/>
  </p:clrMapOvr>
  <mc:AlternateContent xmlns:mc="http://schemas.openxmlformats.org/markup-compatibility/2006" xmlns:p14="http://schemas.microsoft.com/office/powerpoint/2010/main">
    <mc:Choice Requires="p14">
      <p:transition spd="slow" p14:dur="60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1FB952B4-2C1F-4EA8-BE06-8A5B8E20DF71}" type="datetimeFigureOut">
              <a:rPr lang="es-CR" smtClean="0"/>
              <a:t>25/10/2024</a:t>
            </a:fld>
            <a:endParaRPr lang="es-CR"/>
          </a:p>
        </p:txBody>
      </p:sp>
      <p:sp>
        <p:nvSpPr>
          <p:cNvPr id="6" name="Footer Placeholder 5"/>
          <p:cNvSpPr>
            <a:spLocks noGrp="1"/>
          </p:cNvSpPr>
          <p:nvPr>
            <p:ph type="ftr" sz="quarter" idx="11"/>
          </p:nvPr>
        </p:nvSpPr>
        <p:spPr/>
        <p:txBody>
          <a:bodyPr/>
          <a:lstStyle/>
          <a:p>
            <a:endParaRPr lang="es-CR"/>
          </a:p>
        </p:txBody>
      </p:sp>
      <p:sp>
        <p:nvSpPr>
          <p:cNvPr id="7" name="Slide Number Placeholder 6"/>
          <p:cNvSpPr>
            <a:spLocks noGrp="1"/>
          </p:cNvSpPr>
          <p:nvPr>
            <p:ph type="sldNum" sz="quarter" idx="12"/>
          </p:nvPr>
        </p:nvSpPr>
        <p:spPr/>
        <p:txBody>
          <a:bodyPr/>
          <a:lstStyle/>
          <a:p>
            <a:fld id="{C9A1A35C-9AAD-4EDB-A1AD-645AAF3E12DC}" type="slidenum">
              <a:rPr lang="es-CR" smtClean="0"/>
              <a:t>‹#›</a:t>
            </a:fld>
            <a:endParaRPr lang="es-CR"/>
          </a:p>
        </p:txBody>
      </p:sp>
    </p:spTree>
    <p:extLst>
      <p:ext uri="{BB962C8B-B14F-4D97-AF65-F5344CB8AC3E}">
        <p14:creationId xmlns:p14="http://schemas.microsoft.com/office/powerpoint/2010/main" val="2245088043"/>
      </p:ext>
    </p:extLst>
  </p:cSld>
  <p:clrMapOvr>
    <a:masterClrMapping/>
  </p:clrMapOvr>
  <mc:AlternateContent xmlns:mc="http://schemas.openxmlformats.org/markup-compatibility/2006" xmlns:p14="http://schemas.microsoft.com/office/powerpoint/2010/main">
    <mc:Choice Requires="p14">
      <p:transition spd="slow" p14:dur="60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n-US"/>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a:t>Haga clic en el icono para agregar una imagen</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1FB952B4-2C1F-4EA8-BE06-8A5B8E20DF71}" type="datetimeFigureOut">
              <a:rPr lang="es-CR" smtClean="0"/>
              <a:t>25/10/2024</a:t>
            </a:fld>
            <a:endParaRPr lang="es-CR"/>
          </a:p>
        </p:txBody>
      </p:sp>
      <p:sp>
        <p:nvSpPr>
          <p:cNvPr id="6" name="Footer Placeholder 5"/>
          <p:cNvSpPr>
            <a:spLocks noGrp="1"/>
          </p:cNvSpPr>
          <p:nvPr>
            <p:ph type="ftr" sz="quarter" idx="11"/>
          </p:nvPr>
        </p:nvSpPr>
        <p:spPr/>
        <p:txBody>
          <a:bodyPr/>
          <a:lstStyle/>
          <a:p>
            <a:endParaRPr lang="es-CR"/>
          </a:p>
        </p:txBody>
      </p:sp>
      <p:sp>
        <p:nvSpPr>
          <p:cNvPr id="7" name="Slide Number Placeholder 6"/>
          <p:cNvSpPr>
            <a:spLocks noGrp="1"/>
          </p:cNvSpPr>
          <p:nvPr>
            <p:ph type="sldNum" sz="quarter" idx="12"/>
          </p:nvPr>
        </p:nvSpPr>
        <p:spPr/>
        <p:txBody>
          <a:bodyPr/>
          <a:lstStyle/>
          <a:p>
            <a:fld id="{C9A1A35C-9AAD-4EDB-A1AD-645AAF3E12DC}" type="slidenum">
              <a:rPr lang="es-CR" smtClean="0"/>
              <a:t>‹#›</a:t>
            </a:fld>
            <a:endParaRPr lang="es-CR"/>
          </a:p>
        </p:txBody>
      </p:sp>
    </p:spTree>
    <p:extLst>
      <p:ext uri="{BB962C8B-B14F-4D97-AF65-F5344CB8AC3E}">
        <p14:creationId xmlns:p14="http://schemas.microsoft.com/office/powerpoint/2010/main" val="597215813"/>
      </p:ext>
    </p:extLst>
  </p:cSld>
  <p:clrMapOvr>
    <a:masterClrMapping/>
  </p:clrMapOvr>
  <mc:AlternateContent xmlns:mc="http://schemas.openxmlformats.org/markup-compatibility/2006" xmlns:p14="http://schemas.microsoft.com/office/powerpoint/2010/main">
    <mc:Choice Requires="p14">
      <p:transition spd="slow" p14:dur="60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1FB952B4-2C1F-4EA8-BE06-8A5B8E20DF71}" type="datetimeFigureOut">
              <a:rPr lang="es-CR" smtClean="0"/>
              <a:t>25/10/2024</a:t>
            </a:fld>
            <a:endParaRPr lang="es-C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s-C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C9A1A35C-9AAD-4EDB-A1AD-645AAF3E12DC}" type="slidenum">
              <a:rPr lang="es-CR" smtClean="0"/>
              <a:t>‹#›</a:t>
            </a:fld>
            <a:endParaRPr lang="es-CR"/>
          </a:p>
        </p:txBody>
      </p:sp>
    </p:spTree>
    <p:extLst>
      <p:ext uri="{BB962C8B-B14F-4D97-AF65-F5344CB8AC3E}">
        <p14:creationId xmlns:p14="http://schemas.microsoft.com/office/powerpoint/2010/main" val="33542853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60000"/>
    </mc:Choice>
    <mc:Fallback xmlns="">
      <p:transition spd="slow"/>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jpeg"/><Relationship Id="rId3" Type="http://schemas.openxmlformats.org/officeDocument/2006/relationships/image" Target="../media/image2.jpeg"/><Relationship Id="rId7" Type="http://schemas.openxmlformats.org/officeDocument/2006/relationships/image" Target="../media/image6.jpeg"/><Relationship Id="rId12" Type="http://schemas.openxmlformats.org/officeDocument/2006/relationships/image" Target="../media/image10.jpeg"/><Relationship Id="rId2" Type="http://schemas.openxmlformats.org/officeDocument/2006/relationships/image" Target="../media/image1.jpeg"/><Relationship Id="rId16"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9.jpeg"/><Relationship Id="rId5" Type="http://schemas.openxmlformats.org/officeDocument/2006/relationships/image" Target="../media/image4.jpeg"/><Relationship Id="rId15" Type="http://schemas.openxmlformats.org/officeDocument/2006/relationships/image" Target="../media/image13.jpeg"/><Relationship Id="rId10" Type="http://schemas.openxmlformats.org/officeDocument/2006/relationships/image" Target="../media/image8.jpeg"/><Relationship Id="rId4" Type="http://schemas.openxmlformats.org/officeDocument/2006/relationships/image" Target="../media/image3.jpeg"/><Relationship Id="rId9" Type="http://schemas.microsoft.com/office/2007/relationships/hdphoto" Target="../media/hdphoto1.wdp"/><Relationship Id="rId14" Type="http://schemas.openxmlformats.org/officeDocument/2006/relationships/image" Target="../media/image12.jpeg"/></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0bNQc0cL0pg" TargetMode="External"/><Relationship Id="rId7" Type="http://schemas.openxmlformats.org/officeDocument/2006/relationships/slide" Target="slide2.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8.jpeg"/><Relationship Id="rId5" Type="http://schemas.openxmlformats.org/officeDocument/2006/relationships/hyperlink" Target="https://www.giz.de/en/worldwide/75290.html" TargetMode="External"/><Relationship Id="rId4" Type="http://schemas.openxmlformats.org/officeDocument/2006/relationships/hyperlink" Target="https://bivica.org/file/view/id/6751"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2.svg"/><Relationship Id="rId5" Type="http://schemas.openxmlformats.org/officeDocument/2006/relationships/image" Target="../media/image29.png"/><Relationship Id="rId4" Type="http://schemas.openxmlformats.org/officeDocument/2006/relationships/image" Target="../media/image50.jpeg"/><Relationship Id="rId9" Type="http://schemas.openxmlformats.org/officeDocument/2006/relationships/slide" Target="slide2.xml"/></Relationships>
</file>

<file path=ppt/slides/_rels/slide1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1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jpeg"/></Relationships>
</file>

<file path=ppt/slides/_rels/slide1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hyperlink" Target="https://youtu.be/YNTyc53o6qE?si=t9ujzD9WsAed3yuj" TargetMode="External"/><Relationship Id="rId4" Type="http://schemas.openxmlformats.org/officeDocument/2006/relationships/image" Target="../media/image57.jpeg"/></Relationships>
</file>

<file path=ppt/slides/_rels/slide1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hyperlink" Target="https://www.giz.de/en/downloads/giz-2021-es-apoyo-a-colombia-en-el-cumplimiento-de-sus.pdf" TargetMode="External"/></Relationships>
</file>

<file path=ppt/slides/_rels/slide17.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61.png"/><Relationship Id="rId7" Type="http://schemas.openxmlformats.org/officeDocument/2006/relationships/image" Target="../media/image52.sv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62.jpeg"/></Relationships>
</file>

<file path=ppt/slides/_rels/slide1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63.jpeg"/></Relationships>
</file>

<file path=ppt/slides/_rels/slide1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slide" Target="slide2.xml"/><Relationship Id="rId1" Type="http://schemas.openxmlformats.org/officeDocument/2006/relationships/slideLayout" Target="../slideLayouts/slideLayout4.xml"/><Relationship Id="rId4" Type="http://schemas.openxmlformats.org/officeDocument/2006/relationships/image" Target="../media/image66.jpeg"/></Relationships>
</file>

<file path=ppt/slides/_rels/slide2.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slide" Target="slide29.xml"/><Relationship Id="rId18" Type="http://schemas.openxmlformats.org/officeDocument/2006/relationships/image" Target="../media/image22.jpeg"/><Relationship Id="rId26" Type="http://schemas.openxmlformats.org/officeDocument/2006/relationships/image" Target="../media/image26.jpeg"/><Relationship Id="rId3" Type="http://schemas.openxmlformats.org/officeDocument/2006/relationships/image" Target="../media/image15.png"/><Relationship Id="rId21" Type="http://schemas.openxmlformats.org/officeDocument/2006/relationships/slide" Target="slide25.xml"/><Relationship Id="rId7" Type="http://schemas.openxmlformats.org/officeDocument/2006/relationships/slide" Target="slide45.xml"/><Relationship Id="rId12" Type="http://schemas.openxmlformats.org/officeDocument/2006/relationships/image" Target="../media/image19.jpeg"/><Relationship Id="rId17" Type="http://schemas.openxmlformats.org/officeDocument/2006/relationships/slide" Target="slide53.xml"/><Relationship Id="rId25" Type="http://schemas.openxmlformats.org/officeDocument/2006/relationships/slide" Target="slide7.xml"/><Relationship Id="rId2" Type="http://schemas.openxmlformats.org/officeDocument/2006/relationships/notesSlide" Target="../notesSlides/notesSlide1.xml"/><Relationship Id="rId16" Type="http://schemas.openxmlformats.org/officeDocument/2006/relationships/image" Target="../media/image21.jpeg"/><Relationship Id="rId20" Type="http://schemas.openxmlformats.org/officeDocument/2006/relationships/image" Target="../media/image23.jpeg"/><Relationship Id="rId29" Type="http://schemas.openxmlformats.org/officeDocument/2006/relationships/slide" Target="slide17.xml"/><Relationship Id="rId1" Type="http://schemas.openxmlformats.org/officeDocument/2006/relationships/slideLayout" Target="../slideLayouts/slideLayout7.xml"/><Relationship Id="rId6" Type="http://schemas.openxmlformats.org/officeDocument/2006/relationships/image" Target="../media/image16.jpeg"/><Relationship Id="rId11" Type="http://schemas.openxmlformats.org/officeDocument/2006/relationships/slide" Target="slide33.xml"/><Relationship Id="rId24" Type="http://schemas.openxmlformats.org/officeDocument/2006/relationships/image" Target="../media/image25.jpeg"/><Relationship Id="rId5" Type="http://schemas.openxmlformats.org/officeDocument/2006/relationships/slide" Target="slide49.xml"/><Relationship Id="rId15" Type="http://schemas.openxmlformats.org/officeDocument/2006/relationships/slide" Target="slide37.xml"/><Relationship Id="rId23" Type="http://schemas.openxmlformats.org/officeDocument/2006/relationships/slide" Target="slide11.xml"/><Relationship Id="rId28" Type="http://schemas.openxmlformats.org/officeDocument/2006/relationships/image" Target="../media/image27.jpeg"/><Relationship Id="rId10" Type="http://schemas.openxmlformats.org/officeDocument/2006/relationships/image" Target="../media/image18.jpeg"/><Relationship Id="rId19" Type="http://schemas.openxmlformats.org/officeDocument/2006/relationships/slide" Target="slide21.xml"/><Relationship Id="rId4" Type="http://schemas.microsoft.com/office/2007/relationships/hdphoto" Target="../media/hdphoto2.wdp"/><Relationship Id="rId9" Type="http://schemas.openxmlformats.org/officeDocument/2006/relationships/slide" Target="slide41.xml"/><Relationship Id="rId14" Type="http://schemas.openxmlformats.org/officeDocument/2006/relationships/image" Target="../media/image20.jpeg"/><Relationship Id="rId22" Type="http://schemas.openxmlformats.org/officeDocument/2006/relationships/image" Target="../media/image24.png"/><Relationship Id="rId27" Type="http://schemas.openxmlformats.org/officeDocument/2006/relationships/slide" Target="slide3.xml"/><Relationship Id="rId30" Type="http://schemas.openxmlformats.org/officeDocument/2006/relationships/image" Target="../media/image28.jpeg"/></Relationships>
</file>

<file path=ppt/slides/_rels/slide20.xml.rels><?xml version="1.0" encoding="UTF-8" standalone="yes"?>
<Relationships xmlns="http://schemas.openxmlformats.org/package/2006/relationships"><Relationship Id="rId3" Type="http://schemas.openxmlformats.org/officeDocument/2006/relationships/hyperlink" Target="https://www.international-climate-initiative.com/en/project/ndc-policy-programme-19-ii-158-col-g-policy-programme/" TargetMode="External"/><Relationship Id="rId7" Type="http://schemas.openxmlformats.org/officeDocument/2006/relationships/slide" Target="slide2.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68.png"/><Relationship Id="rId5" Type="http://schemas.openxmlformats.org/officeDocument/2006/relationships/hyperlink" Target="http://ikicolombia.com/wp-content/uploads/2022/12/GIZ_Genero_Dialogos-Final-2023.pdf" TargetMode="External"/><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9.png"/><Relationship Id="rId7" Type="http://schemas.openxmlformats.org/officeDocument/2006/relationships/slide" Target="slide2.xm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70.jpeg"/><Relationship Id="rId5" Type="http://schemas.openxmlformats.org/officeDocument/2006/relationships/image" Target="../media/image42.svg"/><Relationship Id="rId4" Type="http://schemas.openxmlformats.org/officeDocument/2006/relationships/image" Target="../media/image29.png"/><Relationship Id="rId9" Type="http://schemas.openxmlformats.org/officeDocument/2006/relationships/image" Target="../media/image72.svg"/></Relationships>
</file>

<file path=ppt/slides/_rels/slide2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image" Target="../media/image73.jpeg"/></Relationships>
</file>

<file path=ppt/slides/_rels/slide2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slide" Target="slide2.xml"/></Relationships>
</file>

<file path=ppt/slides/_rels/slide24.xml.rels><?xml version="1.0" encoding="UTF-8" standalone="yes"?>
<Relationships xmlns="http://schemas.openxmlformats.org/package/2006/relationships"><Relationship Id="rId3" Type="http://schemas.openxmlformats.org/officeDocument/2006/relationships/hyperlink" Target="https://www.international-climate-initiative.com/en/project/scaling-up-ecosystem-based-adaptation-eba-measures-in-rural-latin-america-20-ii-176-mlam-g-eba-rural-areas/"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slide" Target="slide2.xml"/><Relationship Id="rId4" Type="http://schemas.openxmlformats.org/officeDocument/2006/relationships/image" Target="../media/image76.jpeg"/></Relationships>
</file>

<file path=ppt/slides/_rels/slide25.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29.png"/><Relationship Id="rId7" Type="http://schemas.openxmlformats.org/officeDocument/2006/relationships/image" Target="../media/image71.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image" Target="../media/image77.jpeg"/><Relationship Id="rId4" Type="http://schemas.openxmlformats.org/officeDocument/2006/relationships/image" Target="../media/image30.svg"/><Relationship Id="rId9" Type="http://schemas.openxmlformats.org/officeDocument/2006/relationships/image" Target="../media/image78.png"/></Relationships>
</file>

<file path=ppt/slides/_rels/slide2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80.jpeg"/></Relationships>
</file>

<file path=ppt/slides/_rels/slide2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slide" Target="slide2.xml"/></Relationships>
</file>

<file path=ppt/slides/_rels/slide28.xml.rels><?xml version="1.0" encoding="UTF-8" standalone="yes"?>
<Relationships xmlns="http://schemas.openxmlformats.org/package/2006/relationships"><Relationship Id="rId3" Type="http://schemas.openxmlformats.org/officeDocument/2006/relationships/hyperlink" Target="https://www.giz.de/en/worldwide/132739.html"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82.jpeg"/><Relationship Id="rId5" Type="http://schemas.openxmlformats.org/officeDocument/2006/relationships/slide" Target="slide2.xml"/><Relationship Id="rId4" Type="http://schemas.openxmlformats.org/officeDocument/2006/relationships/hyperlink" Target="https://marviva.net/wp-content/uploads/2023/03/Heroinas-del-mar-Final-1.pdf" TargetMode="External"/></Relationships>
</file>

<file path=ppt/slides/_rels/slide29.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83.png"/><Relationship Id="rId7" Type="http://schemas.openxmlformats.org/officeDocument/2006/relationships/image" Target="../media/image84.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hyperlink" Target="https://tsapau.com/" TargetMode="External"/><Relationship Id="rId5" Type="http://schemas.openxmlformats.org/officeDocument/2006/relationships/image" Target="../media/image30.svg"/><Relationship Id="rId10" Type="http://schemas.openxmlformats.org/officeDocument/2006/relationships/image" Target="../media/image86.svg"/><Relationship Id="rId4" Type="http://schemas.openxmlformats.org/officeDocument/2006/relationships/image" Target="../media/image29.png"/><Relationship Id="rId9" Type="http://schemas.openxmlformats.org/officeDocument/2006/relationships/image" Target="../media/image85.png"/></Relationships>
</file>

<file path=ppt/slides/_rels/slide3.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9.png"/><Relationship Id="rId7" Type="http://schemas.openxmlformats.org/officeDocument/2006/relationships/image" Target="../media/image32.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slide" Target="slide2.xml"/><Relationship Id="rId10" Type="http://schemas.openxmlformats.org/officeDocument/2006/relationships/image" Target="../media/image35.svg"/><Relationship Id="rId4" Type="http://schemas.openxmlformats.org/officeDocument/2006/relationships/image" Target="../media/image30.svg"/><Relationship Id="rId9" Type="http://schemas.openxmlformats.org/officeDocument/2006/relationships/image" Target="../media/image34.png"/></Relationships>
</file>

<file path=ppt/slides/_rels/slide3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88.jpeg"/></Relationships>
</file>

<file path=ppt/slides/_rels/slide3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89.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hyperlink" Target="https://www.giz.de/en/worldwide/123679.html" TargetMode="External"/><Relationship Id="rId1" Type="http://schemas.openxmlformats.org/officeDocument/2006/relationships/slideLayout" Target="../slideLayouts/slideLayout4.xml"/><Relationship Id="rId5" Type="http://schemas.openxmlformats.org/officeDocument/2006/relationships/image" Target="../media/image91.jpeg"/><Relationship Id="rId4" Type="http://schemas.openxmlformats.org/officeDocument/2006/relationships/image" Target="../media/image90.jpeg"/></Relationships>
</file>

<file path=ppt/slides/_rels/slide3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92.png"/><Relationship Id="rId7" Type="http://schemas.openxmlformats.org/officeDocument/2006/relationships/image" Target="../media/image93.jpe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hyperlink" Target="https://tucaytaorg.wixsite.com/tucayta" TargetMode="External"/><Relationship Id="rId5" Type="http://schemas.openxmlformats.org/officeDocument/2006/relationships/image" Target="../media/image30.svg"/><Relationship Id="rId10" Type="http://schemas.openxmlformats.org/officeDocument/2006/relationships/image" Target="../media/image86.svg"/><Relationship Id="rId4" Type="http://schemas.openxmlformats.org/officeDocument/2006/relationships/image" Target="../media/image29.png"/><Relationship Id="rId9" Type="http://schemas.openxmlformats.org/officeDocument/2006/relationships/image" Target="../media/image85.png"/></Relationships>
</file>

<file path=ppt/slides/_rels/slide3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slide" Target="slide2.xml"/></Relationships>
</file>

<file path=ppt/slides/_rels/slide3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95.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hyperlink" Target="https://www.giz.de/en/worldwide/108727.html"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96.jpeg"/><Relationship Id="rId4" Type="http://schemas.openxmlformats.org/officeDocument/2006/relationships/slide" Target="slide2.xml"/></Relationships>
</file>

<file path=ppt/slides/_rels/slide37.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29.png"/><Relationship Id="rId7" Type="http://schemas.openxmlformats.org/officeDocument/2006/relationships/image" Target="../media/image85.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image" Target="../media/image97.jpeg"/><Relationship Id="rId4" Type="http://schemas.openxmlformats.org/officeDocument/2006/relationships/image" Target="../media/image30.svg"/><Relationship Id="rId9" Type="http://schemas.openxmlformats.org/officeDocument/2006/relationships/image" Target="../media/image98.png"/></Relationships>
</file>

<file path=ppt/slides/_rels/slide3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slide" Target="slide2.xml"/></Relationships>
</file>

<file path=ppt/slides/_rels/slide3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slide" Target="slide2.xml"/></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38.tif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7.png"/><Relationship Id="rId4" Type="http://schemas.openxmlformats.org/officeDocument/2006/relationships/image" Target="../media/image36.jpeg"/></Relationships>
</file>

<file path=ppt/slides/_rels/slide4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hyperlink" Target="https://www.international-climate-initiative.com/en/project/scaling-up-ecosystem-based-adaptation-eba-measures-in-rural-latin-america-20-ii-176-mlam-g-eba-rural-areas/" TargetMode="External"/><Relationship Id="rId1" Type="http://schemas.openxmlformats.org/officeDocument/2006/relationships/slideLayout" Target="../slideLayouts/slideLayout4.xml"/><Relationship Id="rId4" Type="http://schemas.openxmlformats.org/officeDocument/2006/relationships/image" Target="../media/image101.jpeg"/></Relationships>
</file>

<file path=ppt/slides/_rels/slide41.xml.rels><?xml version="1.0" encoding="UTF-8" standalone="yes"?>
<Relationships xmlns="http://schemas.openxmlformats.org/package/2006/relationships"><Relationship Id="rId8" Type="http://schemas.openxmlformats.org/officeDocument/2006/relationships/image" Target="../media/image105.svg"/><Relationship Id="rId3" Type="http://schemas.openxmlformats.org/officeDocument/2006/relationships/image" Target="../media/image102.png"/><Relationship Id="rId7" Type="http://schemas.openxmlformats.org/officeDocument/2006/relationships/image" Target="../media/image104.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103.jpe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slide" Target="slide2.xml"/></Relationships>
</file>

<file path=ppt/slides/_rels/slide4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slide" Target="slide2.xml"/></Relationships>
</file>

<file path=ppt/slides/_rels/slide4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4.xml"/><Relationship Id="rId4" Type="http://schemas.openxmlformats.org/officeDocument/2006/relationships/slide" Target="slide2.xml"/></Relationships>
</file>

<file path=ppt/slides/_rels/slide4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hyperlink" Target="https://www.international-climate-initiative.com/en/project/scaling-up-ecosystem-based-adaptation-eba-measures-in-rural-latin-america-20-ii-176-mlam-g-eba-rural-areas/" TargetMode="External"/><Relationship Id="rId1" Type="http://schemas.openxmlformats.org/officeDocument/2006/relationships/slideLayout" Target="../slideLayouts/slideLayout4.xml"/><Relationship Id="rId4" Type="http://schemas.openxmlformats.org/officeDocument/2006/relationships/image" Target="../media/image109.jpeg"/></Relationships>
</file>

<file path=ppt/slides/_rels/slide45.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29.png"/><Relationship Id="rId7" Type="http://schemas.openxmlformats.org/officeDocument/2006/relationships/image" Target="../media/image112.sv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111.png"/><Relationship Id="rId5" Type="http://schemas.openxmlformats.org/officeDocument/2006/relationships/image" Target="../media/image110.jpeg"/><Relationship Id="rId4" Type="http://schemas.openxmlformats.org/officeDocument/2006/relationships/image" Target="../media/image30.svg"/><Relationship Id="rId9" Type="http://schemas.openxmlformats.org/officeDocument/2006/relationships/slide" Target="slide2.xml"/></Relationships>
</file>

<file path=ppt/slides/_rels/slide4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115.jpeg"/></Relationships>
</file>

<file path=ppt/slides/_rels/slide4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16.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hyperlink" Target="https://www.giz.de/en/worldwide/123807.html" TargetMode="External"/><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image" Target="../media/image117.jpeg"/><Relationship Id="rId4" Type="http://schemas.openxmlformats.org/officeDocument/2006/relationships/slide" Target="slide2.xml"/></Relationships>
</file>

<file path=ppt/slides/_rels/slide49.xml.rels><?xml version="1.0" encoding="UTF-8" standalone="yes"?>
<Relationships xmlns="http://schemas.openxmlformats.org/package/2006/relationships"><Relationship Id="rId8" Type="http://schemas.openxmlformats.org/officeDocument/2006/relationships/image" Target="../media/image112.svg"/><Relationship Id="rId3" Type="http://schemas.openxmlformats.org/officeDocument/2006/relationships/image" Target="../media/image118.png"/><Relationship Id="rId7" Type="http://schemas.openxmlformats.org/officeDocument/2006/relationships/image" Target="../media/image111.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119.jpe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 Target="slide2.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slide" Target="slide2.xml"/></Relationships>
</file>

<file path=ppt/slides/_rels/slide5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4.xml"/><Relationship Id="rId4" Type="http://schemas.openxmlformats.org/officeDocument/2006/relationships/slide" Target="slide2.xml"/></Relationships>
</file>

<file path=ppt/slides/_rels/slide5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slide" Target="slide2.xml"/><Relationship Id="rId4" Type="http://schemas.openxmlformats.org/officeDocument/2006/relationships/hyperlink" Target="https://www.giz.de/en/worldwide/132810.html" TargetMode="External"/></Relationships>
</file>

<file path=ppt/slides/_rels/slide5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124.png"/><Relationship Id="rId7" Type="http://schemas.openxmlformats.org/officeDocument/2006/relationships/image" Target="../media/image126.sv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125.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127.jpeg"/></Relationships>
</file>

<file path=ppt/slides/_rels/slide5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129.jpeg"/><Relationship Id="rId4" Type="http://schemas.openxmlformats.org/officeDocument/2006/relationships/image" Target="../media/image128.jpeg"/></Relationships>
</file>

<file path=ppt/slides/_rels/slide5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slide" Target="slide2.xml"/><Relationship Id="rId1" Type="http://schemas.openxmlformats.org/officeDocument/2006/relationships/slideLayout" Target="../slideLayouts/slideLayout4.xml"/><Relationship Id="rId5" Type="http://schemas.openxmlformats.org/officeDocument/2006/relationships/image" Target="../media/image132.jpeg"/><Relationship Id="rId4" Type="http://schemas.openxmlformats.org/officeDocument/2006/relationships/image" Target="../media/image131.jpeg"/></Relationships>
</file>

<file path=ppt/slides/_rels/slide56.xml.rels><?xml version="1.0" encoding="UTF-8" standalone="yes"?>
<Relationships xmlns="http://schemas.openxmlformats.org/package/2006/relationships"><Relationship Id="rId3" Type="http://schemas.openxmlformats.org/officeDocument/2006/relationships/hyperlink" Target="https://www.international-climate-initiative.com/en/project/ecosystem-based-adaptation-measures-for-integrated-coastal-and-marine-zone-management-ebamar-19-ii-172-per-g-marine-and-coastal-eba/" TargetMode="External"/><Relationship Id="rId2" Type="http://schemas.openxmlformats.org/officeDocument/2006/relationships/notesSlide" Target="../notesSlides/notesSlide44.xml"/><Relationship Id="rId1" Type="http://schemas.openxmlformats.org/officeDocument/2006/relationships/slideLayout" Target="../slideLayouts/slideLayout4.xml"/><Relationship Id="rId5" Type="http://schemas.openxmlformats.org/officeDocument/2006/relationships/image" Target="../media/image133.jpeg"/><Relationship Id="rId4" Type="http://schemas.openxmlformats.org/officeDocument/2006/relationships/slide" Target="slide2.xml"/></Relationships>
</file>

<file path=ppt/slides/_rels/slide57.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slide" Target="slide2.xml"/><Relationship Id="rId5" Type="http://schemas.openxmlformats.org/officeDocument/2006/relationships/hyperlink" Target="https://www.giz.de/en/worldwide/75290.html" TargetMode="External"/><Relationship Id="rId4" Type="http://schemas.openxmlformats.org/officeDocument/2006/relationships/hyperlink" Target="https://www.youtube.com/watch?v=jq70BJlr9bQ"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41.jpeg"/><Relationship Id="rId7"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image" Target="../media/image42.svg"/><Relationship Id="rId4" Type="http://schemas.openxmlformats.org/officeDocument/2006/relationships/image" Target="../media/image29.png"/><Relationship Id="rId9"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45.jpeg"/></Relationships>
</file>

<file path=ppt/slides/_rels/slide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slide" Target="slide2.xml"/><Relationship Id="rId4" Type="http://schemas.openxmlformats.org/officeDocument/2006/relationships/image" Target="../media/image4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esquinas redondeadas 7">
            <a:extLst>
              <a:ext uri="{FF2B5EF4-FFF2-40B4-BE49-F238E27FC236}">
                <a16:creationId xmlns:a16="http://schemas.microsoft.com/office/drawing/2014/main" id="{A71B69FD-B947-C3D6-1F5A-0F52D2D1414C}"/>
              </a:ext>
            </a:extLst>
          </p:cNvPr>
          <p:cNvSpPr/>
          <p:nvPr/>
        </p:nvSpPr>
        <p:spPr>
          <a:xfrm>
            <a:off x="144983" y="140163"/>
            <a:ext cx="8856142" cy="3557483"/>
          </a:xfrm>
          <a:prstGeom prst="roundRect">
            <a:avLst>
              <a:gd name="adj" fmla="val 4383"/>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dirty="0"/>
          </a:p>
        </p:txBody>
      </p:sp>
      <p:pic>
        <p:nvPicPr>
          <p:cNvPr id="10" name="Imagen 9">
            <a:extLst>
              <a:ext uri="{FF2B5EF4-FFF2-40B4-BE49-F238E27FC236}">
                <a16:creationId xmlns:a16="http://schemas.microsoft.com/office/drawing/2014/main" id="{205CAFA2-5778-9E67-E61B-51B52434EF9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635745" y="3944750"/>
            <a:ext cx="5123799" cy="999333"/>
          </a:xfrm>
          <a:prstGeom prst="rect">
            <a:avLst/>
          </a:prstGeom>
        </p:spPr>
      </p:pic>
      <p:sp>
        <p:nvSpPr>
          <p:cNvPr id="30" name="Subline">
            <a:extLst>
              <a:ext uri="{FF2B5EF4-FFF2-40B4-BE49-F238E27FC236}">
                <a16:creationId xmlns:a16="http://schemas.microsoft.com/office/drawing/2014/main" id="{D9EF3DBC-D6CD-410F-7B0B-9C2843535222}"/>
              </a:ext>
            </a:extLst>
          </p:cNvPr>
          <p:cNvSpPr txBox="1">
            <a:spLocks/>
          </p:cNvSpPr>
          <p:nvPr/>
        </p:nvSpPr>
        <p:spPr bwMode="gray">
          <a:xfrm>
            <a:off x="5259634" y="2603051"/>
            <a:ext cx="3637412" cy="738664"/>
          </a:xfrm>
          <a:prstGeom prst="rect">
            <a:avLst/>
          </a:prstGeom>
        </p:spPr>
        <p:txBody>
          <a:bodyPr vert="horz" wrap="square" lIns="91440" tIns="45720" rIns="91440" bIns="45720" rtlCol="0" anchor="ctr">
            <a:spAutoFit/>
          </a:bodyPr>
          <a:lstStyle>
            <a:defPPr>
              <a:defRPr lang="en-US"/>
            </a:defPPr>
            <a:lvl1pPr marL="0" indent="0" algn="l" defTabSz="457200" rtl="0" eaLnBrk="1" latinLnBrk="0" hangingPunct="1">
              <a:lnSpc>
                <a:spcPct val="95000"/>
              </a:lnSpc>
              <a:spcBef>
                <a:spcPts val="1200"/>
              </a:spcBef>
              <a:spcAft>
                <a:spcPts val="0"/>
              </a:spcAft>
              <a:buNone/>
              <a:defRPr sz="15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00000"/>
              </a:lnSpc>
              <a:spcAft>
                <a:spcPts val="800"/>
              </a:spcAft>
            </a:pPr>
            <a:r>
              <a:rPr lang="en-US" sz="1400" kern="100" dirty="0">
                <a:solidFill>
                  <a:srgbClr val="0F435E"/>
                </a:solidFill>
                <a:latin typeface="Arial"/>
                <a:ea typeface="Times New Roman" panose="02020603050405020304" pitchFamily="18" charset="0"/>
                <a:cs typeface="Arial"/>
              </a:rPr>
              <a:t>Stories of 13 Women Fighting the Effects of Climate Change and Biodiversity Loss in Latin America </a:t>
            </a:r>
          </a:p>
        </p:txBody>
      </p:sp>
      <p:sp>
        <p:nvSpPr>
          <p:cNvPr id="29" name="Headline">
            <a:extLst>
              <a:ext uri="{FF2B5EF4-FFF2-40B4-BE49-F238E27FC236}">
                <a16:creationId xmlns:a16="http://schemas.microsoft.com/office/drawing/2014/main" id="{8AA05929-B9D7-DFFE-F4BB-00972E949D37}"/>
              </a:ext>
            </a:extLst>
          </p:cNvPr>
          <p:cNvSpPr txBox="1">
            <a:spLocks/>
          </p:cNvSpPr>
          <p:nvPr/>
        </p:nvSpPr>
        <p:spPr bwMode="gray">
          <a:xfrm>
            <a:off x="5275376" y="791779"/>
            <a:ext cx="3419856" cy="1815882"/>
          </a:xfrm>
          <a:prstGeom prst="rect">
            <a:avLst/>
          </a:prstGeom>
        </p:spPr>
        <p:txBody>
          <a:bodyPr vert="horz" wrap="square" lIns="91440" tIns="45720" rIns="91440" bIns="45720" rtlCol="0" anchor="b">
            <a:spAutoFit/>
          </a:bodyPr>
          <a:lstStyle>
            <a:lvl1pPr algn="ctr" defTabSz="685800" rtl="0" eaLnBrk="1" latinLnBrk="0" hangingPunct="1">
              <a:lnSpc>
                <a:spcPct val="90000"/>
              </a:lnSpc>
              <a:spcBef>
                <a:spcPct val="0"/>
              </a:spcBef>
              <a:buNone/>
              <a:defRPr sz="2600" b="1" kern="1200">
                <a:solidFill>
                  <a:schemeClr val="tx1"/>
                </a:solidFill>
                <a:latin typeface="+mj-lt"/>
                <a:ea typeface="+mj-ea"/>
                <a:cs typeface="+mj-cs"/>
              </a:defRPr>
            </a:lvl1pPr>
          </a:lstStyle>
          <a:p>
            <a:pPr algn="l">
              <a:lnSpc>
                <a:spcPct val="100000"/>
              </a:lnSpc>
            </a:pPr>
            <a:r>
              <a:rPr lang="es-CR" sz="2800" dirty="0" err="1">
                <a:solidFill>
                  <a:srgbClr val="0F435E"/>
                </a:solidFill>
                <a:latin typeface="Arial"/>
                <a:ea typeface="Times New Roman" panose="02020603050405020304" pitchFamily="18" charset="0"/>
                <a:cs typeface="Arial"/>
              </a:rPr>
              <a:t>Biodiversity</a:t>
            </a:r>
            <a:r>
              <a:rPr lang="es-CR" sz="2800" b="1" dirty="0">
                <a:solidFill>
                  <a:srgbClr val="0F435E"/>
                </a:solidFill>
                <a:effectLst/>
                <a:latin typeface="Arial"/>
                <a:ea typeface="Times New Roman" panose="02020603050405020304" pitchFamily="18" charset="0"/>
                <a:cs typeface="Arial"/>
              </a:rPr>
              <a:t> </a:t>
            </a:r>
            <a:r>
              <a:rPr lang="es-CR" sz="2800" dirty="0" err="1">
                <a:solidFill>
                  <a:srgbClr val="0F435E"/>
                </a:solidFill>
                <a:latin typeface="Arial"/>
                <a:ea typeface="Times New Roman" panose="02020603050405020304" pitchFamily="18" charset="0"/>
                <a:cs typeface="Arial"/>
              </a:rPr>
              <a:t>Loss</a:t>
            </a:r>
            <a:r>
              <a:rPr lang="es-CR" sz="2800" dirty="0">
                <a:solidFill>
                  <a:srgbClr val="0F435E"/>
                </a:solidFill>
                <a:latin typeface="Arial"/>
                <a:ea typeface="Times New Roman" panose="02020603050405020304" pitchFamily="18" charset="0"/>
                <a:cs typeface="Arial"/>
              </a:rPr>
              <a:t> and</a:t>
            </a:r>
            <a:r>
              <a:rPr lang="es-CR" sz="2800" b="1" dirty="0">
                <a:solidFill>
                  <a:srgbClr val="0F435E"/>
                </a:solidFill>
                <a:effectLst/>
                <a:latin typeface="Arial"/>
                <a:ea typeface="Times New Roman" panose="02020603050405020304" pitchFamily="18" charset="0"/>
                <a:cs typeface="Arial"/>
              </a:rPr>
              <a:t> </a:t>
            </a:r>
            <a:r>
              <a:rPr lang="es-CR" sz="2800" dirty="0" err="1">
                <a:solidFill>
                  <a:srgbClr val="0F435E"/>
                </a:solidFill>
                <a:latin typeface="Arial"/>
                <a:ea typeface="Times New Roman" panose="02020603050405020304" pitchFamily="18" charset="0"/>
                <a:cs typeface="Arial"/>
              </a:rPr>
              <a:t>Climate</a:t>
            </a:r>
            <a:r>
              <a:rPr lang="es-CR" sz="2800" b="1" dirty="0">
                <a:solidFill>
                  <a:srgbClr val="0F435E"/>
                </a:solidFill>
                <a:effectLst/>
                <a:latin typeface="Arial"/>
                <a:ea typeface="Times New Roman" panose="02020603050405020304" pitchFamily="18" charset="0"/>
                <a:cs typeface="Arial"/>
              </a:rPr>
              <a:t> </a:t>
            </a:r>
            <a:r>
              <a:rPr lang="es-CR" sz="2800" dirty="0">
                <a:solidFill>
                  <a:srgbClr val="0F435E"/>
                </a:solidFill>
                <a:latin typeface="Arial"/>
                <a:ea typeface="Times New Roman" panose="02020603050405020304" pitchFamily="18" charset="0"/>
                <a:cs typeface="Arial"/>
              </a:rPr>
              <a:t>Change</a:t>
            </a:r>
            <a:r>
              <a:rPr lang="es-CR" sz="2800" b="1" dirty="0">
                <a:solidFill>
                  <a:srgbClr val="0F435E"/>
                </a:solidFill>
                <a:effectLst/>
                <a:latin typeface="Arial"/>
                <a:ea typeface="Times New Roman" panose="02020603050405020304" pitchFamily="18" charset="0"/>
                <a:cs typeface="Arial"/>
              </a:rPr>
              <a:t> are </a:t>
            </a:r>
            <a:r>
              <a:rPr lang="es-CR" sz="2800" b="1" dirty="0" err="1">
                <a:solidFill>
                  <a:srgbClr val="0F435E"/>
                </a:solidFill>
                <a:effectLst/>
                <a:latin typeface="Arial"/>
                <a:ea typeface="Times New Roman" panose="02020603050405020304" pitchFamily="18" charset="0"/>
                <a:cs typeface="Arial"/>
              </a:rPr>
              <a:t>also</a:t>
            </a:r>
            <a:r>
              <a:rPr lang="es-CR" sz="2800" b="1" dirty="0">
                <a:solidFill>
                  <a:srgbClr val="0F435E"/>
                </a:solidFill>
                <a:effectLst/>
                <a:latin typeface="Arial"/>
                <a:ea typeface="Times New Roman" panose="02020603050405020304" pitchFamily="18" charset="0"/>
                <a:cs typeface="Arial"/>
              </a:rPr>
              <a:t> </a:t>
            </a:r>
            <a:r>
              <a:rPr lang="es-CR" sz="2800" dirty="0" err="1">
                <a:solidFill>
                  <a:srgbClr val="0F435E"/>
                </a:solidFill>
                <a:latin typeface="Arial"/>
                <a:ea typeface="Times New Roman" panose="02020603050405020304" pitchFamily="18" charset="0"/>
                <a:cs typeface="Arial"/>
              </a:rPr>
              <a:t>Gender</a:t>
            </a:r>
            <a:r>
              <a:rPr lang="es-CR" sz="2800" b="1" dirty="0">
                <a:solidFill>
                  <a:srgbClr val="0F435E"/>
                </a:solidFill>
                <a:effectLst/>
                <a:latin typeface="Arial"/>
                <a:ea typeface="Times New Roman" panose="02020603050405020304" pitchFamily="18" charset="0"/>
                <a:cs typeface="Arial"/>
              </a:rPr>
              <a:t> </a:t>
            </a:r>
            <a:r>
              <a:rPr lang="es-CR" sz="2800" dirty="0">
                <a:solidFill>
                  <a:srgbClr val="0F435E"/>
                </a:solidFill>
                <a:latin typeface="Arial"/>
                <a:ea typeface="Times New Roman" panose="02020603050405020304" pitchFamily="18" charset="0"/>
                <a:cs typeface="Arial"/>
              </a:rPr>
              <a:t>Issues</a:t>
            </a:r>
            <a:endParaRPr lang="en-GB" sz="2800" dirty="0">
              <a:solidFill>
                <a:srgbClr val="0F435E"/>
              </a:solidFill>
              <a:latin typeface="Arial"/>
              <a:cs typeface="Arial"/>
            </a:endParaRPr>
          </a:p>
        </p:txBody>
      </p:sp>
      <p:grpSp>
        <p:nvGrpSpPr>
          <p:cNvPr id="18" name="Grupo 17">
            <a:extLst>
              <a:ext uri="{FF2B5EF4-FFF2-40B4-BE49-F238E27FC236}">
                <a16:creationId xmlns:a16="http://schemas.microsoft.com/office/drawing/2014/main" id="{7AEF06A6-CB59-7C49-EB0F-63E706DC95D0}"/>
              </a:ext>
            </a:extLst>
          </p:cNvPr>
          <p:cNvGrpSpPr/>
          <p:nvPr/>
        </p:nvGrpSpPr>
        <p:grpSpPr>
          <a:xfrm>
            <a:off x="246954" y="420488"/>
            <a:ext cx="4965602" cy="3010085"/>
            <a:chOff x="246954" y="420488"/>
            <a:chExt cx="4965602" cy="3010085"/>
          </a:xfrm>
        </p:grpSpPr>
        <p:sp>
          <p:nvSpPr>
            <p:cNvPr id="7" name="Rectángulo 6">
              <a:extLst>
                <a:ext uri="{FF2B5EF4-FFF2-40B4-BE49-F238E27FC236}">
                  <a16:creationId xmlns:a16="http://schemas.microsoft.com/office/drawing/2014/main" id="{A6C8F06B-23F7-6999-5AEF-D7203A22C666}"/>
                </a:ext>
              </a:extLst>
            </p:cNvPr>
            <p:cNvSpPr/>
            <p:nvPr/>
          </p:nvSpPr>
          <p:spPr>
            <a:xfrm>
              <a:off x="246955" y="420488"/>
              <a:ext cx="4963193" cy="30100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9" name="Rectángulo 8">
              <a:extLst>
                <a:ext uri="{FF2B5EF4-FFF2-40B4-BE49-F238E27FC236}">
                  <a16:creationId xmlns:a16="http://schemas.microsoft.com/office/drawing/2014/main" id="{296468A3-A558-E815-0856-098C73D14A48}"/>
                </a:ext>
              </a:extLst>
            </p:cNvPr>
            <p:cNvSpPr/>
            <p:nvPr/>
          </p:nvSpPr>
          <p:spPr>
            <a:xfrm>
              <a:off x="4219786" y="420488"/>
              <a:ext cx="992770" cy="982798"/>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1" name="Rectángulo 10">
              <a:extLst>
                <a:ext uri="{FF2B5EF4-FFF2-40B4-BE49-F238E27FC236}">
                  <a16:creationId xmlns:a16="http://schemas.microsoft.com/office/drawing/2014/main" id="{46DDFA94-BC35-67A6-51CE-E89DF02E7C52}"/>
                </a:ext>
              </a:extLst>
            </p:cNvPr>
            <p:cNvSpPr/>
            <p:nvPr/>
          </p:nvSpPr>
          <p:spPr>
            <a:xfrm>
              <a:off x="246954" y="2447775"/>
              <a:ext cx="981771" cy="982798"/>
            </a:xfrm>
            <a:prstGeom prst="rect">
              <a:avLst/>
            </a:prstGeom>
            <a:solidFill>
              <a:srgbClr val="F2F2F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grpSp>
      <p:pic>
        <p:nvPicPr>
          <p:cNvPr id="48" name="Imagen 47" descr="Persona con sombrero sentada en una roca&#10;&#10;Descripción generada automáticamente con confianza media">
            <a:extLst>
              <a:ext uri="{FF2B5EF4-FFF2-40B4-BE49-F238E27FC236}">
                <a16:creationId xmlns:a16="http://schemas.microsoft.com/office/drawing/2014/main" id="{0577025D-84C9-1119-189A-41E14CCCC781}"/>
              </a:ext>
            </a:extLst>
          </p:cNvPr>
          <p:cNvPicPr preferRelativeResize="0">
            <a:picLocks/>
          </p:cNvPicPr>
          <p:nvPr/>
        </p:nvPicPr>
        <p:blipFill>
          <a:blip r:embed="rId3" cstate="screen">
            <a:extLst>
              <a:ext uri="{28A0092B-C50C-407E-A947-70E740481C1C}">
                <a14:useLocalDpi xmlns:a14="http://schemas.microsoft.com/office/drawing/2010/main"/>
              </a:ext>
            </a:extLst>
          </a:blip>
          <a:srcRect/>
          <a:stretch/>
        </p:blipFill>
        <p:spPr>
          <a:xfrm>
            <a:off x="325287" y="503286"/>
            <a:ext cx="900000" cy="900000"/>
          </a:xfrm>
          <a:prstGeom prst="rect">
            <a:avLst/>
          </a:prstGeom>
          <a:ln w="12700">
            <a:noFill/>
          </a:ln>
        </p:spPr>
      </p:pic>
      <p:pic>
        <p:nvPicPr>
          <p:cNvPr id="2" name="Imagen 1" descr="Mujer sonriendo con blusa verde&#10;&#10;Descripción generada automáticamente">
            <a:extLst>
              <a:ext uri="{FF2B5EF4-FFF2-40B4-BE49-F238E27FC236}">
                <a16:creationId xmlns:a16="http://schemas.microsoft.com/office/drawing/2014/main" id="{E6F71201-7745-97AF-C947-76DD2B8FC986}"/>
              </a:ext>
            </a:extLst>
          </p:cNvPr>
          <p:cNvPicPr preferRelativeResize="0">
            <a:picLocks/>
          </p:cNvPicPr>
          <p:nvPr/>
        </p:nvPicPr>
        <p:blipFill>
          <a:blip r:embed="rId4" cstate="screen">
            <a:extLst>
              <a:ext uri="{28A0092B-C50C-407E-A947-70E740481C1C}">
                <a14:useLocalDpi xmlns:a14="http://schemas.microsoft.com/office/drawing/2010/main"/>
              </a:ext>
            </a:extLst>
          </a:blip>
          <a:srcRect/>
          <a:stretch/>
        </p:blipFill>
        <p:spPr>
          <a:xfrm flipH="1">
            <a:off x="1301384" y="503286"/>
            <a:ext cx="900000" cy="900000"/>
          </a:xfrm>
          <a:prstGeom prst="rect">
            <a:avLst/>
          </a:prstGeom>
        </p:spPr>
      </p:pic>
      <p:pic>
        <p:nvPicPr>
          <p:cNvPr id="14" name="Imagen 13" descr="Mujer sonriendo en una playa&#10;&#10;Descripción generada automáticamente">
            <a:extLst>
              <a:ext uri="{FF2B5EF4-FFF2-40B4-BE49-F238E27FC236}">
                <a16:creationId xmlns:a16="http://schemas.microsoft.com/office/drawing/2014/main" id="{310CAF53-67B2-EE38-F3A8-D49F20341CF1}"/>
              </a:ext>
            </a:extLst>
          </p:cNvPr>
          <p:cNvPicPr preferRelativeResize="0">
            <a:picLocks/>
          </p:cNvPicPr>
          <p:nvPr/>
        </p:nvPicPr>
        <p:blipFill>
          <a:blip r:embed="rId5" cstate="screen">
            <a:extLst>
              <a:ext uri="{28A0092B-C50C-407E-A947-70E740481C1C}">
                <a14:useLocalDpi xmlns:a14="http://schemas.microsoft.com/office/drawing/2010/main"/>
              </a:ext>
            </a:extLst>
          </a:blip>
          <a:srcRect/>
          <a:stretch/>
        </p:blipFill>
        <p:spPr>
          <a:xfrm>
            <a:off x="3250139" y="2441715"/>
            <a:ext cx="900000" cy="900000"/>
          </a:xfrm>
          <a:prstGeom prst="rect">
            <a:avLst/>
          </a:prstGeom>
        </p:spPr>
      </p:pic>
      <p:pic>
        <p:nvPicPr>
          <p:cNvPr id="16" name="Imagen 15" descr="Niño sonriendo con un sombrero&#10;&#10;Descripción generada automáticamente">
            <a:extLst>
              <a:ext uri="{FF2B5EF4-FFF2-40B4-BE49-F238E27FC236}">
                <a16:creationId xmlns:a16="http://schemas.microsoft.com/office/drawing/2014/main" id="{4B712D4F-88DA-745F-561E-D2B786E1C4F5}"/>
              </a:ext>
            </a:extLst>
          </p:cNvPr>
          <p:cNvPicPr preferRelativeResize="0">
            <a:picLocks/>
          </p:cNvPicPr>
          <p:nvPr/>
        </p:nvPicPr>
        <p:blipFill>
          <a:blip r:embed="rId6" cstate="screen">
            <a:extLst>
              <a:ext uri="{28A0092B-C50C-407E-A947-70E740481C1C}">
                <a14:useLocalDpi xmlns:a14="http://schemas.microsoft.com/office/drawing/2010/main"/>
              </a:ext>
            </a:extLst>
          </a:blip>
          <a:srcRect/>
          <a:stretch/>
        </p:blipFill>
        <p:spPr>
          <a:xfrm>
            <a:off x="1301384" y="2441715"/>
            <a:ext cx="900000" cy="900000"/>
          </a:xfrm>
          <a:prstGeom prst="rect">
            <a:avLst/>
          </a:prstGeom>
        </p:spPr>
      </p:pic>
      <p:pic>
        <p:nvPicPr>
          <p:cNvPr id="42" name="Imagen 41" descr="Imagen que contiene exterior, persona, pasto, sostener&#10;&#10;Descripción generada automáticamente">
            <a:extLst>
              <a:ext uri="{FF2B5EF4-FFF2-40B4-BE49-F238E27FC236}">
                <a16:creationId xmlns:a16="http://schemas.microsoft.com/office/drawing/2014/main" id="{88BE00CA-9219-2162-32F3-FBDD98EB1167}"/>
              </a:ext>
            </a:extLst>
          </p:cNvPr>
          <p:cNvPicPr preferRelativeResize="0">
            <a:picLocks/>
          </p:cNvPicPr>
          <p:nvPr/>
        </p:nvPicPr>
        <p:blipFill>
          <a:blip r:embed="rId7" cstate="screen">
            <a:extLst>
              <a:ext uri="{28A0092B-C50C-407E-A947-70E740481C1C}">
                <a14:useLocalDpi xmlns:a14="http://schemas.microsoft.com/office/drawing/2010/main"/>
              </a:ext>
            </a:extLst>
          </a:blip>
          <a:srcRect/>
          <a:stretch/>
        </p:blipFill>
        <p:spPr>
          <a:xfrm>
            <a:off x="2277481" y="1473364"/>
            <a:ext cx="900000" cy="900000"/>
          </a:xfrm>
          <a:prstGeom prst="rect">
            <a:avLst/>
          </a:prstGeom>
          <a:ln w="12700">
            <a:noFill/>
          </a:ln>
        </p:spPr>
      </p:pic>
      <p:pic>
        <p:nvPicPr>
          <p:cNvPr id="4" name="Picture 3">
            <a:extLst>
              <a:ext uri="{FF2B5EF4-FFF2-40B4-BE49-F238E27FC236}">
                <a16:creationId xmlns:a16="http://schemas.microsoft.com/office/drawing/2014/main" id="{7F4B23A0-DCE2-9D9B-05D4-8D8A413B7FA2}"/>
              </a:ext>
            </a:extLst>
          </p:cNvPr>
          <p:cNvPicPr preferRelativeResize="0">
            <a:picLocks/>
          </p:cNvPicPr>
          <p:nvPr/>
        </p:nvPicPr>
        <p:blipFill rotWithShape="1">
          <a:blip r:embed="rId8" cstate="screen">
            <a:extLst>
              <a:ext uri="{BEBA8EAE-BF5A-486C-A8C5-ECC9F3942E4B}">
                <a14:imgProps xmlns:a14="http://schemas.microsoft.com/office/drawing/2010/main">
                  <a14:imgLayer r:embed="rId9">
                    <a14:imgEffect>
                      <a14:sharpenSoften amount="50000"/>
                    </a14:imgEffect>
                    <a14:imgEffect>
                      <a14:brightnessContrast bright="18000"/>
                    </a14:imgEffect>
                  </a14:imgLayer>
                </a14:imgProps>
              </a:ext>
              <a:ext uri="{28A0092B-C50C-407E-A947-70E740481C1C}">
                <a14:useLocalDpi xmlns:a14="http://schemas.microsoft.com/office/drawing/2010/main"/>
              </a:ext>
            </a:extLst>
          </a:blip>
          <a:srcRect t="7922" b="3876"/>
          <a:stretch/>
        </p:blipFill>
        <p:spPr>
          <a:xfrm>
            <a:off x="1301384" y="1485761"/>
            <a:ext cx="900000" cy="900000"/>
          </a:xfrm>
          <a:prstGeom prst="rect">
            <a:avLst/>
          </a:prstGeom>
        </p:spPr>
      </p:pic>
      <p:pic>
        <p:nvPicPr>
          <p:cNvPr id="5" name="Imagen 40" descr="Mujer en un campo&#10;&#10;Descripción generada automáticamente con confianza media">
            <a:extLst>
              <a:ext uri="{FF2B5EF4-FFF2-40B4-BE49-F238E27FC236}">
                <a16:creationId xmlns:a16="http://schemas.microsoft.com/office/drawing/2014/main" id="{E09C8648-265C-D9DC-3B48-240316725A02}"/>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250139" y="1485762"/>
            <a:ext cx="900000" cy="899873"/>
          </a:xfrm>
          <a:prstGeom prst="rect">
            <a:avLst/>
          </a:prstGeom>
        </p:spPr>
      </p:pic>
      <p:pic>
        <p:nvPicPr>
          <p:cNvPr id="12" name="Imagen 16" descr="Pintura de arte de un hombre&#10;&#10;Descripción generada automáticamente con confianza baja">
            <a:extLst>
              <a:ext uri="{FF2B5EF4-FFF2-40B4-BE49-F238E27FC236}">
                <a16:creationId xmlns:a16="http://schemas.microsoft.com/office/drawing/2014/main" id="{C057C47B-620F-13A9-5E97-204A462AC9C1}"/>
              </a:ext>
            </a:extLst>
          </p:cNvPr>
          <p:cNvPicPr preferRelativeResize="0">
            <a:picLocks/>
          </p:cNvPicPr>
          <p:nvPr/>
        </p:nvPicPr>
        <p:blipFill rotWithShape="1">
          <a:blip r:embed="rId11" cstate="screen">
            <a:extLst>
              <a:ext uri="{28A0092B-C50C-407E-A947-70E740481C1C}">
                <a14:useLocalDpi xmlns:a14="http://schemas.microsoft.com/office/drawing/2010/main"/>
              </a:ext>
            </a:extLst>
          </a:blip>
          <a:srcRect/>
          <a:stretch/>
        </p:blipFill>
        <p:spPr>
          <a:xfrm>
            <a:off x="4218102" y="1485761"/>
            <a:ext cx="900000" cy="900000"/>
          </a:xfrm>
          <a:prstGeom prst="rect">
            <a:avLst/>
          </a:prstGeom>
        </p:spPr>
      </p:pic>
      <p:pic>
        <p:nvPicPr>
          <p:cNvPr id="20" name="Imagen 2" descr="Imagen que contiene gabinete, hecho de madera, edificio, gato&#10;&#10;Descripción generada automáticamente">
            <a:extLst>
              <a:ext uri="{FF2B5EF4-FFF2-40B4-BE49-F238E27FC236}">
                <a16:creationId xmlns:a16="http://schemas.microsoft.com/office/drawing/2014/main" id="{84C85847-1127-88C6-67AE-EC632CBA9DBC}"/>
              </a:ext>
            </a:extLst>
          </p:cNvPr>
          <p:cNvPicPr preferRelativeResize="0">
            <a:picLocks/>
          </p:cNvPicPr>
          <p:nvPr/>
        </p:nvPicPr>
        <p:blipFill rotWithShape="1">
          <a:blip r:embed="rId12" cstate="screen">
            <a:extLst>
              <a:ext uri="{28A0092B-C50C-407E-A947-70E740481C1C}">
                <a14:useLocalDpi xmlns:a14="http://schemas.microsoft.com/office/drawing/2010/main"/>
              </a:ext>
            </a:extLst>
          </a:blip>
          <a:srcRect/>
          <a:stretch/>
        </p:blipFill>
        <p:spPr>
          <a:xfrm rot="16200000">
            <a:off x="2256832" y="503286"/>
            <a:ext cx="900000" cy="900000"/>
          </a:xfrm>
          <a:prstGeom prst="rect">
            <a:avLst/>
          </a:prstGeom>
        </p:spPr>
      </p:pic>
      <p:pic>
        <p:nvPicPr>
          <p:cNvPr id="21" name="Imagen 44" descr="Imagen que contiene Texto&#10;&#10;Descripción generada automáticamente">
            <a:extLst>
              <a:ext uri="{FF2B5EF4-FFF2-40B4-BE49-F238E27FC236}">
                <a16:creationId xmlns:a16="http://schemas.microsoft.com/office/drawing/2014/main" id="{4E60C5A9-F478-271E-E5C1-91F2D4939A42}"/>
              </a:ext>
            </a:extLst>
          </p:cNvPr>
          <p:cNvPicPr preferRelativeResize="0">
            <a:picLocks/>
          </p:cNvPicPr>
          <p:nvPr/>
        </p:nvPicPr>
        <p:blipFill rotWithShape="1">
          <a:blip r:embed="rId13" cstate="screen">
            <a:extLst>
              <a:ext uri="{28A0092B-C50C-407E-A947-70E740481C1C}">
                <a14:useLocalDpi xmlns:a14="http://schemas.microsoft.com/office/drawing/2010/main"/>
              </a:ext>
            </a:extLst>
          </a:blip>
          <a:srcRect/>
          <a:stretch/>
        </p:blipFill>
        <p:spPr>
          <a:xfrm>
            <a:off x="3243689" y="503286"/>
            <a:ext cx="900000" cy="900000"/>
          </a:xfrm>
          <a:prstGeom prst="rect">
            <a:avLst/>
          </a:prstGeom>
        </p:spPr>
      </p:pic>
      <p:pic>
        <p:nvPicPr>
          <p:cNvPr id="22" name="Imagen 14" descr="Un hombre parado en una montaña&#10;&#10;Descripción generada automáticamente">
            <a:extLst>
              <a:ext uri="{FF2B5EF4-FFF2-40B4-BE49-F238E27FC236}">
                <a16:creationId xmlns:a16="http://schemas.microsoft.com/office/drawing/2014/main" id="{5F2158F6-3D27-1E49-EF66-484E9B326BCA}"/>
              </a:ext>
            </a:extLst>
          </p:cNvPr>
          <p:cNvPicPr preferRelativeResize="0">
            <a:picLocks/>
          </p:cNvPicPr>
          <p:nvPr/>
        </p:nvPicPr>
        <p:blipFill rotWithShape="1">
          <a:blip r:embed="rId14" cstate="screen">
            <a:extLst>
              <a:ext uri="{28A0092B-C50C-407E-A947-70E740481C1C}">
                <a14:useLocalDpi xmlns:a14="http://schemas.microsoft.com/office/drawing/2010/main"/>
              </a:ext>
            </a:extLst>
          </a:blip>
          <a:srcRect/>
          <a:stretch/>
        </p:blipFill>
        <p:spPr>
          <a:xfrm>
            <a:off x="2262119" y="2441715"/>
            <a:ext cx="900000" cy="900000"/>
          </a:xfrm>
          <a:prstGeom prst="rect">
            <a:avLst/>
          </a:prstGeom>
        </p:spPr>
      </p:pic>
      <p:pic>
        <p:nvPicPr>
          <p:cNvPr id="23" name="Imagen 12" descr="Niña sentada en una silla de playa&#10;&#10;Descripción generada automáticamente con confianza baja">
            <a:extLst>
              <a:ext uri="{FF2B5EF4-FFF2-40B4-BE49-F238E27FC236}">
                <a16:creationId xmlns:a16="http://schemas.microsoft.com/office/drawing/2014/main" id="{883BDEEA-8DAD-B85B-20BE-13152B4B261F}"/>
              </a:ext>
            </a:extLst>
          </p:cNvPr>
          <p:cNvPicPr preferRelativeResize="0">
            <a:picLocks/>
          </p:cNvPicPr>
          <p:nvPr/>
        </p:nvPicPr>
        <p:blipFill rotWithShape="1">
          <a:blip r:embed="rId15" cstate="screen">
            <a:extLst>
              <a:ext uri="{28A0092B-C50C-407E-A947-70E740481C1C}">
                <a14:useLocalDpi xmlns:a14="http://schemas.microsoft.com/office/drawing/2010/main"/>
              </a:ext>
            </a:extLst>
          </a:blip>
          <a:srcRect/>
          <a:stretch/>
        </p:blipFill>
        <p:spPr>
          <a:xfrm>
            <a:off x="4212959" y="2441715"/>
            <a:ext cx="900000" cy="900000"/>
          </a:xfrm>
          <a:prstGeom prst="rect">
            <a:avLst/>
          </a:prstGeom>
        </p:spPr>
      </p:pic>
      <p:pic>
        <p:nvPicPr>
          <p:cNvPr id="24" name="Imagen 43" descr="Hombre sentado en una montaña&#10;&#10;Descripción generada automáticamente con confianza media">
            <a:extLst>
              <a:ext uri="{FF2B5EF4-FFF2-40B4-BE49-F238E27FC236}">
                <a16:creationId xmlns:a16="http://schemas.microsoft.com/office/drawing/2014/main" id="{72E246F3-7534-9FD6-A027-C4083B912CB1}"/>
              </a:ext>
            </a:extLst>
          </p:cNvPr>
          <p:cNvPicPr preferRelativeResize="0">
            <a:picLocks/>
          </p:cNvPicPr>
          <p:nvPr/>
        </p:nvPicPr>
        <p:blipFill rotWithShape="1">
          <a:blip r:embed="rId16" cstate="screen">
            <a:extLst>
              <a:ext uri="{28A0092B-C50C-407E-A947-70E740481C1C}">
                <a14:useLocalDpi xmlns:a14="http://schemas.microsoft.com/office/drawing/2010/main"/>
              </a:ext>
            </a:extLst>
          </a:blip>
          <a:srcRect/>
          <a:stretch/>
        </p:blipFill>
        <p:spPr>
          <a:xfrm>
            <a:off x="307287" y="1464874"/>
            <a:ext cx="900000" cy="900000"/>
          </a:xfrm>
          <a:prstGeom prst="rect">
            <a:avLst/>
          </a:prstGeom>
        </p:spPr>
      </p:pic>
    </p:spTree>
    <p:extLst>
      <p:ext uri="{BB962C8B-B14F-4D97-AF65-F5344CB8AC3E}">
        <p14:creationId xmlns:p14="http://schemas.microsoft.com/office/powerpoint/2010/main" val="2124482117"/>
      </p:ext>
    </p:extLst>
  </p:cSld>
  <p:clrMapOvr>
    <a:masterClrMapping/>
  </p:clrMapOvr>
  <p:transition spd="med" advClick="0" advTm="20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500"/>
                                        <p:tgtEl>
                                          <p:spTgt spid="18"/>
                                        </p:tgtEl>
                                      </p:cBhvr>
                                    </p:animEffect>
                                  </p:childTnLst>
                                </p:cTn>
                              </p:par>
                              <p:par>
                                <p:cTn id="8" presetID="53" presetClass="entr" presetSubtype="16"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 calcmode="lin" valueType="num">
                                      <p:cBhvr>
                                        <p:cTn id="10" dur="1500" fill="hold"/>
                                        <p:tgtEl>
                                          <p:spTgt spid="48"/>
                                        </p:tgtEl>
                                        <p:attrNameLst>
                                          <p:attrName>ppt_w</p:attrName>
                                        </p:attrNameLst>
                                      </p:cBhvr>
                                      <p:tavLst>
                                        <p:tav tm="0">
                                          <p:val>
                                            <p:fltVal val="0"/>
                                          </p:val>
                                        </p:tav>
                                        <p:tav tm="100000">
                                          <p:val>
                                            <p:strVal val="#ppt_w"/>
                                          </p:val>
                                        </p:tav>
                                      </p:tavLst>
                                    </p:anim>
                                    <p:anim calcmode="lin" valueType="num">
                                      <p:cBhvr>
                                        <p:cTn id="11" dur="1500" fill="hold"/>
                                        <p:tgtEl>
                                          <p:spTgt spid="48"/>
                                        </p:tgtEl>
                                        <p:attrNameLst>
                                          <p:attrName>ppt_h</p:attrName>
                                        </p:attrNameLst>
                                      </p:cBhvr>
                                      <p:tavLst>
                                        <p:tav tm="0">
                                          <p:val>
                                            <p:fltVal val="0"/>
                                          </p:val>
                                        </p:tav>
                                        <p:tav tm="100000">
                                          <p:val>
                                            <p:strVal val="#ppt_h"/>
                                          </p:val>
                                        </p:tav>
                                      </p:tavLst>
                                    </p:anim>
                                    <p:animEffect transition="in" filter="fade">
                                      <p:cBhvr>
                                        <p:cTn id="12" dur="1500"/>
                                        <p:tgtEl>
                                          <p:spTgt spid="48"/>
                                        </p:tgtEl>
                                      </p:cBhvr>
                                    </p:animEffect>
                                  </p:childTnLst>
                                </p:cTn>
                              </p:par>
                              <p:par>
                                <p:cTn id="13" presetID="53" presetClass="entr" presetSubtype="16"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500" fill="hold"/>
                                        <p:tgtEl>
                                          <p:spTgt spid="2"/>
                                        </p:tgtEl>
                                        <p:attrNameLst>
                                          <p:attrName>ppt_w</p:attrName>
                                        </p:attrNameLst>
                                      </p:cBhvr>
                                      <p:tavLst>
                                        <p:tav tm="0">
                                          <p:val>
                                            <p:fltVal val="0"/>
                                          </p:val>
                                        </p:tav>
                                        <p:tav tm="100000">
                                          <p:val>
                                            <p:strVal val="#ppt_w"/>
                                          </p:val>
                                        </p:tav>
                                      </p:tavLst>
                                    </p:anim>
                                    <p:anim calcmode="lin" valueType="num">
                                      <p:cBhvr>
                                        <p:cTn id="16" dur="1500" fill="hold"/>
                                        <p:tgtEl>
                                          <p:spTgt spid="2"/>
                                        </p:tgtEl>
                                        <p:attrNameLst>
                                          <p:attrName>ppt_h</p:attrName>
                                        </p:attrNameLst>
                                      </p:cBhvr>
                                      <p:tavLst>
                                        <p:tav tm="0">
                                          <p:val>
                                            <p:fltVal val="0"/>
                                          </p:val>
                                        </p:tav>
                                        <p:tav tm="100000">
                                          <p:val>
                                            <p:strVal val="#ppt_h"/>
                                          </p:val>
                                        </p:tav>
                                      </p:tavLst>
                                    </p:anim>
                                    <p:animEffect transition="in" filter="fade">
                                      <p:cBhvr>
                                        <p:cTn id="17" dur="1500"/>
                                        <p:tgtEl>
                                          <p:spTgt spid="2"/>
                                        </p:tgtEl>
                                      </p:cBhvr>
                                    </p:animEffect>
                                  </p:childTnLst>
                                </p:cTn>
                              </p:par>
                              <p:par>
                                <p:cTn id="18" presetID="53" presetClass="entr" presetSubtype="16"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1500" fill="hold"/>
                                        <p:tgtEl>
                                          <p:spTgt spid="14"/>
                                        </p:tgtEl>
                                        <p:attrNameLst>
                                          <p:attrName>ppt_w</p:attrName>
                                        </p:attrNameLst>
                                      </p:cBhvr>
                                      <p:tavLst>
                                        <p:tav tm="0">
                                          <p:val>
                                            <p:fltVal val="0"/>
                                          </p:val>
                                        </p:tav>
                                        <p:tav tm="100000">
                                          <p:val>
                                            <p:strVal val="#ppt_w"/>
                                          </p:val>
                                        </p:tav>
                                      </p:tavLst>
                                    </p:anim>
                                    <p:anim calcmode="lin" valueType="num">
                                      <p:cBhvr>
                                        <p:cTn id="21" dur="1500" fill="hold"/>
                                        <p:tgtEl>
                                          <p:spTgt spid="14"/>
                                        </p:tgtEl>
                                        <p:attrNameLst>
                                          <p:attrName>ppt_h</p:attrName>
                                        </p:attrNameLst>
                                      </p:cBhvr>
                                      <p:tavLst>
                                        <p:tav tm="0">
                                          <p:val>
                                            <p:fltVal val="0"/>
                                          </p:val>
                                        </p:tav>
                                        <p:tav tm="100000">
                                          <p:val>
                                            <p:strVal val="#ppt_h"/>
                                          </p:val>
                                        </p:tav>
                                      </p:tavLst>
                                    </p:anim>
                                    <p:animEffect transition="in" filter="fade">
                                      <p:cBhvr>
                                        <p:cTn id="22" dur="1500"/>
                                        <p:tgtEl>
                                          <p:spTgt spid="14"/>
                                        </p:tgtEl>
                                      </p:cBhvr>
                                    </p:animEffect>
                                  </p:childTnLst>
                                </p:cTn>
                              </p:par>
                              <p:par>
                                <p:cTn id="23" presetID="53" presetClass="entr" presetSubtype="16"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1500" fill="hold"/>
                                        <p:tgtEl>
                                          <p:spTgt spid="16"/>
                                        </p:tgtEl>
                                        <p:attrNameLst>
                                          <p:attrName>ppt_w</p:attrName>
                                        </p:attrNameLst>
                                      </p:cBhvr>
                                      <p:tavLst>
                                        <p:tav tm="0">
                                          <p:val>
                                            <p:fltVal val="0"/>
                                          </p:val>
                                        </p:tav>
                                        <p:tav tm="100000">
                                          <p:val>
                                            <p:strVal val="#ppt_w"/>
                                          </p:val>
                                        </p:tav>
                                      </p:tavLst>
                                    </p:anim>
                                    <p:anim calcmode="lin" valueType="num">
                                      <p:cBhvr>
                                        <p:cTn id="26" dur="1500" fill="hold"/>
                                        <p:tgtEl>
                                          <p:spTgt spid="16"/>
                                        </p:tgtEl>
                                        <p:attrNameLst>
                                          <p:attrName>ppt_h</p:attrName>
                                        </p:attrNameLst>
                                      </p:cBhvr>
                                      <p:tavLst>
                                        <p:tav tm="0">
                                          <p:val>
                                            <p:fltVal val="0"/>
                                          </p:val>
                                        </p:tav>
                                        <p:tav tm="100000">
                                          <p:val>
                                            <p:strVal val="#ppt_h"/>
                                          </p:val>
                                        </p:tav>
                                      </p:tavLst>
                                    </p:anim>
                                    <p:animEffect transition="in" filter="fade">
                                      <p:cBhvr>
                                        <p:cTn id="27" dur="1500"/>
                                        <p:tgtEl>
                                          <p:spTgt spid="16"/>
                                        </p:tgtEl>
                                      </p:cBhvr>
                                    </p:animEffect>
                                  </p:childTnLst>
                                </p:cTn>
                              </p:par>
                              <p:par>
                                <p:cTn id="28" presetID="53" presetClass="entr" presetSubtype="16" fill="hold" nodeType="withEffect">
                                  <p:stCondLst>
                                    <p:cond delay="0"/>
                                  </p:stCondLst>
                                  <p:childTnLst>
                                    <p:set>
                                      <p:cBhvr>
                                        <p:cTn id="29" dur="1" fill="hold">
                                          <p:stCondLst>
                                            <p:cond delay="0"/>
                                          </p:stCondLst>
                                        </p:cTn>
                                        <p:tgtEl>
                                          <p:spTgt spid="42"/>
                                        </p:tgtEl>
                                        <p:attrNameLst>
                                          <p:attrName>style.visibility</p:attrName>
                                        </p:attrNameLst>
                                      </p:cBhvr>
                                      <p:to>
                                        <p:strVal val="visible"/>
                                      </p:to>
                                    </p:set>
                                    <p:anim calcmode="lin" valueType="num">
                                      <p:cBhvr>
                                        <p:cTn id="30" dur="1500" fill="hold"/>
                                        <p:tgtEl>
                                          <p:spTgt spid="42"/>
                                        </p:tgtEl>
                                        <p:attrNameLst>
                                          <p:attrName>ppt_w</p:attrName>
                                        </p:attrNameLst>
                                      </p:cBhvr>
                                      <p:tavLst>
                                        <p:tav tm="0">
                                          <p:val>
                                            <p:fltVal val="0"/>
                                          </p:val>
                                        </p:tav>
                                        <p:tav tm="100000">
                                          <p:val>
                                            <p:strVal val="#ppt_w"/>
                                          </p:val>
                                        </p:tav>
                                      </p:tavLst>
                                    </p:anim>
                                    <p:anim calcmode="lin" valueType="num">
                                      <p:cBhvr>
                                        <p:cTn id="31" dur="1500" fill="hold"/>
                                        <p:tgtEl>
                                          <p:spTgt spid="42"/>
                                        </p:tgtEl>
                                        <p:attrNameLst>
                                          <p:attrName>ppt_h</p:attrName>
                                        </p:attrNameLst>
                                      </p:cBhvr>
                                      <p:tavLst>
                                        <p:tav tm="0">
                                          <p:val>
                                            <p:fltVal val="0"/>
                                          </p:val>
                                        </p:tav>
                                        <p:tav tm="100000">
                                          <p:val>
                                            <p:strVal val="#ppt_h"/>
                                          </p:val>
                                        </p:tav>
                                      </p:tavLst>
                                    </p:anim>
                                    <p:animEffect transition="in" filter="fade">
                                      <p:cBhvr>
                                        <p:cTn id="32" dur="1500"/>
                                        <p:tgtEl>
                                          <p:spTgt spid="42"/>
                                        </p:tgtEl>
                                      </p:cBhvr>
                                    </p:animEffect>
                                  </p:childTnLst>
                                </p:cTn>
                              </p:par>
                              <p:par>
                                <p:cTn id="33" presetID="53" presetClass="entr" presetSubtype="16"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1500" fill="hold"/>
                                        <p:tgtEl>
                                          <p:spTgt spid="5"/>
                                        </p:tgtEl>
                                        <p:attrNameLst>
                                          <p:attrName>ppt_w</p:attrName>
                                        </p:attrNameLst>
                                      </p:cBhvr>
                                      <p:tavLst>
                                        <p:tav tm="0">
                                          <p:val>
                                            <p:fltVal val="0"/>
                                          </p:val>
                                        </p:tav>
                                        <p:tav tm="100000">
                                          <p:val>
                                            <p:strVal val="#ppt_w"/>
                                          </p:val>
                                        </p:tav>
                                      </p:tavLst>
                                    </p:anim>
                                    <p:anim calcmode="lin" valueType="num">
                                      <p:cBhvr>
                                        <p:cTn id="36" dur="1500" fill="hold"/>
                                        <p:tgtEl>
                                          <p:spTgt spid="5"/>
                                        </p:tgtEl>
                                        <p:attrNameLst>
                                          <p:attrName>ppt_h</p:attrName>
                                        </p:attrNameLst>
                                      </p:cBhvr>
                                      <p:tavLst>
                                        <p:tav tm="0">
                                          <p:val>
                                            <p:fltVal val="0"/>
                                          </p:val>
                                        </p:tav>
                                        <p:tav tm="100000">
                                          <p:val>
                                            <p:strVal val="#ppt_h"/>
                                          </p:val>
                                        </p:tav>
                                      </p:tavLst>
                                    </p:anim>
                                    <p:animEffect transition="in" filter="fade">
                                      <p:cBhvr>
                                        <p:cTn id="37" dur="1500"/>
                                        <p:tgtEl>
                                          <p:spTgt spid="5"/>
                                        </p:tgtEl>
                                      </p:cBhvr>
                                    </p:animEffect>
                                  </p:childTnLst>
                                </p:cTn>
                              </p:par>
                              <p:par>
                                <p:cTn id="38" presetID="53" presetClass="entr" presetSubtype="16"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p:cTn id="40" dur="1500" fill="hold"/>
                                        <p:tgtEl>
                                          <p:spTgt spid="4"/>
                                        </p:tgtEl>
                                        <p:attrNameLst>
                                          <p:attrName>ppt_w</p:attrName>
                                        </p:attrNameLst>
                                      </p:cBhvr>
                                      <p:tavLst>
                                        <p:tav tm="0">
                                          <p:val>
                                            <p:fltVal val="0"/>
                                          </p:val>
                                        </p:tav>
                                        <p:tav tm="100000">
                                          <p:val>
                                            <p:strVal val="#ppt_w"/>
                                          </p:val>
                                        </p:tav>
                                      </p:tavLst>
                                    </p:anim>
                                    <p:anim calcmode="lin" valueType="num">
                                      <p:cBhvr>
                                        <p:cTn id="41" dur="1500" fill="hold"/>
                                        <p:tgtEl>
                                          <p:spTgt spid="4"/>
                                        </p:tgtEl>
                                        <p:attrNameLst>
                                          <p:attrName>ppt_h</p:attrName>
                                        </p:attrNameLst>
                                      </p:cBhvr>
                                      <p:tavLst>
                                        <p:tav tm="0">
                                          <p:val>
                                            <p:fltVal val="0"/>
                                          </p:val>
                                        </p:tav>
                                        <p:tav tm="100000">
                                          <p:val>
                                            <p:strVal val="#ppt_h"/>
                                          </p:val>
                                        </p:tav>
                                      </p:tavLst>
                                    </p:anim>
                                    <p:animEffect transition="in" filter="fade">
                                      <p:cBhvr>
                                        <p:cTn id="42" dur="1500"/>
                                        <p:tgtEl>
                                          <p:spTgt spid="4"/>
                                        </p:tgtEl>
                                      </p:cBhvr>
                                    </p:animEffect>
                                  </p:childTnLst>
                                </p:cTn>
                              </p:par>
                              <p:par>
                                <p:cTn id="43" presetID="53" presetClass="entr" presetSubtype="16"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p:cTn id="45" dur="1500" fill="hold"/>
                                        <p:tgtEl>
                                          <p:spTgt spid="12"/>
                                        </p:tgtEl>
                                        <p:attrNameLst>
                                          <p:attrName>ppt_w</p:attrName>
                                        </p:attrNameLst>
                                      </p:cBhvr>
                                      <p:tavLst>
                                        <p:tav tm="0">
                                          <p:val>
                                            <p:fltVal val="0"/>
                                          </p:val>
                                        </p:tav>
                                        <p:tav tm="100000">
                                          <p:val>
                                            <p:strVal val="#ppt_w"/>
                                          </p:val>
                                        </p:tav>
                                      </p:tavLst>
                                    </p:anim>
                                    <p:anim calcmode="lin" valueType="num">
                                      <p:cBhvr>
                                        <p:cTn id="46" dur="1500" fill="hold"/>
                                        <p:tgtEl>
                                          <p:spTgt spid="12"/>
                                        </p:tgtEl>
                                        <p:attrNameLst>
                                          <p:attrName>ppt_h</p:attrName>
                                        </p:attrNameLst>
                                      </p:cBhvr>
                                      <p:tavLst>
                                        <p:tav tm="0">
                                          <p:val>
                                            <p:fltVal val="0"/>
                                          </p:val>
                                        </p:tav>
                                        <p:tav tm="100000">
                                          <p:val>
                                            <p:strVal val="#ppt_h"/>
                                          </p:val>
                                        </p:tav>
                                      </p:tavLst>
                                    </p:anim>
                                    <p:animEffect transition="in" filter="fade">
                                      <p:cBhvr>
                                        <p:cTn id="47" dur="1500"/>
                                        <p:tgtEl>
                                          <p:spTgt spid="12"/>
                                        </p:tgtEl>
                                      </p:cBhvr>
                                    </p:animEffect>
                                  </p:childTnLst>
                                </p:cTn>
                              </p:par>
                              <p:par>
                                <p:cTn id="48" presetID="53" presetClass="entr" presetSubtype="16"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p:cTn id="50" dur="1500" fill="hold"/>
                                        <p:tgtEl>
                                          <p:spTgt spid="20"/>
                                        </p:tgtEl>
                                        <p:attrNameLst>
                                          <p:attrName>ppt_w</p:attrName>
                                        </p:attrNameLst>
                                      </p:cBhvr>
                                      <p:tavLst>
                                        <p:tav tm="0">
                                          <p:val>
                                            <p:fltVal val="0"/>
                                          </p:val>
                                        </p:tav>
                                        <p:tav tm="100000">
                                          <p:val>
                                            <p:strVal val="#ppt_w"/>
                                          </p:val>
                                        </p:tav>
                                      </p:tavLst>
                                    </p:anim>
                                    <p:anim calcmode="lin" valueType="num">
                                      <p:cBhvr>
                                        <p:cTn id="51" dur="1500" fill="hold"/>
                                        <p:tgtEl>
                                          <p:spTgt spid="20"/>
                                        </p:tgtEl>
                                        <p:attrNameLst>
                                          <p:attrName>ppt_h</p:attrName>
                                        </p:attrNameLst>
                                      </p:cBhvr>
                                      <p:tavLst>
                                        <p:tav tm="0">
                                          <p:val>
                                            <p:fltVal val="0"/>
                                          </p:val>
                                        </p:tav>
                                        <p:tav tm="100000">
                                          <p:val>
                                            <p:strVal val="#ppt_h"/>
                                          </p:val>
                                        </p:tav>
                                      </p:tavLst>
                                    </p:anim>
                                    <p:animEffect transition="in" filter="fade">
                                      <p:cBhvr>
                                        <p:cTn id="52" dur="1500"/>
                                        <p:tgtEl>
                                          <p:spTgt spid="20"/>
                                        </p:tgtEl>
                                      </p:cBhvr>
                                    </p:animEffect>
                                  </p:childTnLst>
                                </p:cTn>
                              </p:par>
                              <p:par>
                                <p:cTn id="53" presetID="53" presetClass="entr" presetSubtype="16"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p:cTn id="55" dur="1500" fill="hold"/>
                                        <p:tgtEl>
                                          <p:spTgt spid="21"/>
                                        </p:tgtEl>
                                        <p:attrNameLst>
                                          <p:attrName>ppt_w</p:attrName>
                                        </p:attrNameLst>
                                      </p:cBhvr>
                                      <p:tavLst>
                                        <p:tav tm="0">
                                          <p:val>
                                            <p:fltVal val="0"/>
                                          </p:val>
                                        </p:tav>
                                        <p:tav tm="100000">
                                          <p:val>
                                            <p:strVal val="#ppt_w"/>
                                          </p:val>
                                        </p:tav>
                                      </p:tavLst>
                                    </p:anim>
                                    <p:anim calcmode="lin" valueType="num">
                                      <p:cBhvr>
                                        <p:cTn id="56" dur="1500" fill="hold"/>
                                        <p:tgtEl>
                                          <p:spTgt spid="21"/>
                                        </p:tgtEl>
                                        <p:attrNameLst>
                                          <p:attrName>ppt_h</p:attrName>
                                        </p:attrNameLst>
                                      </p:cBhvr>
                                      <p:tavLst>
                                        <p:tav tm="0">
                                          <p:val>
                                            <p:fltVal val="0"/>
                                          </p:val>
                                        </p:tav>
                                        <p:tav tm="100000">
                                          <p:val>
                                            <p:strVal val="#ppt_h"/>
                                          </p:val>
                                        </p:tav>
                                      </p:tavLst>
                                    </p:anim>
                                    <p:animEffect transition="in" filter="fade">
                                      <p:cBhvr>
                                        <p:cTn id="57" dur="1500"/>
                                        <p:tgtEl>
                                          <p:spTgt spid="21"/>
                                        </p:tgtEl>
                                      </p:cBhvr>
                                    </p:animEffect>
                                  </p:childTnLst>
                                </p:cTn>
                              </p:par>
                              <p:par>
                                <p:cTn id="58" presetID="53" presetClass="entr" presetSubtype="16" fill="hold" nodeType="withEffect">
                                  <p:stCondLst>
                                    <p:cond delay="0"/>
                                  </p:stCondLst>
                                  <p:childTnLst>
                                    <p:set>
                                      <p:cBhvr>
                                        <p:cTn id="59" dur="1" fill="hold">
                                          <p:stCondLst>
                                            <p:cond delay="0"/>
                                          </p:stCondLst>
                                        </p:cTn>
                                        <p:tgtEl>
                                          <p:spTgt spid="22"/>
                                        </p:tgtEl>
                                        <p:attrNameLst>
                                          <p:attrName>style.visibility</p:attrName>
                                        </p:attrNameLst>
                                      </p:cBhvr>
                                      <p:to>
                                        <p:strVal val="visible"/>
                                      </p:to>
                                    </p:set>
                                    <p:anim calcmode="lin" valueType="num">
                                      <p:cBhvr>
                                        <p:cTn id="60" dur="1500" fill="hold"/>
                                        <p:tgtEl>
                                          <p:spTgt spid="22"/>
                                        </p:tgtEl>
                                        <p:attrNameLst>
                                          <p:attrName>ppt_w</p:attrName>
                                        </p:attrNameLst>
                                      </p:cBhvr>
                                      <p:tavLst>
                                        <p:tav tm="0">
                                          <p:val>
                                            <p:fltVal val="0"/>
                                          </p:val>
                                        </p:tav>
                                        <p:tav tm="100000">
                                          <p:val>
                                            <p:strVal val="#ppt_w"/>
                                          </p:val>
                                        </p:tav>
                                      </p:tavLst>
                                    </p:anim>
                                    <p:anim calcmode="lin" valueType="num">
                                      <p:cBhvr>
                                        <p:cTn id="61" dur="1500" fill="hold"/>
                                        <p:tgtEl>
                                          <p:spTgt spid="22"/>
                                        </p:tgtEl>
                                        <p:attrNameLst>
                                          <p:attrName>ppt_h</p:attrName>
                                        </p:attrNameLst>
                                      </p:cBhvr>
                                      <p:tavLst>
                                        <p:tav tm="0">
                                          <p:val>
                                            <p:fltVal val="0"/>
                                          </p:val>
                                        </p:tav>
                                        <p:tav tm="100000">
                                          <p:val>
                                            <p:strVal val="#ppt_h"/>
                                          </p:val>
                                        </p:tav>
                                      </p:tavLst>
                                    </p:anim>
                                    <p:animEffect transition="in" filter="fade">
                                      <p:cBhvr>
                                        <p:cTn id="62" dur="1500"/>
                                        <p:tgtEl>
                                          <p:spTgt spid="22"/>
                                        </p:tgtEl>
                                      </p:cBhvr>
                                    </p:animEffect>
                                  </p:childTnLst>
                                </p:cTn>
                              </p:par>
                              <p:par>
                                <p:cTn id="63" presetID="53" presetClass="entr" presetSubtype="16" fill="hold" nodeType="with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1500" fill="hold"/>
                                        <p:tgtEl>
                                          <p:spTgt spid="23"/>
                                        </p:tgtEl>
                                        <p:attrNameLst>
                                          <p:attrName>ppt_w</p:attrName>
                                        </p:attrNameLst>
                                      </p:cBhvr>
                                      <p:tavLst>
                                        <p:tav tm="0">
                                          <p:val>
                                            <p:fltVal val="0"/>
                                          </p:val>
                                        </p:tav>
                                        <p:tav tm="100000">
                                          <p:val>
                                            <p:strVal val="#ppt_w"/>
                                          </p:val>
                                        </p:tav>
                                      </p:tavLst>
                                    </p:anim>
                                    <p:anim calcmode="lin" valueType="num">
                                      <p:cBhvr>
                                        <p:cTn id="66" dur="1500" fill="hold"/>
                                        <p:tgtEl>
                                          <p:spTgt spid="23"/>
                                        </p:tgtEl>
                                        <p:attrNameLst>
                                          <p:attrName>ppt_h</p:attrName>
                                        </p:attrNameLst>
                                      </p:cBhvr>
                                      <p:tavLst>
                                        <p:tav tm="0">
                                          <p:val>
                                            <p:fltVal val="0"/>
                                          </p:val>
                                        </p:tav>
                                        <p:tav tm="100000">
                                          <p:val>
                                            <p:strVal val="#ppt_h"/>
                                          </p:val>
                                        </p:tav>
                                      </p:tavLst>
                                    </p:anim>
                                    <p:animEffect transition="in" filter="fade">
                                      <p:cBhvr>
                                        <p:cTn id="67" dur="1500"/>
                                        <p:tgtEl>
                                          <p:spTgt spid="23"/>
                                        </p:tgtEl>
                                      </p:cBhvr>
                                    </p:animEffect>
                                  </p:childTnLst>
                                </p:cTn>
                              </p:par>
                              <p:par>
                                <p:cTn id="68" presetID="53" presetClass="entr" presetSubtype="16" fill="hold" nodeType="withEffect">
                                  <p:stCondLst>
                                    <p:cond delay="0"/>
                                  </p:stCondLst>
                                  <p:childTnLst>
                                    <p:set>
                                      <p:cBhvr>
                                        <p:cTn id="69" dur="1" fill="hold">
                                          <p:stCondLst>
                                            <p:cond delay="0"/>
                                          </p:stCondLst>
                                        </p:cTn>
                                        <p:tgtEl>
                                          <p:spTgt spid="24"/>
                                        </p:tgtEl>
                                        <p:attrNameLst>
                                          <p:attrName>style.visibility</p:attrName>
                                        </p:attrNameLst>
                                      </p:cBhvr>
                                      <p:to>
                                        <p:strVal val="visible"/>
                                      </p:to>
                                    </p:set>
                                    <p:anim calcmode="lin" valueType="num">
                                      <p:cBhvr>
                                        <p:cTn id="70" dur="1500" fill="hold"/>
                                        <p:tgtEl>
                                          <p:spTgt spid="24"/>
                                        </p:tgtEl>
                                        <p:attrNameLst>
                                          <p:attrName>ppt_w</p:attrName>
                                        </p:attrNameLst>
                                      </p:cBhvr>
                                      <p:tavLst>
                                        <p:tav tm="0">
                                          <p:val>
                                            <p:fltVal val="0"/>
                                          </p:val>
                                        </p:tav>
                                        <p:tav tm="100000">
                                          <p:val>
                                            <p:strVal val="#ppt_w"/>
                                          </p:val>
                                        </p:tav>
                                      </p:tavLst>
                                    </p:anim>
                                    <p:anim calcmode="lin" valueType="num">
                                      <p:cBhvr>
                                        <p:cTn id="71" dur="1500" fill="hold"/>
                                        <p:tgtEl>
                                          <p:spTgt spid="24"/>
                                        </p:tgtEl>
                                        <p:attrNameLst>
                                          <p:attrName>ppt_h</p:attrName>
                                        </p:attrNameLst>
                                      </p:cBhvr>
                                      <p:tavLst>
                                        <p:tav tm="0">
                                          <p:val>
                                            <p:fltVal val="0"/>
                                          </p:val>
                                        </p:tav>
                                        <p:tav tm="100000">
                                          <p:val>
                                            <p:strVal val="#ppt_h"/>
                                          </p:val>
                                        </p:tav>
                                      </p:tavLst>
                                    </p:anim>
                                    <p:animEffect transition="in" filter="fade">
                                      <p:cBhvr>
                                        <p:cTn id="72" dur="1500"/>
                                        <p:tgtEl>
                                          <p:spTgt spid="24"/>
                                        </p:tgtEl>
                                      </p:cBhvr>
                                    </p:animEffect>
                                  </p:childTnLst>
                                </p:cTn>
                              </p:par>
                            </p:childTnLst>
                          </p:cTn>
                        </p:par>
                        <p:par>
                          <p:cTn id="73" fill="hold">
                            <p:stCondLst>
                              <p:cond delay="1500"/>
                            </p:stCondLst>
                            <p:childTnLst>
                              <p:par>
                                <p:cTn id="74" presetID="2" presetClass="entr" presetSubtype="1" fill="hold" grpId="0" nodeType="afterEffect">
                                  <p:stCondLst>
                                    <p:cond delay="1500"/>
                                  </p:stCondLst>
                                  <p:childTnLst>
                                    <p:set>
                                      <p:cBhvr>
                                        <p:cTn id="75" dur="1" fill="hold">
                                          <p:stCondLst>
                                            <p:cond delay="0"/>
                                          </p:stCondLst>
                                        </p:cTn>
                                        <p:tgtEl>
                                          <p:spTgt spid="29"/>
                                        </p:tgtEl>
                                        <p:attrNameLst>
                                          <p:attrName>style.visibility</p:attrName>
                                        </p:attrNameLst>
                                      </p:cBhvr>
                                      <p:to>
                                        <p:strVal val="visible"/>
                                      </p:to>
                                    </p:set>
                                    <p:anim calcmode="lin" valueType="num">
                                      <p:cBhvr additive="base">
                                        <p:cTn id="76" dur="1500" fill="hold"/>
                                        <p:tgtEl>
                                          <p:spTgt spid="29"/>
                                        </p:tgtEl>
                                        <p:attrNameLst>
                                          <p:attrName>ppt_x</p:attrName>
                                        </p:attrNameLst>
                                      </p:cBhvr>
                                      <p:tavLst>
                                        <p:tav tm="0">
                                          <p:val>
                                            <p:strVal val="#ppt_x"/>
                                          </p:val>
                                        </p:tav>
                                        <p:tav tm="100000">
                                          <p:val>
                                            <p:strVal val="#ppt_x"/>
                                          </p:val>
                                        </p:tav>
                                      </p:tavLst>
                                    </p:anim>
                                    <p:anim calcmode="lin" valueType="num">
                                      <p:cBhvr additive="base">
                                        <p:cTn id="77" dur="1500" fill="hold"/>
                                        <p:tgtEl>
                                          <p:spTgt spid="29"/>
                                        </p:tgtEl>
                                        <p:attrNameLst>
                                          <p:attrName>ppt_y</p:attrName>
                                        </p:attrNameLst>
                                      </p:cBhvr>
                                      <p:tavLst>
                                        <p:tav tm="0">
                                          <p:val>
                                            <p:strVal val="0-#ppt_h/2"/>
                                          </p:val>
                                        </p:tav>
                                        <p:tav tm="100000">
                                          <p:val>
                                            <p:strVal val="#ppt_y"/>
                                          </p:val>
                                        </p:tav>
                                      </p:tavLst>
                                    </p:anim>
                                  </p:childTnLst>
                                </p:cTn>
                              </p:par>
                            </p:childTnLst>
                          </p:cTn>
                        </p:par>
                        <p:par>
                          <p:cTn id="78" fill="hold">
                            <p:stCondLst>
                              <p:cond delay="4500"/>
                            </p:stCondLst>
                            <p:childTnLst>
                              <p:par>
                                <p:cTn id="79" presetID="10" presetClass="entr" presetSubtype="0" fill="hold" grpId="0" nodeType="after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fade">
                                      <p:cBhvr>
                                        <p:cTn id="81" dur="1500"/>
                                        <p:tgtEl>
                                          <p:spTgt spid="30"/>
                                        </p:tgtEl>
                                      </p:cBhvr>
                                    </p:animEffect>
                                  </p:childTnLst>
                                </p:cTn>
                              </p:par>
                            </p:childTnLst>
                          </p:cTn>
                        </p:par>
                        <p:par>
                          <p:cTn id="82" fill="hold">
                            <p:stCondLst>
                              <p:cond delay="6000"/>
                            </p:stCondLst>
                            <p:childTnLst>
                              <p:par>
                                <p:cTn id="83" presetID="10" presetClass="entr" presetSubtype="0" fill="hold" nodeType="after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fade">
                                      <p:cBhvr>
                                        <p:cTn id="8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0BF318B0-EE75-9636-D800-A9B26AF4A43B}"/>
              </a:ext>
            </a:extLst>
          </p:cNvPr>
          <p:cNvSpPr/>
          <p:nvPr/>
        </p:nvSpPr>
        <p:spPr>
          <a:xfrm>
            <a:off x="4080915" y="2725910"/>
            <a:ext cx="5063085" cy="241759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ángulo: esquinas superiores redondeadas 14">
            <a:extLst>
              <a:ext uri="{FF2B5EF4-FFF2-40B4-BE49-F238E27FC236}">
                <a16:creationId xmlns:a16="http://schemas.microsoft.com/office/drawing/2014/main" id="{097563BF-3422-E454-D3ED-6284A09726B0}"/>
              </a:ext>
            </a:extLst>
          </p:cNvPr>
          <p:cNvSpPr/>
          <p:nvPr/>
        </p:nvSpPr>
        <p:spPr>
          <a:xfrm rot="10800000" flipV="1">
            <a:off x="4080913" y="2571750"/>
            <a:ext cx="2455354" cy="290113"/>
          </a:xfrm>
          <a:prstGeom prst="wedgeRectCallout">
            <a:avLst>
              <a:gd name="adj1" fmla="val 20619"/>
              <a:gd name="adj2" fmla="val 85393"/>
            </a:avLst>
          </a:prstGeom>
          <a:solidFill>
            <a:srgbClr val="7ABF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dirty="0">
                <a:latin typeface="Arial" panose="020B0604020202020204" pitchFamily="34" charset="0"/>
                <a:cs typeface="Arial" panose="020B0604020202020204" pitchFamily="34" charset="0"/>
              </a:rPr>
              <a:t>Message from Trinidad:</a:t>
            </a:r>
          </a:p>
        </p:txBody>
      </p:sp>
      <p:grpSp>
        <p:nvGrpSpPr>
          <p:cNvPr id="13" name="Grupo 12">
            <a:extLst>
              <a:ext uri="{FF2B5EF4-FFF2-40B4-BE49-F238E27FC236}">
                <a16:creationId xmlns:a16="http://schemas.microsoft.com/office/drawing/2014/main" id="{EF6AD325-2EA4-CA81-80FA-5C3D54F595E8}"/>
              </a:ext>
            </a:extLst>
          </p:cNvPr>
          <p:cNvGrpSpPr/>
          <p:nvPr/>
        </p:nvGrpSpPr>
        <p:grpSpPr>
          <a:xfrm>
            <a:off x="4091029" y="4570253"/>
            <a:ext cx="5063085" cy="474939"/>
            <a:chOff x="4091029" y="4570253"/>
            <a:chExt cx="5063085" cy="474939"/>
          </a:xfrm>
        </p:grpSpPr>
        <p:sp>
          <p:nvSpPr>
            <p:cNvPr id="11" name="CuadroTexto 10">
              <a:extLst>
                <a:ext uri="{FF2B5EF4-FFF2-40B4-BE49-F238E27FC236}">
                  <a16:creationId xmlns:a16="http://schemas.microsoft.com/office/drawing/2014/main" id="{8E7581F2-979E-D998-79C2-479F9AC0EF8A}"/>
                </a:ext>
              </a:extLst>
            </p:cNvPr>
            <p:cNvSpPr txBox="1"/>
            <p:nvPr/>
          </p:nvSpPr>
          <p:spPr>
            <a:xfrm>
              <a:off x="4091029" y="4570253"/>
              <a:ext cx="5063085" cy="258532"/>
            </a:xfrm>
            <a:prstGeom prst="rect">
              <a:avLst/>
            </a:prstGeom>
            <a:noFill/>
          </p:spPr>
          <p:txBody>
            <a:bodyPr wrap="square" rtlCol="0">
              <a:spAutoFit/>
            </a:bodyPr>
            <a:lstStyle/>
            <a:p>
              <a:pPr>
                <a:lnSpc>
                  <a:spcPct val="90000"/>
                </a:lnSpc>
              </a:pPr>
              <a:r>
                <a:rPr lang="en-GB" sz="600" dirty="0">
                  <a:latin typeface="Arial"/>
                  <a:cs typeface="Arial"/>
                  <a:hlinkClick r:id="rId3">
                    <a:extLst>
                      <a:ext uri="{A12FA001-AC4F-418D-AE19-62706E023703}">
                        <ahyp:hlinkClr xmlns:ahyp="http://schemas.microsoft.com/office/drawing/2018/hyperlinkcolor" val="tx"/>
                      </a:ext>
                    </a:extLst>
                  </a:hlinkClick>
                </a:rPr>
                <a:t>Women of the Guadalquivir River Basin– </a:t>
              </a:r>
              <a:r>
                <a:rPr lang="en-GB" sz="600" dirty="0" err="1">
                  <a:latin typeface="Arial"/>
                  <a:cs typeface="Arial"/>
                  <a:hlinkClick r:id="rId3">
                    <a:extLst>
                      <a:ext uri="{A12FA001-AC4F-418D-AE19-62706E023703}">
                        <ahyp:hlinkClr xmlns:ahyp="http://schemas.microsoft.com/office/drawing/2018/hyperlinkcolor" val="tx"/>
                      </a:ext>
                    </a:extLst>
                  </a:hlinkClick>
                </a:rPr>
                <a:t>Buenas</a:t>
              </a:r>
              <a:r>
                <a:rPr lang="en-GB" sz="600" dirty="0">
                  <a:latin typeface="Arial"/>
                  <a:cs typeface="Arial"/>
                  <a:hlinkClick r:id="rId3">
                    <a:extLst>
                      <a:ext uri="{A12FA001-AC4F-418D-AE19-62706E023703}">
                        <ahyp:hlinkClr xmlns:ahyp="http://schemas.microsoft.com/office/drawing/2018/hyperlinkcolor" val="tx"/>
                      </a:ext>
                    </a:extLst>
                  </a:hlinkClick>
                </a:rPr>
                <a:t> </a:t>
              </a:r>
              <a:r>
                <a:rPr lang="en-GB" sz="600" dirty="0" err="1">
                  <a:latin typeface="Arial"/>
                  <a:cs typeface="Arial"/>
                  <a:hlinkClick r:id="rId3">
                    <a:extLst>
                      <a:ext uri="{A12FA001-AC4F-418D-AE19-62706E023703}">
                        <ahyp:hlinkClr xmlns:ahyp="http://schemas.microsoft.com/office/drawing/2018/hyperlinkcolor" val="tx"/>
                      </a:ext>
                    </a:extLst>
                  </a:hlinkClick>
                </a:rPr>
                <a:t>prácticas</a:t>
              </a:r>
              <a:r>
                <a:rPr lang="en-GB" sz="600" dirty="0">
                  <a:latin typeface="Arial"/>
                  <a:cs typeface="Arial"/>
                  <a:hlinkClick r:id="rId3">
                    <a:extLst>
                      <a:ext uri="{A12FA001-AC4F-418D-AE19-62706E023703}">
                        <ahyp:hlinkClr xmlns:ahyp="http://schemas.microsoft.com/office/drawing/2018/hyperlinkcolor" val="tx"/>
                      </a:ext>
                    </a:extLst>
                  </a:hlinkClick>
                </a:rPr>
                <a:t> </a:t>
              </a:r>
              <a:endParaRPr lang="en-GB" sz="600" dirty="0">
                <a:latin typeface="Arial"/>
                <a:cs typeface="Arial"/>
              </a:endParaRPr>
            </a:p>
            <a:p>
              <a:pPr>
                <a:lnSpc>
                  <a:spcPct val="90000"/>
                </a:lnSpc>
              </a:pPr>
              <a:r>
                <a:rPr lang="en-GB" sz="600" dirty="0">
                  <a:latin typeface="Arial"/>
                  <a:cs typeface="Arial"/>
                  <a:hlinkClick r:id="rId4">
                    <a:extLst>
                      <a:ext uri="{A12FA001-AC4F-418D-AE19-62706E023703}">
                        <ahyp:hlinkClr xmlns:ahyp="http://schemas.microsoft.com/office/drawing/2018/hyperlinkcolor" val="tx"/>
                      </a:ext>
                    </a:extLst>
                  </a:hlinkClick>
                </a:rPr>
                <a:t>Good Practices and Lessons - PROCUENCA (bivica.org)</a:t>
              </a:r>
              <a:endParaRPr lang="en-GB" sz="600" b="1" dirty="0">
                <a:latin typeface="Arial"/>
                <a:cs typeface="Arial"/>
              </a:endParaRPr>
            </a:p>
          </p:txBody>
        </p:sp>
        <p:sp>
          <p:nvSpPr>
            <p:cNvPr id="12" name="CuadroTexto 11">
              <a:extLst>
                <a:ext uri="{FF2B5EF4-FFF2-40B4-BE49-F238E27FC236}">
                  <a16:creationId xmlns:a16="http://schemas.microsoft.com/office/drawing/2014/main" id="{65CFF7F9-CC6F-1CE2-2E54-A7CFD1C8453D}"/>
                </a:ext>
              </a:extLst>
            </p:cNvPr>
            <p:cNvSpPr txBox="1"/>
            <p:nvPr/>
          </p:nvSpPr>
          <p:spPr>
            <a:xfrm>
              <a:off x="4091029" y="4768193"/>
              <a:ext cx="5063085" cy="276999"/>
            </a:xfrm>
            <a:prstGeom prst="rect">
              <a:avLst/>
            </a:prstGeom>
            <a:noFill/>
          </p:spPr>
          <p:txBody>
            <a:bodyPr wrap="square" lIns="91440" tIns="45720" rIns="91440" bIns="45720" rtlCol="0" anchor="t">
              <a:spAutoFit/>
            </a:bodyPr>
            <a:lstStyle/>
            <a:p>
              <a:r>
                <a:rPr kumimoji="0" lang="en-GB" sz="600" b="0" i="0" u="none" strike="noStrike" kern="1200" cap="none" spc="0" normalizeH="0" baseline="0" noProof="0" dirty="0">
                  <a:ln>
                    <a:noFill/>
                  </a:ln>
                  <a:effectLst/>
                  <a:uLnTx/>
                  <a:uFillTx/>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Integrated rural development at river basin level</a:t>
              </a:r>
              <a:r>
                <a:rPr lang="en-GB" sz="600"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 </a:t>
              </a:r>
              <a:r>
                <a:rPr lang="en-GB" sz="600" dirty="0">
                  <a:latin typeface="Arial" panose="020B0604020202020204" pitchFamily="34" charset="0"/>
                  <a:cs typeface="Arial" panose="020B0604020202020204" pitchFamily="34" charset="0"/>
                </a:rPr>
                <a:t>(PROCUENCA), GIZ Bolivia, on behalf of BMZ.</a:t>
              </a:r>
            </a:p>
            <a:p>
              <a:r>
                <a:rPr lang="en-GB" sz="600" dirty="0">
                  <a:latin typeface="Arial" panose="020B0604020202020204" pitchFamily="34" charset="0"/>
                  <a:cs typeface="Arial" panose="020B0604020202020204" pitchFamily="34" charset="0"/>
                </a:rPr>
                <a:t>Authors: Judith Vanessa Santander, </a:t>
              </a:r>
              <a:r>
                <a:rPr lang="en-GB" sz="600" dirty="0" err="1">
                  <a:latin typeface="Arial" panose="020B0604020202020204" pitchFamily="34" charset="0"/>
                  <a:cs typeface="Arial" panose="020B0604020202020204" pitchFamily="34" charset="0"/>
                </a:rPr>
                <a:t>Génesis</a:t>
              </a:r>
              <a:r>
                <a:rPr lang="en-GB" sz="600" dirty="0">
                  <a:latin typeface="Arial" panose="020B0604020202020204" pitchFamily="34" charset="0"/>
                  <a:cs typeface="Arial" panose="020B0604020202020204" pitchFamily="34" charset="0"/>
                </a:rPr>
                <a:t> Nava and Katerin Brieger. Photos: © Archive GIZ Bolivia PROCUENCA</a:t>
              </a:r>
            </a:p>
          </p:txBody>
        </p:sp>
      </p:grpSp>
      <p:sp>
        <p:nvSpPr>
          <p:cNvPr id="8" name="Rectángulo 1">
            <a:extLst>
              <a:ext uri="{FF2B5EF4-FFF2-40B4-BE49-F238E27FC236}">
                <a16:creationId xmlns:a16="http://schemas.microsoft.com/office/drawing/2014/main" id="{4FE6F827-05FC-C787-4EE3-6F54754D3496}"/>
              </a:ext>
            </a:extLst>
          </p:cNvPr>
          <p:cNvSpPr/>
          <p:nvPr/>
        </p:nvSpPr>
        <p:spPr>
          <a:xfrm>
            <a:off x="-9594" y="1"/>
            <a:ext cx="3915867" cy="514349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Content Placeholder 5">
            <a:extLst>
              <a:ext uri="{FF2B5EF4-FFF2-40B4-BE49-F238E27FC236}">
                <a16:creationId xmlns:a16="http://schemas.microsoft.com/office/drawing/2014/main" id="{12F5512E-EDEE-0B52-D1B9-7E94D254A307}"/>
              </a:ext>
            </a:extLst>
          </p:cNvPr>
          <p:cNvSpPr>
            <a:spLocks noGrp="1"/>
          </p:cNvSpPr>
          <p:nvPr>
            <p:ph sz="half" idx="2"/>
          </p:nvPr>
        </p:nvSpPr>
        <p:spPr>
          <a:xfrm>
            <a:off x="140182" y="809391"/>
            <a:ext cx="3454598" cy="3797510"/>
          </a:xfrm>
          <a:ln>
            <a:noFill/>
          </a:ln>
        </p:spPr>
        <p:txBody>
          <a:bodyPr vert="horz" lIns="91440" tIns="45720" rIns="91440" bIns="45720" rtlCol="0" anchor="t">
            <a:noAutofit/>
          </a:bodyPr>
          <a:lstStyle/>
          <a:p>
            <a:pPr>
              <a:buClr>
                <a:srgbClr val="6FC3BA"/>
              </a:buClr>
            </a:pPr>
            <a:r>
              <a:rPr lang="en-US" sz="1600" dirty="0">
                <a:solidFill>
                  <a:schemeClr val="bg1"/>
                </a:solidFill>
                <a:latin typeface="Arial"/>
                <a:cs typeface="Arial"/>
              </a:rPr>
              <a:t>Good agricultural practices and the use of </a:t>
            </a:r>
            <a:r>
              <a:rPr lang="en-US" sz="1600" dirty="0" err="1">
                <a:solidFill>
                  <a:schemeClr val="bg1"/>
                </a:solidFill>
                <a:latin typeface="Arial"/>
                <a:cs typeface="Arial"/>
              </a:rPr>
              <a:t>bioinputs</a:t>
            </a:r>
            <a:r>
              <a:rPr lang="en-US" sz="1600" dirty="0">
                <a:solidFill>
                  <a:schemeClr val="bg1"/>
                </a:solidFill>
                <a:latin typeface="Arial"/>
                <a:cs typeface="Arial"/>
              </a:rPr>
              <a:t> have increased environmental conservation.</a:t>
            </a:r>
          </a:p>
          <a:p>
            <a:pPr>
              <a:buClr>
                <a:srgbClr val="6FC3BA"/>
              </a:buClr>
            </a:pPr>
            <a:r>
              <a:rPr lang="en-US" sz="1600" dirty="0">
                <a:solidFill>
                  <a:schemeClr val="bg1"/>
                </a:solidFill>
                <a:latin typeface="Arial"/>
                <a:cs typeface="Arial"/>
              </a:rPr>
              <a:t>Crop diversification has led to an increase in economic income.</a:t>
            </a:r>
          </a:p>
          <a:p>
            <a:pPr>
              <a:buClr>
                <a:srgbClr val="6FC3BA"/>
              </a:buClr>
            </a:pPr>
            <a:r>
              <a:rPr lang="en-US" sz="1600" dirty="0">
                <a:solidFill>
                  <a:schemeClr val="bg1"/>
                </a:solidFill>
                <a:latin typeface="Arial"/>
                <a:cs typeface="Arial"/>
              </a:rPr>
              <a:t>Promotion of a group of women who are engaged in organic farming. </a:t>
            </a:r>
          </a:p>
          <a:p>
            <a:pPr>
              <a:buClr>
                <a:srgbClr val="6FC3BA"/>
              </a:buClr>
            </a:pPr>
            <a:r>
              <a:rPr lang="en-US" sz="1600" dirty="0">
                <a:solidFill>
                  <a:schemeClr val="bg1"/>
                </a:solidFill>
                <a:latin typeface="Arial"/>
                <a:cs typeface="Arial"/>
              </a:rPr>
              <a:t>Fostering local female leadership.</a:t>
            </a:r>
          </a:p>
          <a:p>
            <a:pPr>
              <a:buClr>
                <a:srgbClr val="6FC3BA"/>
              </a:buClr>
            </a:pPr>
            <a:r>
              <a:rPr lang="en-US" sz="1600" dirty="0">
                <a:solidFill>
                  <a:schemeClr val="bg1"/>
                </a:solidFill>
                <a:latin typeface="Arial"/>
                <a:cs typeface="Arial"/>
              </a:rPr>
              <a:t>The community participates in the management and use of natural resources at the watershed level.</a:t>
            </a:r>
          </a:p>
        </p:txBody>
      </p:sp>
      <p:sp>
        <p:nvSpPr>
          <p:cNvPr id="5" name="Content Placeholder 4">
            <a:extLst>
              <a:ext uri="{FF2B5EF4-FFF2-40B4-BE49-F238E27FC236}">
                <a16:creationId xmlns:a16="http://schemas.microsoft.com/office/drawing/2014/main" id="{25FBE202-7235-E8D7-1DCF-F4A4C4FABFF4}"/>
              </a:ext>
            </a:extLst>
          </p:cNvPr>
          <p:cNvSpPr>
            <a:spLocks noGrp="1"/>
          </p:cNvSpPr>
          <p:nvPr>
            <p:ph sz="half" idx="1"/>
          </p:nvPr>
        </p:nvSpPr>
        <p:spPr>
          <a:xfrm>
            <a:off x="4457700" y="3027185"/>
            <a:ext cx="4124712" cy="1063562"/>
          </a:xfrm>
        </p:spPr>
        <p:txBody>
          <a:bodyPr vert="horz" lIns="91440" tIns="45720" rIns="91440" bIns="45720" rtlCol="0" anchor="t">
            <a:noAutofit/>
          </a:bodyPr>
          <a:lstStyle/>
          <a:p>
            <a:pPr marL="0" indent="0">
              <a:buNone/>
            </a:pPr>
            <a:r>
              <a:rPr lang="en-GB" sz="1500" dirty="0">
                <a:solidFill>
                  <a:srgbClr val="156082"/>
                </a:solidFill>
                <a:latin typeface="Arial"/>
                <a:cs typeface="Arial"/>
              </a:rPr>
              <a:t>“It has taken me many years to recover the land; now I like organic farming because it is a healthy production, environmentally friendly, and the products are sweeter.”</a:t>
            </a:r>
            <a:endParaRPr lang="en-GB" sz="1500" i="1" dirty="0">
              <a:solidFill>
                <a:srgbClr val="156082"/>
              </a:solidFill>
              <a:latin typeface="Arial"/>
              <a:cs typeface="Arial"/>
            </a:endParaRPr>
          </a:p>
        </p:txBody>
      </p:sp>
      <p:grpSp>
        <p:nvGrpSpPr>
          <p:cNvPr id="7" name="Grupo 6">
            <a:extLst>
              <a:ext uri="{FF2B5EF4-FFF2-40B4-BE49-F238E27FC236}">
                <a16:creationId xmlns:a16="http://schemas.microsoft.com/office/drawing/2014/main" id="{402CE084-1070-DAF5-C90E-627EE9C9610A}"/>
              </a:ext>
            </a:extLst>
          </p:cNvPr>
          <p:cNvGrpSpPr/>
          <p:nvPr/>
        </p:nvGrpSpPr>
        <p:grpSpPr>
          <a:xfrm>
            <a:off x="179386" y="-37433"/>
            <a:ext cx="2954703" cy="394210"/>
            <a:chOff x="179386" y="-37433"/>
            <a:chExt cx="2954703" cy="394210"/>
          </a:xfrm>
        </p:grpSpPr>
        <p:sp>
          <p:nvSpPr>
            <p:cNvPr id="2" name="Rectángulo: una sola esquina redondeada 1">
              <a:extLst>
                <a:ext uri="{FF2B5EF4-FFF2-40B4-BE49-F238E27FC236}">
                  <a16:creationId xmlns:a16="http://schemas.microsoft.com/office/drawing/2014/main" id="{A934E0B5-4BAC-8058-B850-B32766A73649}"/>
                </a:ext>
              </a:extLst>
            </p:cNvPr>
            <p:cNvSpPr/>
            <p:nvPr/>
          </p:nvSpPr>
          <p:spPr>
            <a:xfrm flipV="1">
              <a:off x="179387" y="-1286"/>
              <a:ext cx="2954702" cy="336891"/>
            </a:xfrm>
            <a:prstGeom prst="round1Rect">
              <a:avLst>
                <a:gd name="adj" fmla="val 37295"/>
              </a:avLst>
            </a:prstGeom>
            <a:solidFill>
              <a:srgbClr val="6FC3BA"/>
            </a:solidFill>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Headline">
              <a:extLst>
                <a:ext uri="{FF2B5EF4-FFF2-40B4-BE49-F238E27FC236}">
                  <a16:creationId xmlns:a16="http://schemas.microsoft.com/office/drawing/2014/main" id="{0C86EA41-923D-523E-E249-5A7F1FE9F74A}"/>
                </a:ext>
              </a:extLst>
            </p:cNvPr>
            <p:cNvSpPr txBox="1">
              <a:spLocks/>
            </p:cNvSpPr>
            <p:nvPr/>
          </p:nvSpPr>
          <p:spPr bwMode="gray">
            <a:xfrm>
              <a:off x="179386" y="-37433"/>
              <a:ext cx="2157414" cy="394210"/>
            </a:xfrm>
            <a:prstGeom prst="rect">
              <a:avLst/>
            </a:prstGeom>
          </p:spPr>
          <p:txBody>
            <a:bodyPr wrap="square">
              <a:spAutoFit/>
            </a:bodyPr>
            <a:lstStyle>
              <a:lvl1pPr algn="l" defTabSz="685800" rtl="0" eaLnBrk="1" latinLnBrk="0" hangingPunct="1">
                <a:lnSpc>
                  <a:spcPct val="90000"/>
                </a:lnSpc>
                <a:spcBef>
                  <a:spcPct val="0"/>
                </a:spcBef>
                <a:buNone/>
                <a:defRPr sz="2600" b="1" kern="1200">
                  <a:solidFill>
                    <a:schemeClr val="tx1"/>
                  </a:solidFill>
                  <a:latin typeface="+mj-lt"/>
                  <a:ea typeface="+mj-ea"/>
                  <a:cs typeface="+mj-cs"/>
                </a:defRPr>
              </a:lvl1pPr>
            </a:lstStyle>
            <a:p>
              <a:pPr>
                <a:lnSpc>
                  <a:spcPct val="120000"/>
                </a:lnSpc>
                <a:spcAft>
                  <a:spcPts val="600"/>
                </a:spcAft>
              </a:pPr>
              <a:r>
                <a:rPr lang="en-GB" sz="1800" dirty="0">
                  <a:solidFill>
                    <a:schemeClr val="bg1"/>
                  </a:solidFill>
                  <a:latin typeface="Arial" panose="020B0604020202020204" pitchFamily="34" charset="0"/>
                  <a:cs typeface="Arial" panose="020B0604020202020204" pitchFamily="34" charset="0"/>
                </a:rPr>
                <a:t>Achievements</a:t>
              </a:r>
            </a:p>
          </p:txBody>
        </p:sp>
      </p:grpSp>
      <p:grpSp>
        <p:nvGrpSpPr>
          <p:cNvPr id="9" name="Grupo 8">
            <a:extLst>
              <a:ext uri="{FF2B5EF4-FFF2-40B4-BE49-F238E27FC236}">
                <a16:creationId xmlns:a16="http://schemas.microsoft.com/office/drawing/2014/main" id="{DCF237FC-A485-9C0C-6171-05FF0F4041A4}"/>
              </a:ext>
            </a:extLst>
          </p:cNvPr>
          <p:cNvGrpSpPr/>
          <p:nvPr/>
        </p:nvGrpSpPr>
        <p:grpSpPr>
          <a:xfrm>
            <a:off x="4080911" y="187592"/>
            <a:ext cx="4897662" cy="2384158"/>
            <a:chOff x="4080911" y="187592"/>
            <a:chExt cx="4897662" cy="2384158"/>
          </a:xfrm>
        </p:grpSpPr>
        <p:pic>
          <p:nvPicPr>
            <p:cNvPr id="17" name="Imagen 16" descr="Una rama con hojas verdes&#10;&#10;Descripción generada automáticamente con confianza baja">
              <a:extLst>
                <a:ext uri="{FF2B5EF4-FFF2-40B4-BE49-F238E27FC236}">
                  <a16:creationId xmlns:a16="http://schemas.microsoft.com/office/drawing/2014/main" id="{8676863C-E1B0-0E36-CC31-91F1D65B6A24}"/>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080912" y="187592"/>
              <a:ext cx="4883701" cy="2384158"/>
            </a:xfrm>
            <a:prstGeom prst="rect">
              <a:avLst/>
            </a:prstGeom>
          </p:spPr>
        </p:pic>
        <p:sp>
          <p:nvSpPr>
            <p:cNvPr id="18" name="Rectángulo 17">
              <a:extLst>
                <a:ext uri="{FF2B5EF4-FFF2-40B4-BE49-F238E27FC236}">
                  <a16:creationId xmlns:a16="http://schemas.microsoft.com/office/drawing/2014/main" id="{6957C076-1ED2-9189-CA00-46001E852E51}"/>
                </a:ext>
              </a:extLst>
            </p:cNvPr>
            <p:cNvSpPr/>
            <p:nvPr/>
          </p:nvSpPr>
          <p:spPr>
            <a:xfrm>
              <a:off x="4080911" y="2335039"/>
              <a:ext cx="4869741" cy="230832"/>
            </a:xfrm>
            <a:prstGeom prst="rect">
              <a:avLst/>
            </a:prstGeom>
            <a:solidFill>
              <a:schemeClr val="tx1">
                <a:alpha val="4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CuadroTexto 18">
              <a:extLst>
                <a:ext uri="{FF2B5EF4-FFF2-40B4-BE49-F238E27FC236}">
                  <a16:creationId xmlns:a16="http://schemas.microsoft.com/office/drawing/2014/main" id="{19398EFD-47F6-EC86-CAA2-C96CA21B0260}"/>
                </a:ext>
              </a:extLst>
            </p:cNvPr>
            <p:cNvSpPr txBox="1"/>
            <p:nvPr/>
          </p:nvSpPr>
          <p:spPr>
            <a:xfrm>
              <a:off x="4874151" y="2339419"/>
              <a:ext cx="4104422" cy="230832"/>
            </a:xfrm>
            <a:prstGeom prst="rect">
              <a:avLst/>
            </a:prstGeom>
            <a:noFill/>
          </p:spPr>
          <p:txBody>
            <a:bodyPr wrap="square" rtlCol="0">
              <a:spAutoFit/>
            </a:bodyPr>
            <a:lstStyle/>
            <a:p>
              <a:pPr algn="r"/>
              <a:r>
                <a:rPr lang="en-GB" sz="900" dirty="0">
                  <a:solidFill>
                    <a:schemeClr val="bg1"/>
                  </a:solidFill>
                  <a:latin typeface="Arial"/>
                  <a:cs typeface="Arial"/>
                </a:rPr>
                <a:t>Harvesting </a:t>
              </a:r>
              <a:r>
                <a:rPr lang="en-GB" sz="900" dirty="0" err="1">
                  <a:solidFill>
                    <a:schemeClr val="bg1"/>
                  </a:solidFill>
                  <a:latin typeface="Arial"/>
                  <a:cs typeface="Arial"/>
                </a:rPr>
                <a:t>yacón</a:t>
              </a:r>
              <a:r>
                <a:rPr lang="en-GB" sz="900" dirty="0">
                  <a:solidFill>
                    <a:schemeClr val="bg1"/>
                  </a:solidFill>
                  <a:latin typeface="Arial"/>
                  <a:cs typeface="Arial"/>
                </a:rPr>
                <a:t>, a root vegetable with a crunchy texture and sweet </a:t>
              </a:r>
              <a:r>
                <a:rPr lang="en-GB" sz="900" dirty="0" err="1">
                  <a:solidFill>
                    <a:schemeClr val="bg1"/>
                  </a:solidFill>
                  <a:latin typeface="Arial"/>
                  <a:cs typeface="Arial"/>
                </a:rPr>
                <a:t>flavor</a:t>
              </a:r>
              <a:r>
                <a:rPr lang="en-GB" sz="900" dirty="0">
                  <a:solidFill>
                    <a:schemeClr val="bg1"/>
                  </a:solidFill>
                  <a:latin typeface="Arial"/>
                  <a:cs typeface="Arial"/>
                </a:rPr>
                <a:t>.</a:t>
              </a:r>
            </a:p>
          </p:txBody>
        </p:sp>
      </p:grpSp>
      <p:sp>
        <p:nvSpPr>
          <p:cNvPr id="14" name="Elipse 13">
            <a:hlinkClick r:id="rId7" action="ppaction://hlinksldjump"/>
            <a:extLst>
              <a:ext uri="{FF2B5EF4-FFF2-40B4-BE49-F238E27FC236}">
                <a16:creationId xmlns:a16="http://schemas.microsoft.com/office/drawing/2014/main" id="{2252084C-BA0C-7F91-F83F-3BCEA0795F3B}"/>
              </a:ext>
            </a:extLst>
          </p:cNvPr>
          <p:cNvSpPr/>
          <p:nvPr/>
        </p:nvSpPr>
        <p:spPr>
          <a:xfrm>
            <a:off x="8977782" y="4966437"/>
            <a:ext cx="139024" cy="139024"/>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203899193"/>
      </p:ext>
    </p:extLst>
  </p:cSld>
  <p:clrMapOvr>
    <a:masterClrMapping/>
  </p:clrMapOvr>
  <p:transition spd="slow" advClick="0" advTm="30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5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childTnLst>
                                </p:cTn>
                              </p:par>
                              <p:par>
                                <p:cTn id="13" presetID="53" presetClass="entr" presetSubtype="1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250" fill="hold"/>
                                        <p:tgtEl>
                                          <p:spTgt spid="9"/>
                                        </p:tgtEl>
                                        <p:attrNameLst>
                                          <p:attrName>ppt_w</p:attrName>
                                        </p:attrNameLst>
                                      </p:cBhvr>
                                      <p:tavLst>
                                        <p:tav tm="0">
                                          <p:val>
                                            <p:fltVal val="0"/>
                                          </p:val>
                                        </p:tav>
                                        <p:tav tm="100000">
                                          <p:val>
                                            <p:strVal val="#ppt_w"/>
                                          </p:val>
                                        </p:tav>
                                      </p:tavLst>
                                    </p:anim>
                                    <p:anim calcmode="lin" valueType="num">
                                      <p:cBhvr>
                                        <p:cTn id="16" dur="1250" fill="hold"/>
                                        <p:tgtEl>
                                          <p:spTgt spid="9"/>
                                        </p:tgtEl>
                                        <p:attrNameLst>
                                          <p:attrName>ppt_h</p:attrName>
                                        </p:attrNameLst>
                                      </p:cBhvr>
                                      <p:tavLst>
                                        <p:tav tm="0">
                                          <p:val>
                                            <p:fltVal val="0"/>
                                          </p:val>
                                        </p:tav>
                                        <p:tav tm="100000">
                                          <p:val>
                                            <p:strVal val="#ppt_h"/>
                                          </p:val>
                                        </p:tav>
                                      </p:tavLst>
                                    </p:anim>
                                    <p:animEffect transition="in" filter="fade">
                                      <p:cBhvr>
                                        <p:cTn id="17" dur="1250"/>
                                        <p:tgtEl>
                                          <p:spTgt spid="9"/>
                                        </p:tgtEl>
                                      </p:cBhvr>
                                    </p:animEffect>
                                  </p:childTnLst>
                                </p:cTn>
                              </p:par>
                            </p:childTnLst>
                          </p:cTn>
                        </p:par>
                        <p:par>
                          <p:cTn id="18" fill="hold">
                            <p:stCondLst>
                              <p:cond delay="2500"/>
                            </p:stCondLst>
                            <p:childTnLst>
                              <p:par>
                                <p:cTn id="19" presetID="10" presetClass="entr" presetSubtype="0" fill="hold" grpId="0" nodeType="after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childTnLst>
                                </p:cTn>
                              </p:par>
                            </p:childTnLst>
                          </p:cTn>
                        </p:par>
                        <p:par>
                          <p:cTn id="22" fill="hold">
                            <p:stCondLst>
                              <p:cond delay="3500"/>
                            </p:stCondLst>
                            <p:childTnLst>
                              <p:par>
                                <p:cTn id="23" presetID="10" presetClass="entr" presetSubtype="0" fill="hold" grpId="0" nodeType="after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childTnLst>
                                </p:cTn>
                              </p:par>
                            </p:childTnLst>
                          </p:cTn>
                        </p:par>
                        <p:par>
                          <p:cTn id="26" fill="hold">
                            <p:stCondLst>
                              <p:cond delay="4500"/>
                            </p:stCondLst>
                            <p:childTnLst>
                              <p:par>
                                <p:cTn id="27" presetID="10" presetClass="entr" presetSubtype="0" fill="hold" grpId="0" nodeType="after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1000"/>
                                        <p:tgtEl>
                                          <p:spTgt spid="3">
                                            <p:txEl>
                                              <p:pRg st="3" end="3"/>
                                            </p:txEl>
                                          </p:spTgt>
                                        </p:tgtEl>
                                      </p:cBhvr>
                                    </p:animEffect>
                                  </p:childTnLst>
                                </p:cTn>
                              </p:par>
                            </p:childTnLst>
                          </p:cTn>
                        </p:par>
                        <p:par>
                          <p:cTn id="30" fill="hold">
                            <p:stCondLst>
                              <p:cond delay="5500"/>
                            </p:stCondLst>
                            <p:childTnLst>
                              <p:par>
                                <p:cTn id="31" presetID="10" presetClass="entr" presetSubtype="0" fill="hold" grpId="0" nodeType="after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childTnLst>
                                </p:cTn>
                              </p:par>
                              <p:par>
                                <p:cTn id="34" presetID="47"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par>
                          <p:cTn id="39" fill="hold">
                            <p:stCondLst>
                              <p:cond delay="6500"/>
                            </p:stCondLst>
                            <p:childTnLst>
                              <p:par>
                                <p:cTn id="40" presetID="10" presetClass="entr" presetSubtype="0" fill="hold" grpId="0" nodeType="afterEffect">
                                  <p:stCondLst>
                                    <p:cond delay="500"/>
                                  </p:stCondLst>
                                  <p:childTnLst>
                                    <p:set>
                                      <p:cBhvr>
                                        <p:cTn id="41" dur="1" fill="hold">
                                          <p:stCondLst>
                                            <p:cond delay="0"/>
                                          </p:stCondLst>
                                        </p:cTn>
                                        <p:tgtEl>
                                          <p:spTgt spid="5">
                                            <p:txEl>
                                              <p:pRg st="0" end="0"/>
                                            </p:txEl>
                                          </p:spTgt>
                                        </p:tgtEl>
                                        <p:attrNameLst>
                                          <p:attrName>style.visibility</p:attrName>
                                        </p:attrNameLst>
                                      </p:cBhvr>
                                      <p:to>
                                        <p:strVal val="visible"/>
                                      </p:to>
                                    </p:set>
                                    <p:animEffect transition="in" filter="fade">
                                      <p:cBhvr>
                                        <p:cTn id="42" dur="1000"/>
                                        <p:tgtEl>
                                          <p:spTgt spid="5">
                                            <p:txEl>
                                              <p:pRg st="0" end="0"/>
                                            </p:txEl>
                                          </p:spTgt>
                                        </p:tgtEl>
                                      </p:cBhvr>
                                    </p:animEffect>
                                  </p:childTnLst>
                                </p:cTn>
                              </p:par>
                            </p:childTnLst>
                          </p:cTn>
                        </p:par>
                        <p:par>
                          <p:cTn id="43" fill="hold">
                            <p:stCondLst>
                              <p:cond delay="8000"/>
                            </p:stCondLst>
                            <p:childTnLst>
                              <p:par>
                                <p:cTn id="44" presetID="10" presetClass="entr" presetSubtype="0" fill="hold"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3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uiExpand="1" build="p"/>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64A4EC7A-3FEB-81A0-97EA-CD07EAA319DC}"/>
              </a:ext>
            </a:extLst>
          </p:cNvPr>
          <p:cNvSpPr/>
          <p:nvPr/>
        </p:nvSpPr>
        <p:spPr>
          <a:xfrm>
            <a:off x="3940905" y="0"/>
            <a:ext cx="5203095" cy="51435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5" name="Grupo 4">
            <a:extLst>
              <a:ext uri="{FF2B5EF4-FFF2-40B4-BE49-F238E27FC236}">
                <a16:creationId xmlns:a16="http://schemas.microsoft.com/office/drawing/2014/main" id="{D6E41672-7E72-E606-6BFB-E6B3903BBCFA}"/>
              </a:ext>
            </a:extLst>
          </p:cNvPr>
          <p:cNvGrpSpPr/>
          <p:nvPr/>
        </p:nvGrpSpPr>
        <p:grpSpPr>
          <a:xfrm>
            <a:off x="4931521" y="907434"/>
            <a:ext cx="4122447" cy="2062205"/>
            <a:chOff x="4931521" y="907434"/>
            <a:chExt cx="4122447" cy="2062205"/>
          </a:xfrm>
        </p:grpSpPr>
        <p:pic>
          <p:nvPicPr>
            <p:cNvPr id="19" name="Imagen 18">
              <a:extLst>
                <a:ext uri="{FF2B5EF4-FFF2-40B4-BE49-F238E27FC236}">
                  <a16:creationId xmlns:a16="http://schemas.microsoft.com/office/drawing/2014/main" id="{331418D8-1D9E-70B9-5B34-987E78F4664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931521" y="907434"/>
              <a:ext cx="3221861" cy="1812297"/>
            </a:xfrm>
            <a:prstGeom prst="rect">
              <a:avLst/>
            </a:prstGeom>
          </p:spPr>
        </p:pic>
        <p:cxnSp>
          <p:nvCxnSpPr>
            <p:cNvPr id="20" name="Conector: angular 19">
              <a:extLst>
                <a:ext uri="{FF2B5EF4-FFF2-40B4-BE49-F238E27FC236}">
                  <a16:creationId xmlns:a16="http://schemas.microsoft.com/office/drawing/2014/main" id="{DC0E3D6B-0D03-4F6A-F260-0B49A7812D36}"/>
                </a:ext>
              </a:extLst>
            </p:cNvPr>
            <p:cNvCxnSpPr>
              <a:cxnSpLocks/>
            </p:cNvCxnSpPr>
            <p:nvPr/>
          </p:nvCxnSpPr>
          <p:spPr>
            <a:xfrm flipV="1">
              <a:off x="5412579" y="1284894"/>
              <a:ext cx="879135" cy="313784"/>
            </a:xfrm>
            <a:prstGeom prst="bentConnector3">
              <a:avLst>
                <a:gd name="adj1" fmla="val 50000"/>
              </a:avLst>
            </a:prstGeom>
            <a:ln w="9525">
              <a:prstDash val="sys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1" name="CuadroTexto 11">
              <a:extLst>
                <a:ext uri="{FF2B5EF4-FFF2-40B4-BE49-F238E27FC236}">
                  <a16:creationId xmlns:a16="http://schemas.microsoft.com/office/drawing/2014/main" id="{F47271A4-3AA3-B191-A86C-D221E6625644}"/>
                </a:ext>
              </a:extLst>
            </p:cNvPr>
            <p:cNvSpPr txBox="1"/>
            <p:nvPr/>
          </p:nvSpPr>
          <p:spPr>
            <a:xfrm>
              <a:off x="6434709" y="2631085"/>
              <a:ext cx="2619259" cy="338554"/>
            </a:xfrm>
            <a:prstGeom prst="rect">
              <a:avLst/>
            </a:prstGeom>
            <a:noFill/>
          </p:spPr>
          <p:txBody>
            <a:bodyPr wrap="square" lIns="91440" tIns="45720" rIns="91440" bIns="45720" rtlCol="0" anchor="t">
              <a:spAutoFit/>
            </a:bodyPr>
            <a:lstStyle/>
            <a:p>
              <a:pPr algn="r"/>
              <a:r>
                <a:rPr lang="en-GB" sz="800" b="1" dirty="0">
                  <a:latin typeface="Arial"/>
                  <a:cs typeface="Arial"/>
                </a:rPr>
                <a:t>In light blue, the Córdoba Department,</a:t>
              </a:r>
            </a:p>
            <a:p>
              <a:pPr algn="r"/>
              <a:r>
                <a:rPr lang="en-GB" sz="800" dirty="0">
                  <a:latin typeface="Arial" panose="020B0604020202020204" pitchFamily="34" charset="0"/>
                  <a:cs typeface="Arial" panose="020B0604020202020204" pitchFamily="34" charset="0"/>
                </a:rPr>
                <a:t>Colombia</a:t>
              </a:r>
            </a:p>
          </p:txBody>
        </p:sp>
      </p:grpSp>
      <p:pic>
        <p:nvPicPr>
          <p:cNvPr id="12" name="Imagen 11" descr="Imagen que contiene gabinete, hecho de madera, edificio, gato&#10;&#10;Descripción generada automáticamente">
            <a:extLst>
              <a:ext uri="{FF2B5EF4-FFF2-40B4-BE49-F238E27FC236}">
                <a16:creationId xmlns:a16="http://schemas.microsoft.com/office/drawing/2014/main" id="{176C7050-320F-A5D1-F424-2794C9FC750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6200000">
            <a:off x="-10569" y="1229955"/>
            <a:ext cx="3950207" cy="3538175"/>
          </a:xfrm>
          <a:prstGeom prst="rect">
            <a:avLst/>
          </a:prstGeom>
        </p:spPr>
      </p:pic>
      <p:sp>
        <p:nvSpPr>
          <p:cNvPr id="10" name="Rectángulo: una sola esquina redondeada 9">
            <a:extLst>
              <a:ext uri="{FF2B5EF4-FFF2-40B4-BE49-F238E27FC236}">
                <a16:creationId xmlns:a16="http://schemas.microsoft.com/office/drawing/2014/main" id="{1E156CBA-FED2-257A-C7EF-365360373722}"/>
              </a:ext>
            </a:extLst>
          </p:cNvPr>
          <p:cNvSpPr/>
          <p:nvPr/>
        </p:nvSpPr>
        <p:spPr>
          <a:xfrm flipV="1">
            <a:off x="0" y="506203"/>
            <a:ext cx="7666018" cy="350004"/>
          </a:xfrm>
          <a:prstGeom prst="round1Rect">
            <a:avLst>
              <a:gd name="adj" fmla="val 50000"/>
            </a:avLst>
          </a:prstGeom>
          <a:solidFill>
            <a:schemeClr val="bg1"/>
          </a:solidFill>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ángulo: una sola esquina redondeada 5">
            <a:extLst>
              <a:ext uri="{FF2B5EF4-FFF2-40B4-BE49-F238E27FC236}">
                <a16:creationId xmlns:a16="http://schemas.microsoft.com/office/drawing/2014/main" id="{04768801-B5D7-55B0-D508-7AF55EAA9AFF}"/>
              </a:ext>
            </a:extLst>
          </p:cNvPr>
          <p:cNvSpPr/>
          <p:nvPr/>
        </p:nvSpPr>
        <p:spPr>
          <a:xfrm flipV="1">
            <a:off x="1" y="0"/>
            <a:ext cx="8904916" cy="514308"/>
          </a:xfrm>
          <a:prstGeom prst="round1Rect">
            <a:avLst>
              <a:gd name="adj" fmla="val 50000"/>
            </a:avLst>
          </a:prstGeom>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Headline">
            <a:extLst>
              <a:ext uri="{FF2B5EF4-FFF2-40B4-BE49-F238E27FC236}">
                <a16:creationId xmlns:a16="http://schemas.microsoft.com/office/drawing/2014/main" id="{4E78CD54-7686-ABBD-B1C7-C3F65E665B83}"/>
              </a:ext>
            </a:extLst>
          </p:cNvPr>
          <p:cNvSpPr txBox="1">
            <a:spLocks/>
          </p:cNvSpPr>
          <p:nvPr/>
        </p:nvSpPr>
        <p:spPr bwMode="gray">
          <a:xfrm>
            <a:off x="179388" y="18520"/>
            <a:ext cx="6910430" cy="503599"/>
          </a:xfrm>
          <a:prstGeom prst="rect">
            <a:avLst/>
          </a:prstGeom>
        </p:spPr>
        <p:txBody>
          <a:bodyPr wrap="square">
            <a:spAutoFit/>
          </a:bodyPr>
          <a:lstStyle>
            <a:lvl1pPr algn="l" defTabSz="685800" rtl="0" eaLnBrk="1" latinLnBrk="0" hangingPunct="1">
              <a:lnSpc>
                <a:spcPct val="90000"/>
              </a:lnSpc>
              <a:spcBef>
                <a:spcPct val="0"/>
              </a:spcBef>
              <a:buNone/>
              <a:defRPr sz="2600" b="1" kern="1200">
                <a:solidFill>
                  <a:schemeClr val="tx1"/>
                </a:solidFill>
                <a:latin typeface="+mj-lt"/>
                <a:ea typeface="+mj-ea"/>
                <a:cs typeface="+mj-cs"/>
              </a:defRPr>
            </a:lvl1pPr>
          </a:lstStyle>
          <a:p>
            <a:pPr>
              <a:lnSpc>
                <a:spcPct val="120000"/>
              </a:lnSpc>
              <a:spcAft>
                <a:spcPts val="600"/>
              </a:spcAft>
            </a:pPr>
            <a:r>
              <a:rPr lang="en-GB" sz="2400" b="1" i="0" u="none" strike="noStrike" dirty="0">
                <a:solidFill>
                  <a:schemeClr val="bg1"/>
                </a:solidFill>
                <a:effectLst/>
                <a:latin typeface="Arial" panose="020B0604020202020204" pitchFamily="34" charset="0"/>
                <a:cs typeface="Arial" panose="020B0604020202020204" pitchFamily="34" charset="0"/>
              </a:rPr>
              <a:t>SEEDING CHANGE</a:t>
            </a:r>
            <a:endParaRPr lang="en-GB" sz="2400" dirty="0">
              <a:solidFill>
                <a:schemeClr val="bg1"/>
              </a:solidFill>
              <a:latin typeface="Arial" panose="020B0604020202020204" pitchFamily="34" charset="0"/>
              <a:cs typeface="Arial" panose="020B0604020202020204" pitchFamily="34" charset="0"/>
            </a:endParaRPr>
          </a:p>
        </p:txBody>
      </p:sp>
      <p:sp>
        <p:nvSpPr>
          <p:cNvPr id="3" name="Subline">
            <a:extLst>
              <a:ext uri="{FF2B5EF4-FFF2-40B4-BE49-F238E27FC236}">
                <a16:creationId xmlns:a16="http://schemas.microsoft.com/office/drawing/2014/main" id="{135F137E-0299-15B2-43D0-B300F2233AEA}"/>
              </a:ext>
            </a:extLst>
          </p:cNvPr>
          <p:cNvSpPr txBox="1">
            <a:spLocks/>
          </p:cNvSpPr>
          <p:nvPr/>
        </p:nvSpPr>
        <p:spPr bwMode="gray">
          <a:xfrm>
            <a:off x="187417" y="511195"/>
            <a:ext cx="8265548" cy="355482"/>
          </a:xfrm>
          <a:prstGeom prst="rect">
            <a:avLst/>
          </a:prstGeom>
        </p:spPr>
        <p:txBody>
          <a:bodyPr vert="horz" wrap="square" lIns="91440" tIns="45720" rIns="91440" bIns="45720" rtlCol="0" anchor="ctr">
            <a:spAutoFit/>
          </a:bodyPr>
          <a:lstStyle>
            <a:defPPr>
              <a:defRPr lang="en-US"/>
            </a:defPPr>
            <a:lvl1pPr marL="0" indent="0" algn="l" defTabSz="457200" rtl="0" eaLnBrk="1" latinLnBrk="0" hangingPunct="1">
              <a:lnSpc>
                <a:spcPct val="95000"/>
              </a:lnSpc>
              <a:spcBef>
                <a:spcPts val="1200"/>
              </a:spcBef>
              <a:spcAft>
                <a:spcPts val="0"/>
              </a:spcAft>
              <a:buNone/>
              <a:defRPr sz="15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800" b="1" dirty="0">
                <a:solidFill>
                  <a:srgbClr val="156082"/>
                </a:solidFill>
                <a:latin typeface="Arial"/>
                <a:cs typeface="Arial"/>
              </a:rPr>
              <a:t>Delma Díaz: a Transformative Leadership for the Women of</a:t>
            </a:r>
            <a:r>
              <a:rPr lang="en-GB" sz="1800" b="1" u="none" strike="noStrike" dirty="0">
                <a:solidFill>
                  <a:srgbClr val="156082"/>
                </a:solidFill>
                <a:effectLst/>
                <a:latin typeface="Arial"/>
                <a:cs typeface="Arial"/>
              </a:rPr>
              <a:t> </a:t>
            </a:r>
            <a:r>
              <a:rPr lang="en-GB" sz="1800" b="1" u="none" strike="noStrike" dirty="0" err="1">
                <a:solidFill>
                  <a:srgbClr val="156082"/>
                </a:solidFill>
                <a:effectLst/>
                <a:latin typeface="Arial"/>
                <a:cs typeface="Arial"/>
              </a:rPr>
              <a:t>Cereté</a:t>
            </a:r>
            <a:endParaRPr lang="en-GB" b="1" dirty="0">
              <a:solidFill>
                <a:srgbClr val="156082"/>
              </a:solidFill>
              <a:latin typeface="Arial"/>
              <a:cs typeface="Arial"/>
            </a:endParaRPr>
          </a:p>
        </p:txBody>
      </p:sp>
      <p:pic>
        <p:nvPicPr>
          <p:cNvPr id="23" name="Gráfico 22">
            <a:extLst>
              <a:ext uri="{FF2B5EF4-FFF2-40B4-BE49-F238E27FC236}">
                <a16:creationId xmlns:a16="http://schemas.microsoft.com/office/drawing/2014/main" id="{5ECAF392-FEB0-A065-6557-ECB77052BC5F}"/>
              </a:ext>
            </a:extLst>
          </p:cNvPr>
          <p:cNvPicPr>
            <a:picLocks noChangeAspect="1"/>
          </p:cNvPicPr>
          <p:nvPr/>
        </p:nvPicPr>
        <p:blipFill>
          <a:blip r:embed="rId5" cstate="screen">
            <a:lum bright="100000" contrast="100000"/>
            <a:extLst>
              <a:ext uri="{28A0092B-C50C-407E-A947-70E740481C1C}">
                <a14:useLocalDpi xmlns:a14="http://schemas.microsoft.com/office/drawing/2010/main"/>
              </a:ext>
              <a:ext uri="{96DAC541-7B7A-43D3-8B79-37D633B846F1}">
                <asvg:svgBlip xmlns:asvg="http://schemas.microsoft.com/office/drawing/2016/SVG/main" r:embed="rId6"/>
              </a:ext>
            </a:extLst>
          </a:blip>
          <a:srcRect l="-14430" t="40174" r="23568" b="-6430"/>
          <a:stretch>
            <a:fillRect/>
          </a:stretch>
        </p:blipFill>
        <p:spPr>
          <a:xfrm>
            <a:off x="6928082" y="0"/>
            <a:ext cx="2215918" cy="1569660"/>
          </a:xfrm>
          <a:custGeom>
            <a:avLst/>
            <a:gdLst>
              <a:gd name="connsiteX0" fmla="*/ 0 w 2215918"/>
              <a:gd name="connsiteY0" fmla="*/ 0 h 1569660"/>
              <a:gd name="connsiteX1" fmla="*/ 351911 w 2215918"/>
              <a:gd name="connsiteY1" fmla="*/ 0 h 1569660"/>
              <a:gd name="connsiteX2" fmla="*/ 351911 w 2215918"/>
              <a:gd name="connsiteY2" fmla="*/ 1417328 h 1569660"/>
              <a:gd name="connsiteX3" fmla="*/ 2215918 w 2215918"/>
              <a:gd name="connsiteY3" fmla="*/ 1417328 h 1569660"/>
              <a:gd name="connsiteX4" fmla="*/ 2215918 w 2215918"/>
              <a:gd name="connsiteY4" fmla="*/ 1569660 h 1569660"/>
              <a:gd name="connsiteX5" fmla="*/ 0 w 2215918"/>
              <a:gd name="connsiteY5" fmla="*/ 1569660 h 1569660"/>
              <a:gd name="connsiteX6" fmla="*/ 0 w 2215918"/>
              <a:gd name="connsiteY6"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5918" h="1569660">
                <a:moveTo>
                  <a:pt x="0" y="0"/>
                </a:moveTo>
                <a:lnTo>
                  <a:pt x="351911" y="0"/>
                </a:lnTo>
                <a:lnTo>
                  <a:pt x="351911" y="1417328"/>
                </a:lnTo>
                <a:lnTo>
                  <a:pt x="2215918" y="1417328"/>
                </a:lnTo>
                <a:lnTo>
                  <a:pt x="2215918" y="1569660"/>
                </a:lnTo>
                <a:lnTo>
                  <a:pt x="0" y="1569660"/>
                </a:lnTo>
                <a:lnTo>
                  <a:pt x="0" y="0"/>
                </a:lnTo>
                <a:close/>
              </a:path>
            </a:pathLst>
          </a:custGeom>
        </p:spPr>
      </p:pic>
      <p:sp>
        <p:nvSpPr>
          <p:cNvPr id="4" name="CuadroTexto 3">
            <a:extLst>
              <a:ext uri="{FF2B5EF4-FFF2-40B4-BE49-F238E27FC236}">
                <a16:creationId xmlns:a16="http://schemas.microsoft.com/office/drawing/2014/main" id="{5F48A140-5CAE-36EE-32A8-65E2B4B719BE}"/>
              </a:ext>
            </a:extLst>
          </p:cNvPr>
          <p:cNvSpPr txBox="1"/>
          <p:nvPr/>
        </p:nvSpPr>
        <p:spPr>
          <a:xfrm>
            <a:off x="4083050" y="3073611"/>
            <a:ext cx="4877295" cy="1892826"/>
          </a:xfrm>
          <a:prstGeom prst="roundRect">
            <a:avLst>
              <a:gd name="adj" fmla="val 0"/>
            </a:avLst>
          </a:prstGeom>
          <a:solidFill>
            <a:schemeClr val="bg1"/>
          </a:solidFill>
          <a:ln w="12700">
            <a:noFill/>
            <a:prstDash val="dash"/>
          </a:ln>
          <a:effectLst/>
        </p:spPr>
        <p:txBody>
          <a:bodyPr wrap="square" lIns="91440" tIns="45720" rIns="91440" bIns="45720" rtlCol="0" anchor="ctr">
            <a:spAutoFit/>
          </a:bodyPr>
          <a:lstStyle/>
          <a:p>
            <a:pPr>
              <a:lnSpc>
                <a:spcPct val="90000"/>
              </a:lnSpc>
            </a:pPr>
            <a:r>
              <a:rPr lang="en-GB" sz="1300" dirty="0">
                <a:latin typeface="Arial"/>
                <a:cs typeface="Arial"/>
              </a:rPr>
              <a:t>Delma lives in the community of </a:t>
            </a:r>
            <a:r>
              <a:rPr lang="en-GB" sz="1300" dirty="0" err="1">
                <a:latin typeface="Arial"/>
                <a:cs typeface="Arial"/>
              </a:rPr>
              <a:t>Rabolargo</a:t>
            </a:r>
            <a:r>
              <a:rPr lang="en-GB" sz="1300" dirty="0">
                <a:latin typeface="Arial"/>
                <a:cs typeface="Arial"/>
              </a:rPr>
              <a:t>, </a:t>
            </a:r>
            <a:r>
              <a:rPr lang="en-GB" sz="1300" dirty="0" err="1">
                <a:latin typeface="Arial"/>
                <a:cs typeface="Arial"/>
              </a:rPr>
              <a:t>Cereté</a:t>
            </a:r>
            <a:r>
              <a:rPr lang="en-GB" sz="1300" dirty="0">
                <a:latin typeface="Arial"/>
                <a:cs typeface="Arial"/>
              </a:rPr>
              <a:t> municipality, Córdoba department, in northern Colombia. </a:t>
            </a:r>
          </a:p>
          <a:p>
            <a:pPr>
              <a:lnSpc>
                <a:spcPct val="90000"/>
              </a:lnSpc>
            </a:pPr>
            <a:endParaRPr lang="en-GB" sz="1300" dirty="0">
              <a:latin typeface="Arial"/>
              <a:cs typeface="Arial"/>
            </a:endParaRPr>
          </a:p>
          <a:p>
            <a:pPr>
              <a:lnSpc>
                <a:spcPct val="90000"/>
              </a:lnSpc>
            </a:pPr>
            <a:r>
              <a:rPr lang="en-GB" sz="1300" dirty="0">
                <a:latin typeface="Arial"/>
                <a:cs typeface="Arial"/>
              </a:rPr>
              <a:t>She is a </a:t>
            </a:r>
            <a:r>
              <a:rPr lang="en-GB" sz="1300" b="1" dirty="0">
                <a:latin typeface="Arial"/>
                <a:cs typeface="Arial"/>
              </a:rPr>
              <a:t>leader who transformed her community</a:t>
            </a:r>
            <a:r>
              <a:rPr lang="en-GB" sz="1300" dirty="0">
                <a:latin typeface="Arial"/>
                <a:cs typeface="Arial"/>
              </a:rPr>
              <a:t> by bringing 50 women together and founding the Association of Enterprising Farmer Women of </a:t>
            </a:r>
            <a:r>
              <a:rPr lang="en-GB" sz="1300" dirty="0" err="1">
                <a:latin typeface="Arial"/>
                <a:cs typeface="Arial"/>
              </a:rPr>
              <a:t>Rabolargo</a:t>
            </a:r>
            <a:r>
              <a:rPr lang="en-GB" sz="1300" dirty="0">
                <a:latin typeface="Arial"/>
                <a:cs typeface="Arial"/>
              </a:rPr>
              <a:t>, AMCER (2020, during the global pandemic). AMCER focuses on harnessing local produce and offering new opportunities to women through </a:t>
            </a:r>
            <a:r>
              <a:rPr lang="en-GB" sz="1300" b="1" dirty="0">
                <a:latin typeface="Arial"/>
                <a:cs typeface="Arial"/>
              </a:rPr>
              <a:t>sustainable corn cultivation</a:t>
            </a:r>
            <a:r>
              <a:rPr lang="en-GB" sz="1300" dirty="0">
                <a:latin typeface="Arial"/>
                <a:cs typeface="Arial"/>
              </a:rPr>
              <a:t>. This has empowered them and strengthened the regional economy.</a:t>
            </a:r>
            <a:endParaRPr lang="en-GB" sz="1300" dirty="0">
              <a:latin typeface="Arial"/>
              <a:ea typeface="Times New Roman" panose="02020603050405020304" pitchFamily="18" charset="0"/>
              <a:cs typeface="Arial"/>
            </a:endParaRPr>
          </a:p>
        </p:txBody>
      </p:sp>
      <p:grpSp>
        <p:nvGrpSpPr>
          <p:cNvPr id="16" name="Grupo 15">
            <a:extLst>
              <a:ext uri="{FF2B5EF4-FFF2-40B4-BE49-F238E27FC236}">
                <a16:creationId xmlns:a16="http://schemas.microsoft.com/office/drawing/2014/main" id="{FE9A6FAB-AD84-AC4B-10E6-9A2356DC7054}"/>
              </a:ext>
            </a:extLst>
          </p:cNvPr>
          <p:cNvGrpSpPr/>
          <p:nvPr/>
        </p:nvGrpSpPr>
        <p:grpSpPr>
          <a:xfrm>
            <a:off x="7799836" y="82508"/>
            <a:ext cx="876473" cy="803623"/>
            <a:chOff x="7799836" y="82508"/>
            <a:chExt cx="876473" cy="803623"/>
          </a:xfrm>
        </p:grpSpPr>
        <p:pic>
          <p:nvPicPr>
            <p:cNvPr id="9" name="Gráfico 8">
              <a:extLst>
                <a:ext uri="{FF2B5EF4-FFF2-40B4-BE49-F238E27FC236}">
                  <a16:creationId xmlns:a16="http://schemas.microsoft.com/office/drawing/2014/main" id="{C978CF66-53A2-B651-5541-350F506301A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07452" y="82508"/>
              <a:ext cx="677564" cy="803623"/>
            </a:xfrm>
            <a:prstGeom prst="rect">
              <a:avLst/>
            </a:prstGeom>
            <a:effectLst>
              <a:outerShdw blurRad="50800" dist="38100" dir="5400000" algn="t" rotWithShape="0">
                <a:prstClr val="black">
                  <a:alpha val="40000"/>
                </a:prstClr>
              </a:outerShdw>
            </a:effectLst>
          </p:spPr>
        </p:pic>
        <p:sp>
          <p:nvSpPr>
            <p:cNvPr id="21" name="CuadroTexto 20">
              <a:extLst>
                <a:ext uri="{FF2B5EF4-FFF2-40B4-BE49-F238E27FC236}">
                  <a16:creationId xmlns:a16="http://schemas.microsoft.com/office/drawing/2014/main" id="{87EFEDD9-AA87-810D-A253-E75F42CDA3E0}"/>
                </a:ext>
              </a:extLst>
            </p:cNvPr>
            <p:cNvSpPr txBox="1"/>
            <p:nvPr/>
          </p:nvSpPr>
          <p:spPr>
            <a:xfrm>
              <a:off x="7799836" y="627020"/>
              <a:ext cx="876473" cy="200055"/>
            </a:xfrm>
            <a:prstGeom prst="rect">
              <a:avLst/>
            </a:prstGeom>
            <a:noFill/>
          </p:spPr>
          <p:txBody>
            <a:bodyPr wrap="square" rtlCol="0">
              <a:spAutoFit/>
            </a:bodyPr>
            <a:lstStyle/>
            <a:p>
              <a:pPr algn="ctr"/>
              <a:r>
                <a:rPr lang="en-GB" sz="700" b="1" dirty="0">
                  <a:solidFill>
                    <a:srgbClr val="0F435E"/>
                  </a:solidFill>
                  <a:latin typeface="Arial Black" panose="020B0A04020102020204" pitchFamily="34" charset="0"/>
                  <a:cs typeface="Arial" panose="020B0604020202020204" pitchFamily="34" charset="0"/>
                </a:rPr>
                <a:t>COLOMBIA</a:t>
              </a:r>
            </a:p>
          </p:txBody>
        </p:sp>
      </p:grpSp>
      <p:sp>
        <p:nvSpPr>
          <p:cNvPr id="7" name="Rectángulo 6">
            <a:hlinkClick r:id="rId9" action="ppaction://hlinksldjump"/>
            <a:extLst>
              <a:ext uri="{FF2B5EF4-FFF2-40B4-BE49-F238E27FC236}">
                <a16:creationId xmlns:a16="http://schemas.microsoft.com/office/drawing/2014/main" id="{0A40A858-E107-06E7-79C9-6E9CE3955525}"/>
              </a:ext>
            </a:extLst>
          </p:cNvPr>
          <p:cNvSpPr/>
          <p:nvPr/>
        </p:nvSpPr>
        <p:spPr>
          <a:xfrm>
            <a:off x="7879795" y="66196"/>
            <a:ext cx="760587" cy="83624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Elipse 7">
            <a:hlinkClick r:id="rId9" action="ppaction://hlinksldjump"/>
            <a:extLst>
              <a:ext uri="{FF2B5EF4-FFF2-40B4-BE49-F238E27FC236}">
                <a16:creationId xmlns:a16="http://schemas.microsoft.com/office/drawing/2014/main" id="{8089509C-E815-C976-B7A6-EF5BC2C4014E}"/>
              </a:ext>
            </a:extLst>
          </p:cNvPr>
          <p:cNvSpPr/>
          <p:nvPr/>
        </p:nvSpPr>
        <p:spPr>
          <a:xfrm>
            <a:off x="8977782" y="4966437"/>
            <a:ext cx="139024" cy="139024"/>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72428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0">
        <p15:prstTrans prst="pageCurlDouble"/>
      </p:transition>
    </mc:Choice>
    <mc:Fallback xmlns="">
      <p:transition spd="slow"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1000"/>
                                        <p:tgtEl>
                                          <p:spTgt spid="3"/>
                                        </p:tgtEl>
                                      </p:cBhvr>
                                    </p:animEffect>
                                  </p:childTnLst>
                                </p:cTn>
                              </p:par>
                            </p:childTnLst>
                          </p:cTn>
                        </p:par>
                        <p:par>
                          <p:cTn id="14" fill="hold">
                            <p:stCondLst>
                              <p:cond delay="1500"/>
                            </p:stCondLst>
                            <p:childTnLst>
                              <p:par>
                                <p:cTn id="15" presetID="53" presetClass="entr" presetSubtype="16"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Effect transition="in" filter="fade">
                                      <p:cBhvr>
                                        <p:cTn id="19" dur="1000"/>
                                        <p:tgtEl>
                                          <p:spTgt spid="5"/>
                                        </p:tgtEl>
                                      </p:cBhvr>
                                    </p:animEffect>
                                  </p:childTnLst>
                                </p:cTn>
                              </p:par>
                            </p:childTnLst>
                          </p:cTn>
                        </p:par>
                        <p:par>
                          <p:cTn id="20" fill="hold">
                            <p:stCondLst>
                              <p:cond delay="2500"/>
                            </p:stCondLst>
                            <p:childTnLst>
                              <p:par>
                                <p:cTn id="21" presetID="10" presetClass="entr" presetSubtype="0" fill="hold" grpId="0" nodeType="afterEffect">
                                  <p:stCondLst>
                                    <p:cond delay="100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ángulo 22">
            <a:extLst>
              <a:ext uri="{FF2B5EF4-FFF2-40B4-BE49-F238E27FC236}">
                <a16:creationId xmlns:a16="http://schemas.microsoft.com/office/drawing/2014/main" id="{181EB6BF-4D07-B801-2704-81F7758B62D0}"/>
              </a:ext>
            </a:extLst>
          </p:cNvPr>
          <p:cNvSpPr/>
          <p:nvPr/>
        </p:nvSpPr>
        <p:spPr>
          <a:xfrm>
            <a:off x="3176191" y="0"/>
            <a:ext cx="2808321" cy="51435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5" name="Content Placeholder 4">
            <a:extLst>
              <a:ext uri="{FF2B5EF4-FFF2-40B4-BE49-F238E27FC236}">
                <a16:creationId xmlns:a16="http://schemas.microsoft.com/office/drawing/2014/main" id="{25FBE202-7235-E8D7-1DCF-F4A4C4FABFF4}"/>
              </a:ext>
            </a:extLst>
          </p:cNvPr>
          <p:cNvSpPr>
            <a:spLocks noGrp="1"/>
          </p:cNvSpPr>
          <p:nvPr>
            <p:ph sz="half" idx="4294967295"/>
          </p:nvPr>
        </p:nvSpPr>
        <p:spPr>
          <a:xfrm>
            <a:off x="140942" y="424319"/>
            <a:ext cx="3005755" cy="4534799"/>
          </a:xfrm>
          <a:prstGeom prst="roundRect">
            <a:avLst>
              <a:gd name="adj" fmla="val 0"/>
            </a:avLst>
          </a:prstGeom>
          <a:noFill/>
          <a:ln w="12700">
            <a:noFill/>
            <a:prstDash val="sysDash"/>
          </a:ln>
          <a:effectLst/>
        </p:spPr>
        <p:txBody>
          <a:bodyPr anchor="ctr">
            <a:noAutofit/>
          </a:bodyPr>
          <a:lstStyle/>
          <a:p>
            <a:pPr marL="0" indent="0">
              <a:lnSpc>
                <a:spcPct val="100000"/>
              </a:lnSpc>
              <a:spcBef>
                <a:spcPts val="600"/>
              </a:spcBef>
              <a:spcAft>
                <a:spcPts val="600"/>
              </a:spcAft>
              <a:buNone/>
            </a:pPr>
            <a:r>
              <a:rPr lang="en-US" sz="1100" dirty="0">
                <a:latin typeface="Arial"/>
                <a:cs typeface="Arial"/>
              </a:rPr>
              <a:t>As a member of ASUCAR (Association of farmer users of </a:t>
            </a:r>
            <a:r>
              <a:rPr lang="en-US" sz="1100" dirty="0" err="1">
                <a:latin typeface="Arial"/>
                <a:cs typeface="Arial"/>
              </a:rPr>
              <a:t>Rabolargo</a:t>
            </a:r>
            <a:r>
              <a:rPr lang="en-US" sz="1100" dirty="0">
                <a:latin typeface="Arial"/>
                <a:cs typeface="Arial"/>
              </a:rPr>
              <a:t>), Delma participated in the </a:t>
            </a:r>
            <a:r>
              <a:rPr lang="en-US" sz="1100" dirty="0" err="1">
                <a:latin typeface="Arial"/>
                <a:cs typeface="Arial"/>
              </a:rPr>
              <a:t>ProNDC</a:t>
            </a:r>
            <a:r>
              <a:rPr lang="en-US" sz="1100" dirty="0">
                <a:latin typeface="Arial"/>
                <a:cs typeface="Arial"/>
              </a:rPr>
              <a:t> (Program to support compliance with climate targets). This has enabled her to better </a:t>
            </a:r>
            <a:r>
              <a:rPr lang="en-US" sz="1100" b="1" dirty="0">
                <a:latin typeface="Arial"/>
                <a:cs typeface="Arial"/>
              </a:rPr>
              <a:t>understand climate change </a:t>
            </a:r>
            <a:r>
              <a:rPr lang="en-US" sz="1100" dirty="0">
                <a:latin typeface="Arial"/>
                <a:cs typeface="Arial"/>
              </a:rPr>
              <a:t>and to improve her own agricultural practices, adapting her crops and productive practices to new climatic conditions.</a:t>
            </a:r>
          </a:p>
          <a:p>
            <a:pPr marL="114300" indent="0">
              <a:lnSpc>
                <a:spcPct val="100000"/>
              </a:lnSpc>
              <a:spcBef>
                <a:spcPts val="600"/>
              </a:spcBef>
              <a:spcAft>
                <a:spcPts val="600"/>
              </a:spcAft>
              <a:buNone/>
            </a:pPr>
            <a:r>
              <a:rPr lang="es-MX" sz="1100" dirty="0">
                <a:solidFill>
                  <a:srgbClr val="156082"/>
                </a:solidFill>
                <a:latin typeface="Arial"/>
                <a:cs typeface="Arial"/>
              </a:rPr>
              <a:t>“</a:t>
            </a:r>
            <a:r>
              <a:rPr lang="en-US" sz="1100" b="1" dirty="0">
                <a:solidFill>
                  <a:srgbClr val="156082"/>
                </a:solidFill>
                <a:latin typeface="Arial"/>
                <a:cs typeface="Arial"/>
              </a:rPr>
              <a:t>Women have different needs </a:t>
            </a:r>
            <a:r>
              <a:rPr lang="en-US" sz="1100" dirty="0">
                <a:solidFill>
                  <a:srgbClr val="156082"/>
                </a:solidFill>
                <a:latin typeface="Arial"/>
                <a:cs typeface="Arial"/>
              </a:rPr>
              <a:t>than men in terms of climate change adaptation and mitigation actions. That's why we have decided to organize ourselves as AMCER and participate in the </a:t>
            </a:r>
            <a:r>
              <a:rPr lang="en-US" sz="1100" dirty="0" err="1">
                <a:solidFill>
                  <a:srgbClr val="156082"/>
                </a:solidFill>
                <a:latin typeface="Arial"/>
                <a:cs typeface="Arial"/>
              </a:rPr>
              <a:t>ProNDC</a:t>
            </a:r>
            <a:r>
              <a:rPr lang="en-US" sz="1100" dirty="0">
                <a:solidFill>
                  <a:srgbClr val="156082"/>
                </a:solidFill>
                <a:latin typeface="Arial"/>
                <a:cs typeface="Arial"/>
              </a:rPr>
              <a:t>, based on our unique perspectives and contributions as women</a:t>
            </a:r>
            <a:r>
              <a:rPr lang="en-US" sz="1100" b="1" dirty="0">
                <a:solidFill>
                  <a:srgbClr val="156082"/>
                </a:solidFill>
                <a:latin typeface="Arial"/>
                <a:cs typeface="Arial"/>
              </a:rPr>
              <a:t>.” </a:t>
            </a:r>
          </a:p>
          <a:p>
            <a:pPr marL="0" indent="0">
              <a:lnSpc>
                <a:spcPct val="100000"/>
              </a:lnSpc>
              <a:spcBef>
                <a:spcPts val="600"/>
              </a:spcBef>
              <a:spcAft>
                <a:spcPts val="600"/>
              </a:spcAft>
              <a:buNone/>
            </a:pPr>
            <a:r>
              <a:rPr lang="en-US" sz="1100" dirty="0">
                <a:latin typeface="Arial"/>
                <a:cs typeface="Arial"/>
              </a:rPr>
              <a:t>They have faced many challenges, such as lack of land access, parallel domestic responsibilities, and male dominance within the agricultural sector. Both community support and the program itself have made it possible to overcome those challenges and become actively involved </a:t>
            </a:r>
            <a:r>
              <a:rPr lang="en-US" sz="1100" b="1" dirty="0">
                <a:latin typeface="Arial"/>
                <a:cs typeface="Arial"/>
              </a:rPr>
              <a:t>in climate initiatives</a:t>
            </a:r>
            <a:r>
              <a:rPr lang="en-US" sz="1100" dirty="0">
                <a:latin typeface="Arial"/>
                <a:cs typeface="Arial"/>
              </a:rPr>
              <a:t>, strengthening </a:t>
            </a:r>
            <a:r>
              <a:rPr lang="en-US" sz="1100" b="1" dirty="0">
                <a:latin typeface="Arial"/>
                <a:cs typeface="Arial"/>
              </a:rPr>
              <a:t>women's leadership</a:t>
            </a:r>
            <a:r>
              <a:rPr lang="en-US" sz="1100" dirty="0">
                <a:latin typeface="Arial"/>
                <a:cs typeface="Arial"/>
              </a:rPr>
              <a:t>.</a:t>
            </a:r>
            <a:endParaRPr lang="es-MX" sz="1400" dirty="0">
              <a:latin typeface="Arial"/>
              <a:cs typeface="Arial"/>
            </a:endParaRPr>
          </a:p>
        </p:txBody>
      </p:sp>
      <p:sp>
        <p:nvSpPr>
          <p:cNvPr id="2" name="Rectangle 1">
            <a:extLst>
              <a:ext uri="{FF2B5EF4-FFF2-40B4-BE49-F238E27FC236}">
                <a16:creationId xmlns:a16="http://schemas.microsoft.com/office/drawing/2014/main" id="{BE908D1F-4D11-A242-5BF8-4EBA54641E56}"/>
              </a:ext>
            </a:extLst>
          </p:cNvPr>
          <p:cNvSpPr/>
          <p:nvPr/>
        </p:nvSpPr>
        <p:spPr>
          <a:xfrm>
            <a:off x="6101888" y="483179"/>
            <a:ext cx="2853818" cy="4439176"/>
          </a:xfrm>
          <a:prstGeom prst="roundRect">
            <a:avLst>
              <a:gd name="adj" fmla="val 0"/>
            </a:avLst>
          </a:prstGeom>
          <a:solidFill>
            <a:schemeClr val="bg1"/>
          </a:solidFill>
          <a:ln w="1270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2906" tIns="32906" rIns="32906" bIns="32906" rtlCol="0" anchor="ctr"/>
          <a:lstStyle/>
          <a:p>
            <a:r>
              <a:rPr lang="en-US" sz="1150" dirty="0">
                <a:solidFill>
                  <a:schemeClr val="tx1"/>
                </a:solidFill>
                <a:latin typeface="Arial"/>
                <a:cs typeface="Arial"/>
              </a:rPr>
              <a:t>Cereté and other parts of the Colombian Caribbean are marked by </a:t>
            </a:r>
            <a:r>
              <a:rPr lang="en-US" sz="1150" b="1" dirty="0">
                <a:solidFill>
                  <a:schemeClr val="tx1"/>
                </a:solidFill>
                <a:latin typeface="Arial"/>
                <a:cs typeface="Arial"/>
              </a:rPr>
              <a:t>armed conflict and displacement</a:t>
            </a:r>
            <a:r>
              <a:rPr lang="en-US" sz="1150" dirty="0">
                <a:solidFill>
                  <a:schemeClr val="tx1"/>
                </a:solidFill>
                <a:latin typeface="Arial"/>
                <a:cs typeface="Arial"/>
              </a:rPr>
              <a:t>. Moreover, there were significant transformations due to the </a:t>
            </a:r>
            <a:r>
              <a:rPr lang="en-US" sz="1150" b="1" dirty="0">
                <a:solidFill>
                  <a:schemeClr val="tx1"/>
                </a:solidFill>
                <a:latin typeface="Arial"/>
                <a:cs typeface="Arial"/>
              </a:rPr>
              <a:t>expansion of livestock </a:t>
            </a:r>
            <a:r>
              <a:rPr lang="en-US" sz="1150" dirty="0">
                <a:solidFill>
                  <a:schemeClr val="tx1"/>
                </a:solidFill>
                <a:latin typeface="Arial"/>
                <a:cs typeface="Arial"/>
              </a:rPr>
              <a:t>farming, which increased deforestation and affected soil quality. Due to climate change, rains and droughts have worsened, and corn, a pillar of the local economy, is part of a value chain that generates greenhouse gases (GHG). </a:t>
            </a:r>
          </a:p>
          <a:p>
            <a:endParaRPr lang="es-MX" sz="1150" dirty="0">
              <a:solidFill>
                <a:schemeClr val="tx1"/>
              </a:solidFill>
              <a:latin typeface="Arial"/>
              <a:cs typeface="Arial"/>
            </a:endParaRPr>
          </a:p>
          <a:p>
            <a:r>
              <a:rPr lang="en-US" sz="1150" dirty="0">
                <a:solidFill>
                  <a:schemeClr val="tx1"/>
                </a:solidFill>
                <a:latin typeface="Arial"/>
                <a:cs typeface="Arial"/>
              </a:rPr>
              <a:t>To recover the </a:t>
            </a:r>
            <a:r>
              <a:rPr lang="en-US" sz="1150" dirty="0" err="1">
                <a:solidFill>
                  <a:schemeClr val="tx1"/>
                </a:solidFill>
                <a:latin typeface="Arial"/>
                <a:cs typeface="Arial"/>
              </a:rPr>
              <a:t>Playón</a:t>
            </a:r>
            <a:r>
              <a:rPr lang="en-US" sz="1150" dirty="0">
                <a:solidFill>
                  <a:schemeClr val="tx1"/>
                </a:solidFill>
                <a:latin typeface="Arial"/>
                <a:cs typeface="Arial"/>
              </a:rPr>
              <a:t> </a:t>
            </a:r>
            <a:r>
              <a:rPr lang="en-US" sz="1150" dirty="0" err="1">
                <a:solidFill>
                  <a:schemeClr val="tx1"/>
                </a:solidFill>
                <a:latin typeface="Arial"/>
                <a:cs typeface="Arial"/>
              </a:rPr>
              <a:t>Comunal</a:t>
            </a:r>
            <a:r>
              <a:rPr lang="en-US" sz="1150" dirty="0">
                <a:solidFill>
                  <a:schemeClr val="tx1"/>
                </a:solidFill>
                <a:latin typeface="Arial"/>
                <a:cs typeface="Arial"/>
              </a:rPr>
              <a:t>, El </a:t>
            </a:r>
            <a:r>
              <a:rPr lang="en-US" sz="1150" dirty="0" err="1">
                <a:solidFill>
                  <a:schemeClr val="tx1"/>
                </a:solidFill>
                <a:latin typeface="Arial"/>
                <a:cs typeface="Arial"/>
              </a:rPr>
              <a:t>Vichal's</a:t>
            </a:r>
            <a:r>
              <a:rPr lang="en-US" sz="1150" dirty="0">
                <a:solidFill>
                  <a:schemeClr val="tx1"/>
                </a:solidFill>
                <a:latin typeface="Arial"/>
                <a:cs typeface="Arial"/>
              </a:rPr>
              <a:t> wetland, the state granted </a:t>
            </a:r>
            <a:r>
              <a:rPr lang="en-US" sz="1150" dirty="0" err="1">
                <a:solidFill>
                  <a:schemeClr val="tx1"/>
                </a:solidFill>
                <a:latin typeface="Arial"/>
                <a:cs typeface="Arial"/>
              </a:rPr>
              <a:t>Rabolargo's</a:t>
            </a:r>
            <a:r>
              <a:rPr lang="en-US" sz="1150" dirty="0">
                <a:solidFill>
                  <a:schemeClr val="tx1"/>
                </a:solidFill>
                <a:latin typeface="Arial"/>
                <a:cs typeface="Arial"/>
              </a:rPr>
              <a:t> community 200 hectares for production and 62 hectares for conservation. Upon receiving these and set to addressing lack of food during the pandemic, the women of AMCER decided </a:t>
            </a:r>
            <a:r>
              <a:rPr lang="en-US" sz="1150" b="1" dirty="0">
                <a:solidFill>
                  <a:schemeClr val="tx1"/>
                </a:solidFill>
                <a:latin typeface="Arial"/>
                <a:cs typeface="Arial"/>
              </a:rPr>
              <a:t>to recover traditional crops </a:t>
            </a:r>
            <a:r>
              <a:rPr lang="en-US" sz="1150" dirty="0">
                <a:solidFill>
                  <a:schemeClr val="tx1"/>
                </a:solidFill>
                <a:latin typeface="Arial"/>
                <a:cs typeface="Arial"/>
              </a:rPr>
              <a:t>and use </a:t>
            </a:r>
            <a:r>
              <a:rPr lang="en-US" sz="1150" b="1" dirty="0">
                <a:solidFill>
                  <a:schemeClr val="tx1"/>
                </a:solidFill>
                <a:latin typeface="Arial"/>
                <a:cs typeface="Arial"/>
              </a:rPr>
              <a:t>sustainable practices</a:t>
            </a:r>
            <a:r>
              <a:rPr lang="en-US" sz="1150" dirty="0">
                <a:solidFill>
                  <a:schemeClr val="tx1"/>
                </a:solidFill>
                <a:latin typeface="Arial"/>
                <a:cs typeface="Arial"/>
              </a:rPr>
              <a:t> for soil protection, preventing erosion, and reducing GHG emissions.</a:t>
            </a:r>
            <a:endParaRPr lang="es-MX" sz="1150" dirty="0">
              <a:solidFill>
                <a:schemeClr val="tx1"/>
              </a:solidFill>
              <a:latin typeface="Arial"/>
              <a:cs typeface="Arial"/>
            </a:endParaRPr>
          </a:p>
        </p:txBody>
      </p:sp>
      <p:grpSp>
        <p:nvGrpSpPr>
          <p:cNvPr id="3" name="Grupo 2">
            <a:extLst>
              <a:ext uri="{FF2B5EF4-FFF2-40B4-BE49-F238E27FC236}">
                <a16:creationId xmlns:a16="http://schemas.microsoft.com/office/drawing/2014/main" id="{268056DF-ADE9-3D77-E77B-9C48B9E6084C}"/>
              </a:ext>
            </a:extLst>
          </p:cNvPr>
          <p:cNvGrpSpPr/>
          <p:nvPr/>
        </p:nvGrpSpPr>
        <p:grpSpPr>
          <a:xfrm>
            <a:off x="179386" y="-30453"/>
            <a:ext cx="2996805" cy="394210"/>
            <a:chOff x="179386" y="-30453"/>
            <a:chExt cx="2996805" cy="394210"/>
          </a:xfrm>
        </p:grpSpPr>
        <p:sp>
          <p:nvSpPr>
            <p:cNvPr id="11" name="Rectángulo: una sola esquina redondeada 10">
              <a:extLst>
                <a:ext uri="{FF2B5EF4-FFF2-40B4-BE49-F238E27FC236}">
                  <a16:creationId xmlns:a16="http://schemas.microsoft.com/office/drawing/2014/main" id="{663E6463-4166-44CE-7C9F-84798C9E3F61}"/>
                </a:ext>
              </a:extLst>
            </p:cNvPr>
            <p:cNvSpPr/>
            <p:nvPr/>
          </p:nvSpPr>
          <p:spPr>
            <a:xfrm flipV="1">
              <a:off x="179387" y="-1287"/>
              <a:ext cx="2996804" cy="336891"/>
            </a:xfrm>
            <a:prstGeom prst="round1Rect">
              <a:avLst>
                <a:gd name="adj" fmla="val 37295"/>
              </a:avLst>
            </a:prstGeom>
            <a:solidFill>
              <a:srgbClr val="156082"/>
            </a:solidFill>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2" name="Headline">
              <a:extLst>
                <a:ext uri="{FF2B5EF4-FFF2-40B4-BE49-F238E27FC236}">
                  <a16:creationId xmlns:a16="http://schemas.microsoft.com/office/drawing/2014/main" id="{DB9FA5DA-4F55-FF0A-A910-B4AD06C5B002}"/>
                </a:ext>
              </a:extLst>
            </p:cNvPr>
            <p:cNvSpPr txBox="1">
              <a:spLocks/>
            </p:cNvSpPr>
            <p:nvPr/>
          </p:nvSpPr>
          <p:spPr bwMode="gray">
            <a:xfrm>
              <a:off x="179386" y="-30453"/>
              <a:ext cx="1419067" cy="394210"/>
            </a:xfrm>
            <a:prstGeom prst="rect">
              <a:avLst/>
            </a:prstGeom>
          </p:spPr>
          <p:txBody>
            <a:bodyPr wrap="square">
              <a:spAutoFit/>
            </a:bodyPr>
            <a:lstStyle>
              <a:lvl1pPr algn="l" defTabSz="685800" rtl="0" eaLnBrk="1" latinLnBrk="0" hangingPunct="1">
                <a:lnSpc>
                  <a:spcPct val="90000"/>
                </a:lnSpc>
                <a:spcBef>
                  <a:spcPct val="0"/>
                </a:spcBef>
                <a:buNone/>
                <a:defRPr sz="2600" b="1" kern="1200">
                  <a:solidFill>
                    <a:schemeClr val="tx1"/>
                  </a:solidFill>
                  <a:latin typeface="+mj-lt"/>
                  <a:ea typeface="+mj-ea"/>
                  <a:cs typeface="+mj-cs"/>
                </a:defRPr>
              </a:lvl1pPr>
            </a:lstStyle>
            <a:p>
              <a:pPr>
                <a:lnSpc>
                  <a:spcPct val="120000"/>
                </a:lnSpc>
                <a:spcAft>
                  <a:spcPts val="600"/>
                </a:spcAft>
              </a:pPr>
              <a:r>
                <a:rPr lang="es-MX" sz="1800" dirty="0" err="1">
                  <a:solidFill>
                    <a:schemeClr val="bg1"/>
                  </a:solidFill>
                  <a:latin typeface="Arial" panose="020B0604020202020204" pitchFamily="34" charset="0"/>
                  <a:cs typeface="Arial" panose="020B0604020202020204" pitchFamily="34" charset="0"/>
                </a:rPr>
                <a:t>Motivation</a:t>
              </a:r>
              <a:endParaRPr lang="en-GB" sz="1800" dirty="0">
                <a:solidFill>
                  <a:schemeClr val="bg1"/>
                </a:solidFill>
                <a:latin typeface="Arial" panose="020B0604020202020204" pitchFamily="34" charset="0"/>
                <a:cs typeface="Arial" panose="020B0604020202020204" pitchFamily="34" charset="0"/>
              </a:endParaRPr>
            </a:p>
          </p:txBody>
        </p:sp>
      </p:grpSp>
      <p:grpSp>
        <p:nvGrpSpPr>
          <p:cNvPr id="6" name="Grupo 5">
            <a:extLst>
              <a:ext uri="{FF2B5EF4-FFF2-40B4-BE49-F238E27FC236}">
                <a16:creationId xmlns:a16="http://schemas.microsoft.com/office/drawing/2014/main" id="{33A96614-7D9B-235B-F040-B0DA84A52F4B}"/>
              </a:ext>
            </a:extLst>
          </p:cNvPr>
          <p:cNvGrpSpPr/>
          <p:nvPr/>
        </p:nvGrpSpPr>
        <p:grpSpPr>
          <a:xfrm>
            <a:off x="5984512" y="-47844"/>
            <a:ext cx="2980102" cy="394210"/>
            <a:chOff x="5984512" y="-47844"/>
            <a:chExt cx="2980102" cy="394210"/>
          </a:xfrm>
        </p:grpSpPr>
        <p:sp>
          <p:nvSpPr>
            <p:cNvPr id="15" name="Rectángulo: una sola esquina redondeada 14">
              <a:extLst>
                <a:ext uri="{FF2B5EF4-FFF2-40B4-BE49-F238E27FC236}">
                  <a16:creationId xmlns:a16="http://schemas.microsoft.com/office/drawing/2014/main" id="{21EB8A96-84A0-AB4A-9404-FE58D16A13C6}"/>
                </a:ext>
              </a:extLst>
            </p:cNvPr>
            <p:cNvSpPr/>
            <p:nvPr/>
          </p:nvSpPr>
          <p:spPr>
            <a:xfrm flipV="1">
              <a:off x="5984512" y="-1280"/>
              <a:ext cx="2980102" cy="336892"/>
            </a:xfrm>
            <a:prstGeom prst="round1Rect">
              <a:avLst>
                <a:gd name="adj" fmla="val 29007"/>
              </a:avLst>
            </a:prstGeom>
            <a:solidFill>
              <a:srgbClr val="156082"/>
            </a:solidFill>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6" name="Headline">
              <a:extLst>
                <a:ext uri="{FF2B5EF4-FFF2-40B4-BE49-F238E27FC236}">
                  <a16:creationId xmlns:a16="http://schemas.microsoft.com/office/drawing/2014/main" id="{B5E11C8F-F1E5-1B1A-9D0A-03839DCD1636}"/>
                </a:ext>
              </a:extLst>
            </p:cNvPr>
            <p:cNvSpPr txBox="1">
              <a:spLocks/>
            </p:cNvSpPr>
            <p:nvPr/>
          </p:nvSpPr>
          <p:spPr bwMode="gray">
            <a:xfrm>
              <a:off x="6047554" y="-47844"/>
              <a:ext cx="1419067" cy="394210"/>
            </a:xfrm>
            <a:prstGeom prst="rect">
              <a:avLst/>
            </a:prstGeom>
          </p:spPr>
          <p:txBody>
            <a:bodyPr wrap="square">
              <a:spAutoFit/>
            </a:bodyPr>
            <a:lstStyle>
              <a:lvl1pPr algn="l" defTabSz="685800" rtl="0" eaLnBrk="1" latinLnBrk="0" hangingPunct="1">
                <a:lnSpc>
                  <a:spcPct val="90000"/>
                </a:lnSpc>
                <a:spcBef>
                  <a:spcPct val="0"/>
                </a:spcBef>
                <a:buNone/>
                <a:defRPr sz="2600" b="1" kern="1200">
                  <a:solidFill>
                    <a:schemeClr val="tx1"/>
                  </a:solidFill>
                  <a:latin typeface="+mj-lt"/>
                  <a:ea typeface="+mj-ea"/>
                  <a:cs typeface="+mj-cs"/>
                </a:defRPr>
              </a:lvl1pPr>
            </a:lstStyle>
            <a:p>
              <a:pPr>
                <a:lnSpc>
                  <a:spcPct val="120000"/>
                </a:lnSpc>
                <a:spcAft>
                  <a:spcPts val="600"/>
                </a:spcAft>
              </a:pPr>
              <a:r>
                <a:rPr lang="es-MX" sz="1800" dirty="0" err="1">
                  <a:solidFill>
                    <a:schemeClr val="bg1"/>
                  </a:solidFill>
                  <a:latin typeface="Arial" panose="020B0604020202020204" pitchFamily="34" charset="0"/>
                  <a:cs typeface="Arial" panose="020B0604020202020204" pitchFamily="34" charset="0"/>
                </a:rPr>
                <a:t>Context</a:t>
              </a:r>
              <a:endParaRPr lang="en-GB" sz="1800" dirty="0">
                <a:solidFill>
                  <a:schemeClr val="bg1"/>
                </a:solidFill>
                <a:latin typeface="Arial" panose="020B0604020202020204" pitchFamily="34" charset="0"/>
                <a:cs typeface="Arial" panose="020B0604020202020204" pitchFamily="34" charset="0"/>
              </a:endParaRPr>
            </a:p>
          </p:txBody>
        </p:sp>
      </p:grpSp>
      <p:sp>
        <p:nvSpPr>
          <p:cNvPr id="7" name="Elipse 6">
            <a:hlinkClick r:id="rId3" action="ppaction://hlinksldjump"/>
            <a:extLst>
              <a:ext uri="{FF2B5EF4-FFF2-40B4-BE49-F238E27FC236}">
                <a16:creationId xmlns:a16="http://schemas.microsoft.com/office/drawing/2014/main" id="{40F2079C-4FBD-1128-393B-7842FE07E54B}"/>
              </a:ext>
            </a:extLst>
          </p:cNvPr>
          <p:cNvSpPr/>
          <p:nvPr/>
        </p:nvSpPr>
        <p:spPr>
          <a:xfrm>
            <a:off x="8977782" y="4966437"/>
            <a:ext cx="139024" cy="139024"/>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grpSp>
        <p:nvGrpSpPr>
          <p:cNvPr id="32" name="Grupo 31">
            <a:extLst>
              <a:ext uri="{FF2B5EF4-FFF2-40B4-BE49-F238E27FC236}">
                <a16:creationId xmlns:a16="http://schemas.microsoft.com/office/drawing/2014/main" id="{DB04C942-A200-ADEC-9AA6-6CE5A2F29917}"/>
              </a:ext>
            </a:extLst>
          </p:cNvPr>
          <p:cNvGrpSpPr/>
          <p:nvPr/>
        </p:nvGrpSpPr>
        <p:grpSpPr>
          <a:xfrm>
            <a:off x="3396899" y="-1287"/>
            <a:ext cx="2341011" cy="4968249"/>
            <a:chOff x="3396899" y="-1287"/>
            <a:chExt cx="2341011" cy="4968249"/>
          </a:xfrm>
        </p:grpSpPr>
        <p:sp>
          <p:nvSpPr>
            <p:cNvPr id="18" name="CuadroTexto 17">
              <a:extLst>
                <a:ext uri="{FF2B5EF4-FFF2-40B4-BE49-F238E27FC236}">
                  <a16:creationId xmlns:a16="http://schemas.microsoft.com/office/drawing/2014/main" id="{722B931C-6B63-63B0-4A46-0305316666DF}"/>
                </a:ext>
              </a:extLst>
            </p:cNvPr>
            <p:cNvSpPr txBox="1"/>
            <p:nvPr/>
          </p:nvSpPr>
          <p:spPr>
            <a:xfrm>
              <a:off x="3404706" y="4597630"/>
              <a:ext cx="2333203" cy="369332"/>
            </a:xfrm>
            <a:prstGeom prst="rect">
              <a:avLst/>
            </a:prstGeom>
            <a:noFill/>
          </p:spPr>
          <p:txBody>
            <a:bodyPr wrap="square" lIns="91440" tIns="45720" rIns="91440" bIns="45720" rtlCol="0" anchor="t">
              <a:spAutoFit/>
            </a:bodyPr>
            <a:lstStyle/>
            <a:p>
              <a:pPr algn="ctr"/>
              <a:r>
                <a:rPr lang="en-US" sz="900" dirty="0">
                  <a:latin typeface="Arial"/>
                  <a:cs typeface="Arial"/>
                </a:rPr>
                <a:t>Planning activities together with women is key to strengthening the organization.</a:t>
              </a:r>
              <a:endParaRPr lang="es-CR" sz="900" dirty="0">
                <a:latin typeface="Arial"/>
                <a:cs typeface="Arial"/>
              </a:endParaRPr>
            </a:p>
          </p:txBody>
        </p:sp>
        <p:sp>
          <p:nvSpPr>
            <p:cNvPr id="21" name="CuadroTexto 20">
              <a:extLst>
                <a:ext uri="{FF2B5EF4-FFF2-40B4-BE49-F238E27FC236}">
                  <a16:creationId xmlns:a16="http://schemas.microsoft.com/office/drawing/2014/main" id="{2913DEC8-5AD8-39F0-0509-DBFD6BDD71B5}"/>
                </a:ext>
              </a:extLst>
            </p:cNvPr>
            <p:cNvSpPr txBox="1"/>
            <p:nvPr/>
          </p:nvSpPr>
          <p:spPr>
            <a:xfrm>
              <a:off x="3397284" y="2600024"/>
              <a:ext cx="2333203" cy="230832"/>
            </a:xfrm>
            <a:prstGeom prst="rect">
              <a:avLst/>
            </a:prstGeom>
            <a:noFill/>
          </p:spPr>
          <p:txBody>
            <a:bodyPr wrap="square" lIns="91440" tIns="45720" rIns="91440" bIns="45720" anchor="t">
              <a:spAutoFit/>
            </a:bodyPr>
            <a:lstStyle/>
            <a:p>
              <a:pPr algn="ctr" rtl="0">
                <a:spcBef>
                  <a:spcPts val="0"/>
                </a:spcBef>
                <a:spcAft>
                  <a:spcPts val="0"/>
                </a:spcAft>
              </a:pPr>
              <a:r>
                <a:rPr lang="es-MX" sz="900" b="0" i="0" u="none" strike="noStrike" dirty="0">
                  <a:effectLst/>
                  <a:latin typeface="Arial"/>
                  <a:cs typeface="Arial"/>
                </a:rPr>
                <a:t>AMCER in </a:t>
              </a:r>
              <a:r>
                <a:rPr lang="es-MX" sz="900" b="0" i="0" u="none" strike="noStrike" dirty="0" err="1">
                  <a:effectLst/>
                  <a:latin typeface="Arial"/>
                  <a:cs typeface="Arial"/>
                </a:rPr>
                <a:t>cowpea</a:t>
              </a:r>
              <a:r>
                <a:rPr lang="es-MX" sz="900" b="0" i="0" u="none" strike="noStrike" dirty="0">
                  <a:effectLst/>
                  <a:latin typeface="Arial"/>
                  <a:cs typeface="Arial"/>
                </a:rPr>
                <a:t> </a:t>
              </a:r>
              <a:r>
                <a:rPr lang="es-MX" sz="900" b="0" i="0" u="none" strike="noStrike" dirty="0" err="1">
                  <a:effectLst/>
                  <a:latin typeface="Arial"/>
                  <a:cs typeface="Arial"/>
                </a:rPr>
                <a:t>harvest</a:t>
              </a:r>
              <a:endParaRPr lang="es-ES" dirty="0"/>
            </a:p>
          </p:txBody>
        </p:sp>
        <p:pic>
          <p:nvPicPr>
            <p:cNvPr id="25" name="Imagen 24" descr="Imagen que contiene cuarto&#10;&#10;Descripción generada automáticamente">
              <a:extLst>
                <a:ext uri="{FF2B5EF4-FFF2-40B4-BE49-F238E27FC236}">
                  <a16:creationId xmlns:a16="http://schemas.microsoft.com/office/drawing/2014/main" id="{52C11485-D1AD-4D3A-178E-CEBD6473F69D}"/>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396899" y="2902557"/>
              <a:ext cx="2341010" cy="1695073"/>
            </a:xfrm>
            <a:prstGeom prst="rect">
              <a:avLst/>
            </a:prstGeom>
          </p:spPr>
        </p:pic>
        <p:pic>
          <p:nvPicPr>
            <p:cNvPr id="31" name="Imagen 30" descr="Un grupo de personas de pie sobre pasto&#10;&#10;Descripción generada automáticamente con confianza media">
              <a:extLst>
                <a:ext uri="{FF2B5EF4-FFF2-40B4-BE49-F238E27FC236}">
                  <a16:creationId xmlns:a16="http://schemas.microsoft.com/office/drawing/2014/main" id="{2E818F54-18ED-0CC8-085C-3BA31B6BBB4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396900" y="-1287"/>
              <a:ext cx="2341010" cy="2534512"/>
            </a:xfrm>
            <a:prstGeom prst="rect">
              <a:avLst/>
            </a:prstGeom>
          </p:spPr>
        </p:pic>
      </p:grpSp>
    </p:spTree>
    <p:extLst>
      <p:ext uri="{BB962C8B-B14F-4D97-AF65-F5344CB8AC3E}">
        <p14:creationId xmlns:p14="http://schemas.microsoft.com/office/powerpoint/2010/main" val="674501098"/>
      </p:ext>
    </p:extLst>
  </p:cSld>
  <p:clrMapOvr>
    <a:masterClrMapping/>
  </p:clrMapOvr>
  <p:transition spd="slow" advClick="0" advTm="53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10" presetClass="entr" presetSubtype="0" fill="hold" grpId="0" nodeType="after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500"/>
                                        <p:tgtEl>
                                          <p:spTgt spid="5">
                                            <p:txEl>
                                              <p:pRg st="0" end="0"/>
                                            </p:txEl>
                                          </p:spTgt>
                                        </p:tgtEl>
                                      </p:cBhvr>
                                    </p:animEffect>
                                  </p:childTnLst>
                                </p:cTn>
                              </p:par>
                              <p:par>
                                <p:cTn id="13" presetID="2" presetClass="entr" presetSubtype="1" fill="hold" nodeType="withEffect">
                                  <p:stCondLst>
                                    <p:cond delay="100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1250" fill="hold"/>
                                        <p:tgtEl>
                                          <p:spTgt spid="32"/>
                                        </p:tgtEl>
                                        <p:attrNameLst>
                                          <p:attrName>ppt_x</p:attrName>
                                        </p:attrNameLst>
                                      </p:cBhvr>
                                      <p:tavLst>
                                        <p:tav tm="0">
                                          <p:val>
                                            <p:strVal val="#ppt_x"/>
                                          </p:val>
                                        </p:tav>
                                        <p:tav tm="100000">
                                          <p:val>
                                            <p:strVal val="#ppt_x"/>
                                          </p:val>
                                        </p:tav>
                                      </p:tavLst>
                                    </p:anim>
                                    <p:anim calcmode="lin" valueType="num">
                                      <p:cBhvr additive="base">
                                        <p:cTn id="16" dur="1250" fill="hold"/>
                                        <p:tgtEl>
                                          <p:spTgt spid="32"/>
                                        </p:tgtEl>
                                        <p:attrNameLst>
                                          <p:attrName>ppt_y</p:attrName>
                                        </p:attrNameLst>
                                      </p:cBhvr>
                                      <p:tavLst>
                                        <p:tav tm="0">
                                          <p:val>
                                            <p:strVal val="0-#ppt_h/2"/>
                                          </p:val>
                                        </p:tav>
                                        <p:tav tm="100000">
                                          <p:val>
                                            <p:strVal val="#ppt_y"/>
                                          </p:val>
                                        </p:tav>
                                      </p:tavLst>
                                    </p:anim>
                                  </p:childTnLst>
                                </p:cTn>
                              </p:par>
                            </p:childTnLst>
                          </p:cTn>
                        </p:par>
                        <p:par>
                          <p:cTn id="17" fill="hold">
                            <p:stCondLst>
                              <p:cond delay="3750"/>
                            </p:stCondLst>
                            <p:childTnLst>
                              <p:par>
                                <p:cTn id="18" presetID="10" presetClass="entr" presetSubtype="0" fill="hold" grpId="0" nodeType="afterEffect">
                                  <p:stCondLst>
                                    <p:cond delay="100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1500"/>
                                        <p:tgtEl>
                                          <p:spTgt spid="5">
                                            <p:txEl>
                                              <p:pRg st="1" end="1"/>
                                            </p:txEl>
                                          </p:spTgt>
                                        </p:tgtEl>
                                      </p:cBhvr>
                                    </p:animEffect>
                                  </p:childTnLst>
                                </p:cTn>
                              </p:par>
                            </p:childTnLst>
                          </p:cTn>
                        </p:par>
                        <p:par>
                          <p:cTn id="21" fill="hold">
                            <p:stCondLst>
                              <p:cond delay="6250"/>
                            </p:stCondLst>
                            <p:childTnLst>
                              <p:par>
                                <p:cTn id="22" presetID="10" presetClass="entr" presetSubtype="0" fill="hold" grpId="0" nodeType="after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fade">
                                      <p:cBhvr>
                                        <p:cTn id="24" dur="1500"/>
                                        <p:tgtEl>
                                          <p:spTgt spid="5">
                                            <p:txEl>
                                              <p:pRg st="2" end="2"/>
                                            </p:txEl>
                                          </p:spTgt>
                                        </p:tgtEl>
                                      </p:cBhvr>
                                    </p:animEffect>
                                  </p:childTnLst>
                                </p:cTn>
                              </p:par>
                            </p:childTnLst>
                          </p:cTn>
                        </p:par>
                        <p:par>
                          <p:cTn id="25" fill="hold">
                            <p:stCondLst>
                              <p:cond delay="7750"/>
                            </p:stCondLst>
                            <p:childTnLst>
                              <p:par>
                                <p:cTn id="26" presetID="2" presetClass="entr" presetSubtype="1" fill="hold" nodeType="afterEffect">
                                  <p:stCondLst>
                                    <p:cond delay="450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1500" fill="hold"/>
                                        <p:tgtEl>
                                          <p:spTgt spid="6"/>
                                        </p:tgtEl>
                                        <p:attrNameLst>
                                          <p:attrName>ppt_x</p:attrName>
                                        </p:attrNameLst>
                                      </p:cBhvr>
                                      <p:tavLst>
                                        <p:tav tm="0">
                                          <p:val>
                                            <p:strVal val="#ppt_x"/>
                                          </p:val>
                                        </p:tav>
                                        <p:tav tm="100000">
                                          <p:val>
                                            <p:strVal val="#ppt_x"/>
                                          </p:val>
                                        </p:tav>
                                      </p:tavLst>
                                    </p:anim>
                                    <p:anim calcmode="lin" valueType="num">
                                      <p:cBhvr additive="base">
                                        <p:cTn id="29" dur="1500" fill="hold"/>
                                        <p:tgtEl>
                                          <p:spTgt spid="6"/>
                                        </p:tgtEl>
                                        <p:attrNameLst>
                                          <p:attrName>ppt_y</p:attrName>
                                        </p:attrNameLst>
                                      </p:cBhvr>
                                      <p:tavLst>
                                        <p:tav tm="0">
                                          <p:val>
                                            <p:strVal val="0-#ppt_h/2"/>
                                          </p:val>
                                        </p:tav>
                                        <p:tav tm="100000">
                                          <p:val>
                                            <p:strVal val="#ppt_y"/>
                                          </p:val>
                                        </p:tav>
                                      </p:tavLst>
                                    </p:anim>
                                  </p:childTnLst>
                                </p:cTn>
                              </p:par>
                              <p:par>
                                <p:cTn id="30" presetID="10" presetClass="entr" presetSubtype="0" fill="hold" grpId="0" nodeType="withEffect">
                                  <p:stCondLst>
                                    <p:cond delay="4500"/>
                                  </p:stCondLst>
                                  <p:childTnLst>
                                    <p:set>
                                      <p:cBhvr>
                                        <p:cTn id="31" dur="1" fill="hold">
                                          <p:stCondLst>
                                            <p:cond delay="0"/>
                                          </p:stCondLst>
                                        </p:cTn>
                                        <p:tgtEl>
                                          <p:spTgt spid="2">
                                            <p:bg/>
                                          </p:spTgt>
                                        </p:tgtEl>
                                        <p:attrNameLst>
                                          <p:attrName>style.visibility</p:attrName>
                                        </p:attrNameLst>
                                      </p:cBhvr>
                                      <p:to>
                                        <p:strVal val="visible"/>
                                      </p:to>
                                    </p:set>
                                    <p:animEffect transition="in" filter="fade">
                                      <p:cBhvr>
                                        <p:cTn id="32" dur="1500"/>
                                        <p:tgtEl>
                                          <p:spTgt spid="2">
                                            <p:bg/>
                                          </p:spTgt>
                                        </p:tgtEl>
                                      </p:cBhvr>
                                    </p:animEffect>
                                  </p:childTnLst>
                                </p:cTn>
                              </p:par>
                            </p:childTnLst>
                          </p:cTn>
                        </p:par>
                        <p:par>
                          <p:cTn id="33" fill="hold">
                            <p:stCondLst>
                              <p:cond delay="13750"/>
                            </p:stCondLst>
                            <p:childTnLst>
                              <p:par>
                                <p:cTn id="34" presetID="10" presetClass="entr" presetSubtype="0" fill="hold" grpId="0" nodeType="afterEffect">
                                  <p:stCondLst>
                                    <p:cond delay="0"/>
                                  </p:stCondLst>
                                  <p:childTnLst>
                                    <p:set>
                                      <p:cBhvr>
                                        <p:cTn id="35" dur="1" fill="hold">
                                          <p:stCondLst>
                                            <p:cond delay="0"/>
                                          </p:stCondLst>
                                        </p:cTn>
                                        <p:tgtEl>
                                          <p:spTgt spid="2">
                                            <p:txEl>
                                              <p:pRg st="0" end="0"/>
                                            </p:txEl>
                                          </p:spTgt>
                                        </p:tgtEl>
                                        <p:attrNameLst>
                                          <p:attrName>style.visibility</p:attrName>
                                        </p:attrNameLst>
                                      </p:cBhvr>
                                      <p:to>
                                        <p:strVal val="visible"/>
                                      </p:to>
                                    </p:set>
                                    <p:animEffect transition="in" filter="fade">
                                      <p:cBhvr>
                                        <p:cTn id="36" dur="1500"/>
                                        <p:tgtEl>
                                          <p:spTgt spid="2">
                                            <p:txEl>
                                              <p:pRg st="0" end="0"/>
                                            </p:txEl>
                                          </p:spTgt>
                                        </p:tgtEl>
                                      </p:cBhvr>
                                    </p:animEffect>
                                  </p:childTnLst>
                                </p:cTn>
                              </p:par>
                            </p:childTnLst>
                          </p:cTn>
                        </p:par>
                        <p:par>
                          <p:cTn id="37" fill="hold">
                            <p:stCondLst>
                              <p:cond delay="15250"/>
                            </p:stCondLst>
                            <p:childTnLst>
                              <p:par>
                                <p:cTn id="38" presetID="10" presetClass="entr" presetSubtype="0" fill="hold" grpId="0" nodeType="afterEffect">
                                  <p:stCondLst>
                                    <p:cond delay="0"/>
                                  </p:stCondLst>
                                  <p:childTnLst>
                                    <p:set>
                                      <p:cBhvr>
                                        <p:cTn id="39" dur="1" fill="hold">
                                          <p:stCondLst>
                                            <p:cond delay="0"/>
                                          </p:stCondLst>
                                        </p:cTn>
                                        <p:tgtEl>
                                          <p:spTgt spid="2">
                                            <p:txEl>
                                              <p:pRg st="2" end="2"/>
                                            </p:txEl>
                                          </p:spTgt>
                                        </p:tgtEl>
                                        <p:attrNameLst>
                                          <p:attrName>style.visibility</p:attrName>
                                        </p:attrNameLst>
                                      </p:cBhvr>
                                      <p:to>
                                        <p:strVal val="visible"/>
                                      </p:to>
                                    </p:set>
                                    <p:animEffect transition="in" filter="fade">
                                      <p:cBhvr>
                                        <p:cTn id="40" dur="1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2" grpId="0" uiExpand="1"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E4CE7798-5A82-DB40-A3CC-7809F015FD52}"/>
              </a:ext>
            </a:extLst>
          </p:cNvPr>
          <p:cNvGrpSpPr/>
          <p:nvPr/>
        </p:nvGrpSpPr>
        <p:grpSpPr>
          <a:xfrm>
            <a:off x="179386" y="-30453"/>
            <a:ext cx="2996805" cy="394210"/>
            <a:chOff x="179386" y="-30453"/>
            <a:chExt cx="2996805" cy="394210"/>
          </a:xfrm>
        </p:grpSpPr>
        <p:sp>
          <p:nvSpPr>
            <p:cNvPr id="3" name="Rectángulo: una sola esquina redondeada 2">
              <a:extLst>
                <a:ext uri="{FF2B5EF4-FFF2-40B4-BE49-F238E27FC236}">
                  <a16:creationId xmlns:a16="http://schemas.microsoft.com/office/drawing/2014/main" id="{DC1B3004-7125-7739-95CB-5222C434D169}"/>
                </a:ext>
              </a:extLst>
            </p:cNvPr>
            <p:cNvSpPr/>
            <p:nvPr/>
          </p:nvSpPr>
          <p:spPr>
            <a:xfrm flipV="1">
              <a:off x="179387" y="-1287"/>
              <a:ext cx="2996804" cy="336891"/>
            </a:xfrm>
            <a:prstGeom prst="round1Rect">
              <a:avLst>
                <a:gd name="adj" fmla="val 37295"/>
              </a:avLst>
            </a:prstGeom>
            <a:solidFill>
              <a:srgbClr val="156082"/>
            </a:solidFill>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4" name="Headline">
              <a:extLst>
                <a:ext uri="{FF2B5EF4-FFF2-40B4-BE49-F238E27FC236}">
                  <a16:creationId xmlns:a16="http://schemas.microsoft.com/office/drawing/2014/main" id="{079EB69F-4154-A603-11F2-CCA4C7865CDE}"/>
                </a:ext>
              </a:extLst>
            </p:cNvPr>
            <p:cNvSpPr txBox="1">
              <a:spLocks/>
            </p:cNvSpPr>
            <p:nvPr/>
          </p:nvSpPr>
          <p:spPr bwMode="gray">
            <a:xfrm>
              <a:off x="179386" y="-30453"/>
              <a:ext cx="1419067" cy="394210"/>
            </a:xfrm>
            <a:prstGeom prst="rect">
              <a:avLst/>
            </a:prstGeom>
          </p:spPr>
          <p:txBody>
            <a:bodyPr wrap="square">
              <a:spAutoFit/>
            </a:bodyPr>
            <a:lstStyle>
              <a:lvl1pPr algn="l" defTabSz="685800" rtl="0" eaLnBrk="1" latinLnBrk="0" hangingPunct="1">
                <a:lnSpc>
                  <a:spcPct val="90000"/>
                </a:lnSpc>
                <a:spcBef>
                  <a:spcPct val="0"/>
                </a:spcBef>
                <a:buNone/>
                <a:defRPr sz="2600" b="1" kern="1200">
                  <a:solidFill>
                    <a:schemeClr val="tx1"/>
                  </a:solidFill>
                  <a:latin typeface="+mj-lt"/>
                  <a:ea typeface="+mj-ea"/>
                  <a:cs typeface="+mj-cs"/>
                </a:defRPr>
              </a:lvl1pPr>
            </a:lstStyle>
            <a:p>
              <a:pPr>
                <a:lnSpc>
                  <a:spcPct val="120000"/>
                </a:lnSpc>
                <a:spcAft>
                  <a:spcPts val="600"/>
                </a:spcAft>
              </a:pPr>
              <a:r>
                <a:rPr lang="es-MX" sz="1800" dirty="0">
                  <a:solidFill>
                    <a:schemeClr val="bg1"/>
                  </a:solidFill>
                  <a:latin typeface="Arial" panose="020B0604020202020204" pitchFamily="34" charset="0"/>
                  <a:cs typeface="Arial" panose="020B0604020202020204" pitchFamily="34" charset="0"/>
                </a:rPr>
                <a:t>Role</a:t>
              </a:r>
              <a:endParaRPr lang="en-GB" sz="1800" dirty="0">
                <a:solidFill>
                  <a:schemeClr val="bg1"/>
                </a:solidFill>
                <a:latin typeface="Arial" panose="020B0604020202020204" pitchFamily="34" charset="0"/>
                <a:cs typeface="Arial" panose="020B0604020202020204" pitchFamily="34" charset="0"/>
              </a:endParaRPr>
            </a:p>
          </p:txBody>
        </p:sp>
      </p:grpSp>
      <p:sp>
        <p:nvSpPr>
          <p:cNvPr id="5" name="Content Placeholder 4">
            <a:extLst>
              <a:ext uri="{FF2B5EF4-FFF2-40B4-BE49-F238E27FC236}">
                <a16:creationId xmlns:a16="http://schemas.microsoft.com/office/drawing/2014/main" id="{8F6F4938-B8A3-66D1-35E8-FC4B8C0FEA9B}"/>
              </a:ext>
            </a:extLst>
          </p:cNvPr>
          <p:cNvSpPr txBox="1">
            <a:spLocks/>
          </p:cNvSpPr>
          <p:nvPr/>
        </p:nvSpPr>
        <p:spPr>
          <a:xfrm>
            <a:off x="180510" y="493465"/>
            <a:ext cx="3651725" cy="4470977"/>
          </a:xfrm>
          <a:prstGeom prst="rect">
            <a:avLst/>
          </a:prstGeom>
          <a:ln>
            <a:noFill/>
          </a:ln>
        </p:spPr>
        <p:txBody>
          <a:bodyPr lIns="91440" tIns="45720" rIns="91440" bIns="45720"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s-MX" sz="1400" dirty="0">
                <a:latin typeface="Arial"/>
                <a:cs typeface="Arial"/>
              </a:rPr>
              <a:t>Delma </a:t>
            </a:r>
            <a:r>
              <a:rPr lang="en-US" sz="1400" dirty="0">
                <a:latin typeface="Arial"/>
                <a:cs typeface="Arial"/>
              </a:rPr>
              <a:t>not only led the group of 50 women of different ages and various roles, but she also sought the support of unions, the government, the National Learning Service (aimed at technical training for adults), and other entities, thus expanding the scope and impact of her original project.</a:t>
            </a:r>
            <a:r>
              <a:rPr lang="es-MX" sz="1400" dirty="0">
                <a:latin typeface="Arial"/>
                <a:cs typeface="Arial"/>
              </a:rPr>
              <a:t> </a:t>
            </a:r>
          </a:p>
          <a:p>
            <a:pPr indent="0">
              <a:buNone/>
            </a:pPr>
            <a:br>
              <a:rPr lang="es-MX" sz="1400" dirty="0">
                <a:latin typeface="Arial" panose="020B0604020202020204" pitchFamily="34" charset="0"/>
                <a:cs typeface="Arial" panose="020B0604020202020204" pitchFamily="34" charset="0"/>
              </a:rPr>
            </a:br>
            <a:r>
              <a:rPr lang="es-MX" sz="1400" i="1" dirty="0">
                <a:solidFill>
                  <a:srgbClr val="156082"/>
                </a:solidFill>
                <a:latin typeface="Arial"/>
                <a:cs typeface="Arial"/>
              </a:rPr>
              <a:t>“</a:t>
            </a:r>
            <a:r>
              <a:rPr lang="es-MX" sz="1400" dirty="0">
                <a:solidFill>
                  <a:srgbClr val="156082"/>
                </a:solidFill>
                <a:latin typeface="Arial"/>
                <a:cs typeface="Arial"/>
              </a:rPr>
              <a:t>Delmas </a:t>
            </a:r>
            <a:r>
              <a:rPr lang="en-US" sz="1400" dirty="0">
                <a:solidFill>
                  <a:srgbClr val="156082"/>
                </a:solidFill>
                <a:latin typeface="Arial"/>
                <a:cs typeface="Arial"/>
              </a:rPr>
              <a:t>leadership at AMCER was crucial in </a:t>
            </a:r>
            <a:r>
              <a:rPr lang="en-US" sz="1400" b="1" dirty="0">
                <a:solidFill>
                  <a:srgbClr val="156082"/>
                </a:solidFill>
                <a:latin typeface="Arial"/>
                <a:cs typeface="Arial"/>
              </a:rPr>
              <a:t>integrating the gender perspective into the </a:t>
            </a:r>
            <a:r>
              <a:rPr lang="en-US" sz="1400" b="1" dirty="0" err="1">
                <a:solidFill>
                  <a:srgbClr val="156082"/>
                </a:solidFill>
                <a:latin typeface="Arial"/>
                <a:cs typeface="Arial"/>
              </a:rPr>
              <a:t>ProNDC</a:t>
            </a:r>
            <a:r>
              <a:rPr lang="en-US" sz="1400" dirty="0">
                <a:solidFill>
                  <a:srgbClr val="156082"/>
                </a:solidFill>
                <a:latin typeface="Arial"/>
                <a:cs typeface="Arial"/>
              </a:rPr>
              <a:t>. Her determination turned the process into a pilot for the National Gender and Climate Change Plan, </a:t>
            </a:r>
            <a:r>
              <a:rPr lang="en-US" sz="1400" b="1" dirty="0">
                <a:solidFill>
                  <a:srgbClr val="156082"/>
                </a:solidFill>
                <a:latin typeface="Arial"/>
                <a:cs typeface="Arial"/>
              </a:rPr>
              <a:t>demonstrating how rural women effectively implement climate adaptation and mitigation actions</a:t>
            </a:r>
            <a:r>
              <a:rPr lang="en-US" sz="1400" dirty="0">
                <a:solidFill>
                  <a:srgbClr val="156082"/>
                </a:solidFill>
                <a:latin typeface="Arial"/>
                <a:cs typeface="Arial"/>
              </a:rPr>
              <a:t>.”</a:t>
            </a:r>
            <a:endParaRPr lang="es-MX" sz="1400" i="1" dirty="0">
              <a:solidFill>
                <a:srgbClr val="156082"/>
              </a:solidFill>
              <a:latin typeface="Arial"/>
              <a:cs typeface="Arial"/>
            </a:endParaRPr>
          </a:p>
          <a:p>
            <a:pPr marL="0" indent="0" algn="r">
              <a:buNone/>
            </a:pPr>
            <a:r>
              <a:rPr lang="es-MX" sz="1200" dirty="0">
                <a:latin typeface="Arial"/>
                <a:cs typeface="Arial"/>
              </a:rPr>
              <a:t>Marcela Rodríguez Salguero (</a:t>
            </a:r>
            <a:r>
              <a:rPr lang="es-MX" sz="1200" dirty="0" err="1">
                <a:latin typeface="Arial"/>
                <a:cs typeface="Arial"/>
              </a:rPr>
              <a:t>ProNDC</a:t>
            </a:r>
            <a:r>
              <a:rPr lang="es-MX" sz="1200" dirty="0">
                <a:latin typeface="Arial"/>
                <a:cs typeface="Arial"/>
              </a:rPr>
              <a:t>) </a:t>
            </a:r>
          </a:p>
          <a:p>
            <a:endParaRPr lang="es-ES_tradnl" sz="1100" b="1" dirty="0">
              <a:solidFill>
                <a:srgbClr val="6FC3BA"/>
              </a:solidFill>
              <a:latin typeface="Arial" panose="020B0604020202020204" pitchFamily="34" charset="0"/>
              <a:cs typeface="Arial" panose="020B0604020202020204" pitchFamily="34" charset="0"/>
            </a:endParaRPr>
          </a:p>
        </p:txBody>
      </p:sp>
      <p:sp>
        <p:nvSpPr>
          <p:cNvPr id="7" name="Elipse 6">
            <a:hlinkClick r:id="rId3" action="ppaction://hlinksldjump"/>
            <a:extLst>
              <a:ext uri="{FF2B5EF4-FFF2-40B4-BE49-F238E27FC236}">
                <a16:creationId xmlns:a16="http://schemas.microsoft.com/office/drawing/2014/main" id="{155CA896-1785-78CD-1639-3FEA1B0FD309}"/>
              </a:ext>
            </a:extLst>
          </p:cNvPr>
          <p:cNvSpPr/>
          <p:nvPr/>
        </p:nvSpPr>
        <p:spPr>
          <a:xfrm>
            <a:off x="8977782" y="4966437"/>
            <a:ext cx="139024" cy="139024"/>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grpSp>
        <p:nvGrpSpPr>
          <p:cNvPr id="6" name="Grupo 5">
            <a:extLst>
              <a:ext uri="{FF2B5EF4-FFF2-40B4-BE49-F238E27FC236}">
                <a16:creationId xmlns:a16="http://schemas.microsoft.com/office/drawing/2014/main" id="{CF28B18A-690A-7A0E-FDFE-B75478CA340B}"/>
              </a:ext>
            </a:extLst>
          </p:cNvPr>
          <p:cNvGrpSpPr/>
          <p:nvPr/>
        </p:nvGrpSpPr>
        <p:grpSpPr>
          <a:xfrm>
            <a:off x="4066952" y="174353"/>
            <a:ext cx="4910829" cy="4788942"/>
            <a:chOff x="4066953" y="174353"/>
            <a:chExt cx="4883698" cy="4788942"/>
          </a:xfrm>
        </p:grpSpPr>
        <p:pic>
          <p:nvPicPr>
            <p:cNvPr id="10" name="Imagen 9" descr="Un grupo de personas disfrazadas posando&#10;&#10;Descripción generada automáticamente">
              <a:extLst>
                <a:ext uri="{FF2B5EF4-FFF2-40B4-BE49-F238E27FC236}">
                  <a16:creationId xmlns:a16="http://schemas.microsoft.com/office/drawing/2014/main" id="{F268C5B5-F696-E53D-63D0-0173ACC2B69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66953" y="2626399"/>
              <a:ext cx="4883698" cy="2334132"/>
            </a:xfrm>
            <a:prstGeom prst="rect">
              <a:avLst/>
            </a:prstGeom>
          </p:spPr>
        </p:pic>
        <p:sp>
          <p:nvSpPr>
            <p:cNvPr id="15" name="Rectángulo 14">
              <a:extLst>
                <a:ext uri="{FF2B5EF4-FFF2-40B4-BE49-F238E27FC236}">
                  <a16:creationId xmlns:a16="http://schemas.microsoft.com/office/drawing/2014/main" id="{F1A1CD37-5140-6A6B-EE43-A23B2513BB49}"/>
                </a:ext>
              </a:extLst>
            </p:cNvPr>
            <p:cNvSpPr/>
            <p:nvPr/>
          </p:nvSpPr>
          <p:spPr>
            <a:xfrm>
              <a:off x="4066954" y="4716993"/>
              <a:ext cx="4883697" cy="246302"/>
            </a:xfrm>
            <a:prstGeom prst="rect">
              <a:avLst/>
            </a:prstGeom>
            <a:solidFill>
              <a:schemeClr val="tx1">
                <a:alpha val="4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6" name="CuadroTexto 15">
              <a:extLst>
                <a:ext uri="{FF2B5EF4-FFF2-40B4-BE49-F238E27FC236}">
                  <a16:creationId xmlns:a16="http://schemas.microsoft.com/office/drawing/2014/main" id="{0ACF6788-2123-8F33-1E24-A04B802F1248}"/>
                </a:ext>
              </a:extLst>
            </p:cNvPr>
            <p:cNvSpPr txBox="1"/>
            <p:nvPr/>
          </p:nvSpPr>
          <p:spPr>
            <a:xfrm>
              <a:off x="4188091" y="4724728"/>
              <a:ext cx="4762560" cy="230832"/>
            </a:xfrm>
            <a:prstGeom prst="rect">
              <a:avLst/>
            </a:prstGeom>
            <a:noFill/>
          </p:spPr>
          <p:txBody>
            <a:bodyPr wrap="square" rtlCol="0">
              <a:spAutoFit/>
            </a:bodyPr>
            <a:lstStyle/>
            <a:p>
              <a:pPr algn="r" rtl="0">
                <a:spcBef>
                  <a:spcPts val="0"/>
                </a:spcBef>
                <a:spcAft>
                  <a:spcPts val="0"/>
                </a:spcAft>
              </a:pPr>
              <a:r>
                <a:rPr lang="en-US" sz="900" b="0" i="0" u="none" strike="noStrike" dirty="0">
                  <a:solidFill>
                    <a:schemeClr val="bg1"/>
                  </a:solidFill>
                  <a:effectLst/>
                  <a:latin typeface="Arial" panose="020B0604020202020204" pitchFamily="34" charset="0"/>
                  <a:cs typeface="Arial" panose="020B0604020202020204" pitchFamily="34" charset="0"/>
                </a:rPr>
                <a:t>Women of different ages and roles are part of AMCER </a:t>
              </a:r>
            </a:p>
          </p:txBody>
        </p:sp>
        <p:pic>
          <p:nvPicPr>
            <p:cNvPr id="9" name="Imagen 8" descr="Un grupo de personas posando para la cámara con un fondo de pasto&#10;&#10;Descripción generada automáticamente">
              <a:extLst>
                <a:ext uri="{FF2B5EF4-FFF2-40B4-BE49-F238E27FC236}">
                  <a16:creationId xmlns:a16="http://schemas.microsoft.com/office/drawing/2014/main" id="{43B02B58-9CF2-AFE1-937D-81D8470750E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066953" y="174353"/>
              <a:ext cx="4883698" cy="2334133"/>
            </a:xfrm>
            <a:prstGeom prst="rect">
              <a:avLst/>
            </a:prstGeom>
          </p:spPr>
        </p:pic>
      </p:grpSp>
    </p:spTree>
    <p:extLst>
      <p:ext uri="{BB962C8B-B14F-4D97-AF65-F5344CB8AC3E}">
        <p14:creationId xmlns:p14="http://schemas.microsoft.com/office/powerpoint/2010/main" val="3161357425"/>
      </p:ext>
    </p:extLst>
  </p:cSld>
  <p:clrMapOvr>
    <a:masterClrMapping/>
  </p:clrMapOvr>
  <mc:AlternateContent xmlns:mc="http://schemas.openxmlformats.org/markup-compatibility/2006" xmlns:p14="http://schemas.microsoft.com/office/powerpoint/2010/main">
    <mc:Choice Requires="p14">
      <p:transition spd="slow" p14:dur="60000" advClick="0" advTm="29000"/>
    </mc:Choice>
    <mc:Fallback xmlns="">
      <p:transition spd="slow" advClick="0" advTm="2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500"/>
                                        <p:tgtEl>
                                          <p:spTgt spid="5">
                                            <p:txEl>
                                              <p:pRg st="0" end="0"/>
                                            </p:txEl>
                                          </p:spTgt>
                                        </p:tgtEl>
                                      </p:cBhvr>
                                    </p:animEffect>
                                  </p:childTnLst>
                                </p:cTn>
                              </p:par>
                              <p:par>
                                <p:cTn id="13" presetID="53" presetClass="entr" presetSubtype="16"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 calcmode="lin" valueType="num">
                                      <p:cBhvr>
                                        <p:cTn id="15" dur="2000" fill="hold"/>
                                        <p:tgtEl>
                                          <p:spTgt spid="6"/>
                                        </p:tgtEl>
                                        <p:attrNameLst>
                                          <p:attrName>ppt_w</p:attrName>
                                        </p:attrNameLst>
                                      </p:cBhvr>
                                      <p:tavLst>
                                        <p:tav tm="0">
                                          <p:val>
                                            <p:fltVal val="0"/>
                                          </p:val>
                                        </p:tav>
                                        <p:tav tm="100000">
                                          <p:val>
                                            <p:strVal val="#ppt_w"/>
                                          </p:val>
                                        </p:tav>
                                      </p:tavLst>
                                    </p:anim>
                                    <p:anim calcmode="lin" valueType="num">
                                      <p:cBhvr>
                                        <p:cTn id="16" dur="2000" fill="hold"/>
                                        <p:tgtEl>
                                          <p:spTgt spid="6"/>
                                        </p:tgtEl>
                                        <p:attrNameLst>
                                          <p:attrName>ppt_h</p:attrName>
                                        </p:attrNameLst>
                                      </p:cBhvr>
                                      <p:tavLst>
                                        <p:tav tm="0">
                                          <p:val>
                                            <p:fltVal val="0"/>
                                          </p:val>
                                        </p:tav>
                                        <p:tav tm="100000">
                                          <p:val>
                                            <p:strVal val="#ppt_h"/>
                                          </p:val>
                                        </p:tav>
                                      </p:tavLst>
                                    </p:anim>
                                    <p:animEffect transition="in" filter="fade">
                                      <p:cBhvr>
                                        <p:cTn id="17" dur="2000"/>
                                        <p:tgtEl>
                                          <p:spTgt spid="6"/>
                                        </p:tgtEl>
                                      </p:cBhvr>
                                    </p:animEffect>
                                  </p:childTnLst>
                                </p:cTn>
                              </p:par>
                            </p:childTnLst>
                          </p:cTn>
                        </p:par>
                        <p:par>
                          <p:cTn id="18" fill="hold">
                            <p:stCondLst>
                              <p:cond delay="4000"/>
                            </p:stCondLst>
                            <p:childTnLst>
                              <p:par>
                                <p:cTn id="19" presetID="10" presetClass="entr" presetSubtype="0" fill="hold" grpId="0" nodeType="after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500"/>
                                        <p:tgtEl>
                                          <p:spTgt spid="5">
                                            <p:txEl>
                                              <p:pRg st="1" end="1"/>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fade">
                                      <p:cBhvr>
                                        <p:cTn id="24" dur="1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A98271DA-19CC-1554-49B5-922C932DBD6B}"/>
              </a:ext>
            </a:extLst>
          </p:cNvPr>
          <p:cNvSpPr/>
          <p:nvPr/>
        </p:nvSpPr>
        <p:spPr>
          <a:xfrm>
            <a:off x="0" y="0"/>
            <a:ext cx="3880965" cy="51435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upo 2">
            <a:extLst>
              <a:ext uri="{FF2B5EF4-FFF2-40B4-BE49-F238E27FC236}">
                <a16:creationId xmlns:a16="http://schemas.microsoft.com/office/drawing/2014/main" id="{B0965426-6480-3254-32BB-F183E2615726}"/>
              </a:ext>
            </a:extLst>
          </p:cNvPr>
          <p:cNvGrpSpPr/>
          <p:nvPr/>
        </p:nvGrpSpPr>
        <p:grpSpPr>
          <a:xfrm>
            <a:off x="179386" y="-37433"/>
            <a:ext cx="2954703" cy="394210"/>
            <a:chOff x="179386" y="-37433"/>
            <a:chExt cx="2954703" cy="394210"/>
          </a:xfrm>
        </p:grpSpPr>
        <p:sp>
          <p:nvSpPr>
            <p:cNvPr id="9" name="Rectángulo: una sola esquina redondeada 8">
              <a:extLst>
                <a:ext uri="{FF2B5EF4-FFF2-40B4-BE49-F238E27FC236}">
                  <a16:creationId xmlns:a16="http://schemas.microsoft.com/office/drawing/2014/main" id="{EA368E6F-F549-086C-B20E-3EC72F902F8A}"/>
                </a:ext>
              </a:extLst>
            </p:cNvPr>
            <p:cNvSpPr/>
            <p:nvPr/>
          </p:nvSpPr>
          <p:spPr>
            <a:xfrm flipV="1">
              <a:off x="179387" y="-1286"/>
              <a:ext cx="2954702" cy="336891"/>
            </a:xfrm>
            <a:prstGeom prst="round1Rect">
              <a:avLst>
                <a:gd name="adj" fmla="val 37295"/>
              </a:avLst>
            </a:prstGeom>
            <a:solidFill>
              <a:srgbClr val="156082"/>
            </a:solidFill>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Headline">
              <a:extLst>
                <a:ext uri="{FF2B5EF4-FFF2-40B4-BE49-F238E27FC236}">
                  <a16:creationId xmlns:a16="http://schemas.microsoft.com/office/drawing/2014/main" id="{F465BB8B-A92A-A61B-7DF5-D32CE735F1AA}"/>
                </a:ext>
              </a:extLst>
            </p:cNvPr>
            <p:cNvSpPr txBox="1">
              <a:spLocks/>
            </p:cNvSpPr>
            <p:nvPr/>
          </p:nvSpPr>
          <p:spPr bwMode="gray">
            <a:xfrm>
              <a:off x="179386" y="-37433"/>
              <a:ext cx="1419067" cy="394210"/>
            </a:xfrm>
            <a:prstGeom prst="rect">
              <a:avLst/>
            </a:prstGeom>
          </p:spPr>
          <p:txBody>
            <a:bodyPr wrap="square">
              <a:spAutoFit/>
            </a:bodyPr>
            <a:lstStyle>
              <a:lvl1pPr algn="l" defTabSz="685800" rtl="0" eaLnBrk="1" latinLnBrk="0" hangingPunct="1">
                <a:lnSpc>
                  <a:spcPct val="90000"/>
                </a:lnSpc>
                <a:spcBef>
                  <a:spcPct val="0"/>
                </a:spcBef>
                <a:buNone/>
                <a:defRPr sz="2600" b="1" kern="1200">
                  <a:solidFill>
                    <a:schemeClr val="tx1"/>
                  </a:solidFill>
                  <a:latin typeface="+mj-lt"/>
                  <a:ea typeface="+mj-ea"/>
                  <a:cs typeface="+mj-cs"/>
                </a:defRPr>
              </a:lvl1pPr>
            </a:lstStyle>
            <a:p>
              <a:pPr>
                <a:lnSpc>
                  <a:spcPct val="120000"/>
                </a:lnSpc>
                <a:spcAft>
                  <a:spcPts val="600"/>
                </a:spcAft>
              </a:pPr>
              <a:r>
                <a:rPr lang="en-US" sz="1800" dirty="0">
                  <a:solidFill>
                    <a:schemeClr val="bg1"/>
                  </a:solidFill>
                  <a:latin typeface="Arial" panose="020B0604020202020204" pitchFamily="34" charset="0"/>
                  <a:cs typeface="Arial" panose="020B0604020202020204" pitchFamily="34" charset="0"/>
                </a:rPr>
                <a:t>Actions</a:t>
              </a:r>
            </a:p>
          </p:txBody>
        </p:sp>
      </p:grpSp>
      <p:grpSp>
        <p:nvGrpSpPr>
          <p:cNvPr id="18" name="Grupo 17">
            <a:extLst>
              <a:ext uri="{FF2B5EF4-FFF2-40B4-BE49-F238E27FC236}">
                <a16:creationId xmlns:a16="http://schemas.microsoft.com/office/drawing/2014/main" id="{DC42C60F-FD42-A0CC-86B1-3D662661BB77}"/>
              </a:ext>
            </a:extLst>
          </p:cNvPr>
          <p:cNvGrpSpPr/>
          <p:nvPr/>
        </p:nvGrpSpPr>
        <p:grpSpPr>
          <a:xfrm>
            <a:off x="4066954" y="188464"/>
            <a:ext cx="5077046" cy="4916997"/>
            <a:chOff x="4066954" y="188464"/>
            <a:chExt cx="5049852" cy="4916997"/>
          </a:xfrm>
        </p:grpSpPr>
        <p:sp>
          <p:nvSpPr>
            <p:cNvPr id="8" name="Elipse 7">
              <a:hlinkClick r:id="rId3" action="ppaction://hlinksldjump"/>
              <a:extLst>
                <a:ext uri="{FF2B5EF4-FFF2-40B4-BE49-F238E27FC236}">
                  <a16:creationId xmlns:a16="http://schemas.microsoft.com/office/drawing/2014/main" id="{F15A6C47-1EE0-C601-8194-E06F4C006B63}"/>
                </a:ext>
              </a:extLst>
            </p:cNvPr>
            <p:cNvSpPr/>
            <p:nvPr/>
          </p:nvSpPr>
          <p:spPr>
            <a:xfrm>
              <a:off x="8977782" y="4966437"/>
              <a:ext cx="139024" cy="139024"/>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Imagen 11" descr="Un grupo de niños&#10;&#10;Descripción generada automáticamente con confianza media">
              <a:extLst>
                <a:ext uri="{FF2B5EF4-FFF2-40B4-BE49-F238E27FC236}">
                  <a16:creationId xmlns:a16="http://schemas.microsoft.com/office/drawing/2014/main" id="{6EB49F73-A276-3EEC-EF7F-ED8FAD9112D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066954" y="188464"/>
              <a:ext cx="4883697" cy="4774061"/>
            </a:xfrm>
            <a:prstGeom prst="rect">
              <a:avLst/>
            </a:prstGeom>
          </p:spPr>
        </p:pic>
        <p:sp>
          <p:nvSpPr>
            <p:cNvPr id="13" name="Rectángulo 12">
              <a:extLst>
                <a:ext uri="{FF2B5EF4-FFF2-40B4-BE49-F238E27FC236}">
                  <a16:creationId xmlns:a16="http://schemas.microsoft.com/office/drawing/2014/main" id="{82250F6F-4860-BCC6-D5C3-C21882DEE55A}"/>
                </a:ext>
              </a:extLst>
            </p:cNvPr>
            <p:cNvSpPr/>
            <p:nvPr/>
          </p:nvSpPr>
          <p:spPr>
            <a:xfrm>
              <a:off x="4066955" y="4613626"/>
              <a:ext cx="4883697" cy="348900"/>
            </a:xfrm>
            <a:prstGeom prst="rect">
              <a:avLst/>
            </a:prstGeom>
            <a:solidFill>
              <a:schemeClr val="tx1">
                <a:alpha val="4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uadroTexto 13">
              <a:extLst>
                <a:ext uri="{FF2B5EF4-FFF2-40B4-BE49-F238E27FC236}">
                  <a16:creationId xmlns:a16="http://schemas.microsoft.com/office/drawing/2014/main" id="{49AC9ADF-9D5A-0CAE-2EE3-9E080F3E1F15}"/>
                </a:ext>
              </a:extLst>
            </p:cNvPr>
            <p:cNvSpPr txBox="1"/>
            <p:nvPr/>
          </p:nvSpPr>
          <p:spPr>
            <a:xfrm>
              <a:off x="4216012" y="4593297"/>
              <a:ext cx="4762560" cy="369332"/>
            </a:xfrm>
            <a:prstGeom prst="rect">
              <a:avLst/>
            </a:prstGeom>
            <a:noFill/>
          </p:spPr>
          <p:txBody>
            <a:bodyPr wrap="square" rtlCol="0">
              <a:spAutoFit/>
            </a:bodyPr>
            <a:lstStyle/>
            <a:p>
              <a:pPr algn="r" rtl="0">
                <a:spcBef>
                  <a:spcPts val="0"/>
                </a:spcBef>
                <a:spcAft>
                  <a:spcPts val="0"/>
                </a:spcAft>
              </a:pPr>
              <a:r>
                <a:rPr lang="en-US" sz="900" b="0" i="0" u="none" strike="noStrike" dirty="0">
                  <a:solidFill>
                    <a:schemeClr val="bg1"/>
                  </a:solidFill>
                  <a:effectLst/>
                  <a:latin typeface="Arial" panose="020B0604020202020204" pitchFamily="34" charset="0"/>
                  <a:cs typeface="Arial" panose="020B0604020202020204" pitchFamily="34" charset="0"/>
                </a:rPr>
                <a:t>Delma promotes the participation of children to generate processes of appropriation and recovery of traditional knowledge.</a:t>
              </a:r>
              <a:endParaRPr lang="en-US" sz="900" dirty="0">
                <a:solidFill>
                  <a:schemeClr val="bg1"/>
                </a:solidFill>
                <a:latin typeface="Arial" panose="020B0604020202020204" pitchFamily="34" charset="0"/>
                <a:ea typeface="Calibri"/>
                <a:cs typeface="Arial" panose="020B0604020202020204" pitchFamily="34" charset="0"/>
              </a:endParaRPr>
            </a:p>
          </p:txBody>
        </p:sp>
      </p:grpSp>
      <p:sp>
        <p:nvSpPr>
          <p:cNvPr id="21" name="Content Placeholder 4">
            <a:extLst>
              <a:ext uri="{FF2B5EF4-FFF2-40B4-BE49-F238E27FC236}">
                <a16:creationId xmlns:a16="http://schemas.microsoft.com/office/drawing/2014/main" id="{58AFEA88-5A49-1D70-B96A-B4291A43A818}"/>
              </a:ext>
            </a:extLst>
          </p:cNvPr>
          <p:cNvSpPr txBox="1">
            <a:spLocks/>
          </p:cNvSpPr>
          <p:nvPr/>
        </p:nvSpPr>
        <p:spPr>
          <a:xfrm>
            <a:off x="93993" y="493465"/>
            <a:ext cx="3701476" cy="4344802"/>
          </a:xfrm>
          <a:prstGeom prst="rect">
            <a:avLst/>
          </a:prstGeom>
          <a:ln>
            <a:noFill/>
          </a:ln>
        </p:spPr>
        <p:txBody>
          <a:bodyPr lIns="91440" tIns="45720" rIns="91440" bIns="45720"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Clr>
                <a:srgbClr val="6FC3BA"/>
              </a:buClr>
              <a:buNone/>
            </a:pPr>
            <a:r>
              <a:rPr lang="en-US" sz="1300" dirty="0">
                <a:latin typeface="Arial"/>
                <a:cs typeface="Arial"/>
              </a:rPr>
              <a:t>AMCER has identified, planned, and implemented both adaptation and mitigation measures:</a:t>
            </a:r>
          </a:p>
          <a:p>
            <a:pPr marL="0" indent="0">
              <a:spcBef>
                <a:spcPts val="0"/>
              </a:spcBef>
              <a:buClr>
                <a:srgbClr val="6FC3BA"/>
              </a:buClr>
              <a:buNone/>
            </a:pPr>
            <a:endParaRPr lang="en-US" sz="1300" dirty="0">
              <a:latin typeface="Arial" panose="020B0604020202020204" pitchFamily="34" charset="0"/>
              <a:cs typeface="Arial" panose="020B0604020202020204" pitchFamily="34" charset="0"/>
            </a:endParaRPr>
          </a:p>
          <a:p>
            <a:pPr fontAlgn="base">
              <a:spcBef>
                <a:spcPts val="0"/>
              </a:spcBef>
              <a:spcAft>
                <a:spcPts val="600"/>
              </a:spcAft>
              <a:buClr>
                <a:srgbClr val="6FC3BA"/>
              </a:buClr>
            </a:pPr>
            <a:r>
              <a:rPr lang="en-US" sz="1300" b="1" dirty="0">
                <a:latin typeface="Arial"/>
                <a:cs typeface="Arial"/>
              </a:rPr>
              <a:t>Strengthening understanding </a:t>
            </a:r>
            <a:r>
              <a:rPr lang="en-US" sz="1300" dirty="0">
                <a:latin typeface="Arial"/>
                <a:cs typeface="Arial"/>
              </a:rPr>
              <a:t>of climate change in rural areas and its differential impact on women and girls given their roles and socioeconomic circumstances</a:t>
            </a:r>
            <a:r>
              <a:rPr lang="en-US" sz="1300" b="1" dirty="0">
                <a:latin typeface="Arial"/>
                <a:cs typeface="Arial"/>
              </a:rPr>
              <a:t>.</a:t>
            </a:r>
          </a:p>
          <a:p>
            <a:pPr fontAlgn="base">
              <a:spcBef>
                <a:spcPts val="0"/>
              </a:spcBef>
              <a:spcAft>
                <a:spcPts val="600"/>
              </a:spcAft>
              <a:buClr>
                <a:srgbClr val="6FC3BA"/>
              </a:buClr>
            </a:pPr>
            <a:r>
              <a:rPr lang="en-US" sz="1300" b="1" dirty="0">
                <a:latin typeface="Arial"/>
                <a:cs typeface="Arial"/>
              </a:rPr>
              <a:t>Methodologies and tools </a:t>
            </a:r>
            <a:r>
              <a:rPr lang="en-US" sz="1300" dirty="0">
                <a:latin typeface="Arial"/>
                <a:cs typeface="Arial"/>
              </a:rPr>
              <a:t>to comprehend climate information and its impact on crops.</a:t>
            </a:r>
          </a:p>
          <a:p>
            <a:pPr fontAlgn="base">
              <a:spcBef>
                <a:spcPts val="0"/>
              </a:spcBef>
              <a:spcAft>
                <a:spcPts val="600"/>
              </a:spcAft>
              <a:buClr>
                <a:srgbClr val="6FC3BA"/>
              </a:buClr>
            </a:pPr>
            <a:r>
              <a:rPr lang="en-US" sz="1300" b="1" dirty="0">
                <a:latin typeface="Arial"/>
                <a:cs typeface="Arial"/>
              </a:rPr>
              <a:t>Workshops</a:t>
            </a:r>
            <a:r>
              <a:rPr lang="en-US" sz="1300" dirty="0">
                <a:latin typeface="Arial"/>
                <a:cs typeface="Arial"/>
              </a:rPr>
              <a:t> focusing on the application of low-impact biofertilizers, enhancing tillage methods, and rotating corn with cowpea</a:t>
            </a:r>
          </a:p>
          <a:p>
            <a:pPr fontAlgn="base">
              <a:spcBef>
                <a:spcPts val="0"/>
              </a:spcBef>
              <a:spcAft>
                <a:spcPts val="600"/>
              </a:spcAft>
              <a:buClr>
                <a:srgbClr val="6FC3BA"/>
              </a:buClr>
            </a:pPr>
            <a:r>
              <a:rPr lang="en-US" sz="1300" b="1" dirty="0">
                <a:latin typeface="Arial"/>
                <a:cs typeface="Arial"/>
              </a:rPr>
              <a:t>Organizational strengthening </a:t>
            </a:r>
            <a:r>
              <a:rPr lang="en-US" sz="1300" dirty="0">
                <a:latin typeface="Arial"/>
                <a:cs typeface="Arial"/>
              </a:rPr>
              <a:t>addressing administrative, technical, and communication issues, as well as exploring various options for service provision.</a:t>
            </a:r>
          </a:p>
          <a:p>
            <a:pPr fontAlgn="base">
              <a:spcBef>
                <a:spcPts val="0"/>
              </a:spcBef>
              <a:spcAft>
                <a:spcPts val="600"/>
              </a:spcAft>
              <a:buClr>
                <a:srgbClr val="6FC3BA"/>
              </a:buClr>
            </a:pPr>
            <a:r>
              <a:rPr lang="en-US" sz="1300" dirty="0">
                <a:latin typeface="Arial"/>
                <a:cs typeface="Arial"/>
              </a:rPr>
              <a:t>Support and input for the construction of the National Gender and Climate Change Plan, based on their experiences and achievements.</a:t>
            </a:r>
          </a:p>
          <a:p>
            <a:pPr marL="0" indent="0" fontAlgn="base">
              <a:buClr>
                <a:srgbClr val="6FC3BA"/>
              </a:buClr>
              <a:buNone/>
            </a:pPr>
            <a:r>
              <a:rPr lang="en-US" sz="1000" dirty="0">
                <a:latin typeface="Arial"/>
                <a:cs typeface="Arial"/>
              </a:rPr>
              <a:t>More information </a:t>
            </a:r>
            <a:r>
              <a:rPr lang="en-US" sz="1000" dirty="0">
                <a:latin typeface="Arial"/>
                <a:cs typeface="Arial"/>
                <a:hlinkClick r:id="rId5"/>
              </a:rPr>
              <a:t>here</a:t>
            </a:r>
            <a:endParaRPr lang="en-US" sz="1000" b="1" dirty="0">
              <a:solidFill>
                <a:srgbClr val="6FC3BA"/>
              </a:solidFill>
              <a:latin typeface="Arial"/>
              <a:cs typeface="Arial"/>
            </a:endParaRPr>
          </a:p>
        </p:txBody>
      </p:sp>
    </p:spTree>
    <p:extLst>
      <p:ext uri="{BB962C8B-B14F-4D97-AF65-F5344CB8AC3E}">
        <p14:creationId xmlns:p14="http://schemas.microsoft.com/office/powerpoint/2010/main" val="4231350352"/>
      </p:ext>
    </p:extLst>
  </p:cSld>
  <p:clrMapOvr>
    <a:masterClrMapping/>
  </p:clrMapOvr>
  <p:transition spd="slow" advClick="0" advTm="27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10" presetClass="entr" presetSubtype="0" fill="hold" grpId="0" nodeType="after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1500"/>
                                        <p:tgtEl>
                                          <p:spTgt spid="21">
                                            <p:txEl>
                                              <p:pRg st="0" end="0"/>
                                            </p:txEl>
                                          </p:spTgt>
                                        </p:tgtEl>
                                      </p:cBhvr>
                                    </p:animEffect>
                                  </p:childTnLst>
                                </p:cTn>
                              </p:par>
                              <p:par>
                                <p:cTn id="13" presetID="53" presetClass="entr" presetSubtype="16" fill="hold" nodeType="withEffect">
                                  <p:stCondLst>
                                    <p:cond delay="1000"/>
                                  </p:stCondLst>
                                  <p:childTnLst>
                                    <p:set>
                                      <p:cBhvr>
                                        <p:cTn id="14" dur="1" fill="hold">
                                          <p:stCondLst>
                                            <p:cond delay="0"/>
                                          </p:stCondLst>
                                        </p:cTn>
                                        <p:tgtEl>
                                          <p:spTgt spid="18"/>
                                        </p:tgtEl>
                                        <p:attrNameLst>
                                          <p:attrName>style.visibility</p:attrName>
                                        </p:attrNameLst>
                                      </p:cBhvr>
                                      <p:to>
                                        <p:strVal val="visible"/>
                                      </p:to>
                                    </p:set>
                                    <p:anim calcmode="lin" valueType="num">
                                      <p:cBhvr>
                                        <p:cTn id="15" dur="1500" fill="hold"/>
                                        <p:tgtEl>
                                          <p:spTgt spid="18"/>
                                        </p:tgtEl>
                                        <p:attrNameLst>
                                          <p:attrName>ppt_w</p:attrName>
                                        </p:attrNameLst>
                                      </p:cBhvr>
                                      <p:tavLst>
                                        <p:tav tm="0">
                                          <p:val>
                                            <p:fltVal val="0"/>
                                          </p:val>
                                        </p:tav>
                                        <p:tav tm="100000">
                                          <p:val>
                                            <p:strVal val="#ppt_w"/>
                                          </p:val>
                                        </p:tav>
                                      </p:tavLst>
                                    </p:anim>
                                    <p:anim calcmode="lin" valueType="num">
                                      <p:cBhvr>
                                        <p:cTn id="16" dur="1500" fill="hold"/>
                                        <p:tgtEl>
                                          <p:spTgt spid="18"/>
                                        </p:tgtEl>
                                        <p:attrNameLst>
                                          <p:attrName>ppt_h</p:attrName>
                                        </p:attrNameLst>
                                      </p:cBhvr>
                                      <p:tavLst>
                                        <p:tav tm="0">
                                          <p:val>
                                            <p:fltVal val="0"/>
                                          </p:val>
                                        </p:tav>
                                        <p:tav tm="100000">
                                          <p:val>
                                            <p:strVal val="#ppt_h"/>
                                          </p:val>
                                        </p:tav>
                                      </p:tavLst>
                                    </p:anim>
                                    <p:animEffect transition="in" filter="fade">
                                      <p:cBhvr>
                                        <p:cTn id="17" dur="1500"/>
                                        <p:tgtEl>
                                          <p:spTgt spid="18"/>
                                        </p:tgtEl>
                                      </p:cBhvr>
                                    </p:animEffect>
                                  </p:childTnLst>
                                </p:cTn>
                              </p:par>
                            </p:childTnLst>
                          </p:cTn>
                        </p:par>
                        <p:par>
                          <p:cTn id="18" fill="hold">
                            <p:stCondLst>
                              <p:cond delay="4000"/>
                            </p:stCondLst>
                            <p:childTnLst>
                              <p:par>
                                <p:cTn id="19" presetID="10" presetClass="entr" presetSubtype="0" fill="hold" grpId="0" nodeType="afterEffect">
                                  <p:stCondLst>
                                    <p:cond delay="0"/>
                                  </p:stCondLst>
                                  <p:childTnLst>
                                    <p:set>
                                      <p:cBhvr>
                                        <p:cTn id="20" dur="1" fill="hold">
                                          <p:stCondLst>
                                            <p:cond delay="0"/>
                                          </p:stCondLst>
                                        </p:cTn>
                                        <p:tgtEl>
                                          <p:spTgt spid="21">
                                            <p:txEl>
                                              <p:pRg st="2" end="2"/>
                                            </p:txEl>
                                          </p:spTgt>
                                        </p:tgtEl>
                                        <p:attrNameLst>
                                          <p:attrName>style.visibility</p:attrName>
                                        </p:attrNameLst>
                                      </p:cBhvr>
                                      <p:to>
                                        <p:strVal val="visible"/>
                                      </p:to>
                                    </p:set>
                                    <p:animEffect transition="in" filter="fade">
                                      <p:cBhvr>
                                        <p:cTn id="21" dur="1500"/>
                                        <p:tgtEl>
                                          <p:spTgt spid="21">
                                            <p:txEl>
                                              <p:pRg st="2" end="2"/>
                                            </p:txEl>
                                          </p:spTgt>
                                        </p:tgtEl>
                                      </p:cBhvr>
                                    </p:animEffect>
                                  </p:childTnLst>
                                </p:cTn>
                              </p:par>
                            </p:childTnLst>
                          </p:cTn>
                        </p:par>
                        <p:par>
                          <p:cTn id="22" fill="hold">
                            <p:stCondLst>
                              <p:cond delay="5500"/>
                            </p:stCondLst>
                            <p:childTnLst>
                              <p:par>
                                <p:cTn id="23" presetID="10" presetClass="entr" presetSubtype="0" fill="hold" grpId="0" nodeType="afterEffect">
                                  <p:stCondLst>
                                    <p:cond delay="0"/>
                                  </p:stCondLst>
                                  <p:childTnLst>
                                    <p:set>
                                      <p:cBhvr>
                                        <p:cTn id="24" dur="1" fill="hold">
                                          <p:stCondLst>
                                            <p:cond delay="0"/>
                                          </p:stCondLst>
                                        </p:cTn>
                                        <p:tgtEl>
                                          <p:spTgt spid="21">
                                            <p:txEl>
                                              <p:pRg st="3" end="3"/>
                                            </p:txEl>
                                          </p:spTgt>
                                        </p:tgtEl>
                                        <p:attrNameLst>
                                          <p:attrName>style.visibility</p:attrName>
                                        </p:attrNameLst>
                                      </p:cBhvr>
                                      <p:to>
                                        <p:strVal val="visible"/>
                                      </p:to>
                                    </p:set>
                                    <p:animEffect transition="in" filter="fade">
                                      <p:cBhvr>
                                        <p:cTn id="25" dur="1500"/>
                                        <p:tgtEl>
                                          <p:spTgt spid="21">
                                            <p:txEl>
                                              <p:pRg st="3" end="3"/>
                                            </p:txEl>
                                          </p:spTgt>
                                        </p:tgtEl>
                                      </p:cBhvr>
                                    </p:animEffect>
                                  </p:childTnLst>
                                </p:cTn>
                              </p:par>
                            </p:childTnLst>
                          </p:cTn>
                        </p:par>
                        <p:par>
                          <p:cTn id="26" fill="hold">
                            <p:stCondLst>
                              <p:cond delay="7000"/>
                            </p:stCondLst>
                            <p:childTnLst>
                              <p:par>
                                <p:cTn id="27" presetID="10" presetClass="entr" presetSubtype="0" fill="hold" grpId="0" nodeType="afterEffect">
                                  <p:stCondLst>
                                    <p:cond delay="0"/>
                                  </p:stCondLst>
                                  <p:childTnLst>
                                    <p:set>
                                      <p:cBhvr>
                                        <p:cTn id="28" dur="1" fill="hold">
                                          <p:stCondLst>
                                            <p:cond delay="0"/>
                                          </p:stCondLst>
                                        </p:cTn>
                                        <p:tgtEl>
                                          <p:spTgt spid="21">
                                            <p:txEl>
                                              <p:pRg st="4" end="4"/>
                                            </p:txEl>
                                          </p:spTgt>
                                        </p:tgtEl>
                                        <p:attrNameLst>
                                          <p:attrName>style.visibility</p:attrName>
                                        </p:attrNameLst>
                                      </p:cBhvr>
                                      <p:to>
                                        <p:strVal val="visible"/>
                                      </p:to>
                                    </p:set>
                                    <p:animEffect transition="in" filter="fade">
                                      <p:cBhvr>
                                        <p:cTn id="29" dur="1500"/>
                                        <p:tgtEl>
                                          <p:spTgt spid="21">
                                            <p:txEl>
                                              <p:pRg st="4" end="4"/>
                                            </p:txEl>
                                          </p:spTgt>
                                        </p:tgtEl>
                                      </p:cBhvr>
                                    </p:animEffect>
                                  </p:childTnLst>
                                </p:cTn>
                              </p:par>
                            </p:childTnLst>
                          </p:cTn>
                        </p:par>
                        <p:par>
                          <p:cTn id="30" fill="hold">
                            <p:stCondLst>
                              <p:cond delay="8500"/>
                            </p:stCondLst>
                            <p:childTnLst>
                              <p:par>
                                <p:cTn id="31" presetID="10" presetClass="entr" presetSubtype="0" fill="hold" grpId="0" nodeType="afterEffect">
                                  <p:stCondLst>
                                    <p:cond delay="0"/>
                                  </p:stCondLst>
                                  <p:childTnLst>
                                    <p:set>
                                      <p:cBhvr>
                                        <p:cTn id="32" dur="1" fill="hold">
                                          <p:stCondLst>
                                            <p:cond delay="0"/>
                                          </p:stCondLst>
                                        </p:cTn>
                                        <p:tgtEl>
                                          <p:spTgt spid="21">
                                            <p:txEl>
                                              <p:pRg st="5" end="5"/>
                                            </p:txEl>
                                          </p:spTgt>
                                        </p:tgtEl>
                                        <p:attrNameLst>
                                          <p:attrName>style.visibility</p:attrName>
                                        </p:attrNameLst>
                                      </p:cBhvr>
                                      <p:to>
                                        <p:strVal val="visible"/>
                                      </p:to>
                                    </p:set>
                                    <p:animEffect transition="in" filter="fade">
                                      <p:cBhvr>
                                        <p:cTn id="33" dur="1500"/>
                                        <p:tgtEl>
                                          <p:spTgt spid="21">
                                            <p:txEl>
                                              <p:pRg st="5" end="5"/>
                                            </p:txEl>
                                          </p:spTgt>
                                        </p:tgtEl>
                                      </p:cBhvr>
                                    </p:animEffect>
                                  </p:childTnLst>
                                </p:cTn>
                              </p:par>
                            </p:childTnLst>
                          </p:cTn>
                        </p:par>
                        <p:par>
                          <p:cTn id="34" fill="hold">
                            <p:stCondLst>
                              <p:cond delay="10000"/>
                            </p:stCondLst>
                            <p:childTnLst>
                              <p:par>
                                <p:cTn id="35" presetID="10" presetClass="entr" presetSubtype="0" fill="hold" grpId="0" nodeType="afterEffect">
                                  <p:stCondLst>
                                    <p:cond delay="0"/>
                                  </p:stCondLst>
                                  <p:childTnLst>
                                    <p:set>
                                      <p:cBhvr>
                                        <p:cTn id="36" dur="1" fill="hold">
                                          <p:stCondLst>
                                            <p:cond delay="0"/>
                                          </p:stCondLst>
                                        </p:cTn>
                                        <p:tgtEl>
                                          <p:spTgt spid="21">
                                            <p:txEl>
                                              <p:pRg st="6" end="6"/>
                                            </p:txEl>
                                          </p:spTgt>
                                        </p:tgtEl>
                                        <p:attrNameLst>
                                          <p:attrName>style.visibility</p:attrName>
                                        </p:attrNameLst>
                                      </p:cBhvr>
                                      <p:to>
                                        <p:strVal val="visible"/>
                                      </p:to>
                                    </p:set>
                                    <p:animEffect transition="in" filter="fade">
                                      <p:cBhvr>
                                        <p:cTn id="37" dur="1500"/>
                                        <p:tgtEl>
                                          <p:spTgt spid="21">
                                            <p:txEl>
                                              <p:pRg st="6" end="6"/>
                                            </p:txEl>
                                          </p:spTgt>
                                        </p:tgtEl>
                                      </p:cBhvr>
                                    </p:animEffect>
                                  </p:childTnLst>
                                </p:cTn>
                              </p:par>
                            </p:childTnLst>
                          </p:cTn>
                        </p:par>
                        <p:par>
                          <p:cTn id="38" fill="hold">
                            <p:stCondLst>
                              <p:cond delay="11500"/>
                            </p:stCondLst>
                            <p:childTnLst>
                              <p:par>
                                <p:cTn id="39" presetID="10" presetClass="entr" presetSubtype="0" fill="hold" grpId="0" nodeType="afterEffect">
                                  <p:stCondLst>
                                    <p:cond delay="0"/>
                                  </p:stCondLst>
                                  <p:childTnLst>
                                    <p:set>
                                      <p:cBhvr>
                                        <p:cTn id="40" dur="1" fill="hold">
                                          <p:stCondLst>
                                            <p:cond delay="0"/>
                                          </p:stCondLst>
                                        </p:cTn>
                                        <p:tgtEl>
                                          <p:spTgt spid="21">
                                            <p:txEl>
                                              <p:pRg st="7" end="7"/>
                                            </p:txEl>
                                          </p:spTgt>
                                        </p:tgtEl>
                                        <p:attrNameLst>
                                          <p:attrName>style.visibility</p:attrName>
                                        </p:attrNameLst>
                                      </p:cBhvr>
                                      <p:to>
                                        <p:strVal val="visible"/>
                                      </p:to>
                                    </p:set>
                                    <p:animEffect transition="in" filter="fade">
                                      <p:cBhvr>
                                        <p:cTn id="41" dur="1500"/>
                                        <p:tgtEl>
                                          <p:spTgt spid="2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1">
            <a:extLst>
              <a:ext uri="{FF2B5EF4-FFF2-40B4-BE49-F238E27FC236}">
                <a16:creationId xmlns:a16="http://schemas.microsoft.com/office/drawing/2014/main" id="{4FE6F827-05FC-C787-4EE3-6F54754D3496}"/>
              </a:ext>
            </a:extLst>
          </p:cNvPr>
          <p:cNvSpPr/>
          <p:nvPr/>
        </p:nvSpPr>
        <p:spPr>
          <a:xfrm>
            <a:off x="-1" y="-1"/>
            <a:ext cx="3915867" cy="514349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5">
            <a:extLst>
              <a:ext uri="{FF2B5EF4-FFF2-40B4-BE49-F238E27FC236}">
                <a16:creationId xmlns:a16="http://schemas.microsoft.com/office/drawing/2014/main" id="{12F5512E-EDEE-0B52-D1B9-7E94D254A307}"/>
              </a:ext>
            </a:extLst>
          </p:cNvPr>
          <p:cNvSpPr>
            <a:spLocks noGrp="1"/>
          </p:cNvSpPr>
          <p:nvPr>
            <p:ph sz="half" idx="2"/>
          </p:nvPr>
        </p:nvSpPr>
        <p:spPr>
          <a:xfrm>
            <a:off x="165194" y="594523"/>
            <a:ext cx="3596306" cy="4359899"/>
          </a:xfrm>
          <a:ln>
            <a:noFill/>
          </a:ln>
        </p:spPr>
        <p:txBody>
          <a:bodyPr vert="horz" lIns="91440" tIns="45720" rIns="91440" bIns="45720" rtlCol="0" anchor="t">
            <a:noAutofit/>
          </a:bodyPr>
          <a:lstStyle/>
          <a:p>
            <a:pPr fontAlgn="base">
              <a:buClr>
                <a:srgbClr val="6FC3BA"/>
              </a:buClr>
            </a:pPr>
            <a:r>
              <a:rPr lang="en-US" sz="1400" dirty="0">
                <a:solidFill>
                  <a:schemeClr val="bg1"/>
                </a:solidFill>
                <a:latin typeface="Arial"/>
                <a:cs typeface="Arial"/>
              </a:rPr>
              <a:t>Successful sustainable practices in the corn productive chain improved the soil's resilience to climate change and reduced the overall environmental impact.</a:t>
            </a:r>
          </a:p>
          <a:p>
            <a:pPr fontAlgn="base">
              <a:buClr>
                <a:srgbClr val="6FC3BA"/>
              </a:buClr>
            </a:pPr>
            <a:r>
              <a:rPr lang="en-US" sz="1400" dirty="0">
                <a:solidFill>
                  <a:schemeClr val="bg1"/>
                </a:solidFill>
                <a:latin typeface="Arial"/>
                <a:cs typeface="Arial"/>
              </a:rPr>
              <a:t>Crops quantity and quality short-term increase, showing effectiveness of climate change adaptation measures.</a:t>
            </a:r>
          </a:p>
          <a:p>
            <a:pPr fontAlgn="base">
              <a:buClr>
                <a:srgbClr val="6FC3BA"/>
              </a:buClr>
            </a:pPr>
            <a:r>
              <a:rPr lang="en-US" sz="1400" dirty="0">
                <a:solidFill>
                  <a:schemeClr val="bg1"/>
                </a:solidFill>
                <a:latin typeface="Arial"/>
                <a:cs typeface="Arial"/>
              </a:rPr>
              <a:t>Strengthening AMCER, empowering women to act on climate challenges from their roles as caregivers, managers, cultivators, and multiplier.</a:t>
            </a:r>
          </a:p>
          <a:p>
            <a:pPr fontAlgn="base">
              <a:buClr>
                <a:srgbClr val="6FC3BA"/>
              </a:buClr>
            </a:pPr>
            <a:r>
              <a:rPr lang="en-US" sz="1400" dirty="0">
                <a:solidFill>
                  <a:schemeClr val="bg1"/>
                </a:solidFill>
                <a:latin typeface="Arial"/>
                <a:cs typeface="Arial"/>
              </a:rPr>
              <a:t>Youth participation and training in land conservation have increased.</a:t>
            </a:r>
          </a:p>
          <a:p>
            <a:pPr fontAlgn="base">
              <a:buClr>
                <a:srgbClr val="6FC3BA"/>
              </a:buClr>
            </a:pPr>
            <a:r>
              <a:rPr lang="en-US" sz="1400" dirty="0">
                <a:solidFill>
                  <a:schemeClr val="bg1"/>
                </a:solidFill>
                <a:latin typeface="Arial"/>
                <a:cs typeface="Arial"/>
              </a:rPr>
              <a:t>In 2024, AMCER established its own brand to market its products.</a:t>
            </a:r>
          </a:p>
          <a:p>
            <a:pPr fontAlgn="base">
              <a:buClr>
                <a:srgbClr val="6FC3BA"/>
              </a:buClr>
            </a:pPr>
            <a:r>
              <a:rPr lang="en-US" sz="1400" dirty="0">
                <a:solidFill>
                  <a:schemeClr val="bg1"/>
                </a:solidFill>
                <a:latin typeface="Arial"/>
                <a:cs typeface="Arial"/>
              </a:rPr>
              <a:t>AMCER has been able to join new GIZ projects (2024-2025), thus strengthening its sustainability.</a:t>
            </a:r>
          </a:p>
        </p:txBody>
      </p:sp>
      <p:grpSp>
        <p:nvGrpSpPr>
          <p:cNvPr id="7" name="Grupo 6">
            <a:extLst>
              <a:ext uri="{FF2B5EF4-FFF2-40B4-BE49-F238E27FC236}">
                <a16:creationId xmlns:a16="http://schemas.microsoft.com/office/drawing/2014/main" id="{402CE084-1070-DAF5-C90E-627EE9C9610A}"/>
              </a:ext>
            </a:extLst>
          </p:cNvPr>
          <p:cNvGrpSpPr/>
          <p:nvPr/>
        </p:nvGrpSpPr>
        <p:grpSpPr>
          <a:xfrm>
            <a:off x="179386" y="-37433"/>
            <a:ext cx="2954703" cy="394210"/>
            <a:chOff x="179386" y="-37433"/>
            <a:chExt cx="2954703" cy="394210"/>
          </a:xfrm>
        </p:grpSpPr>
        <p:sp>
          <p:nvSpPr>
            <p:cNvPr id="2" name="Rectángulo: una sola esquina redondeada 1">
              <a:extLst>
                <a:ext uri="{FF2B5EF4-FFF2-40B4-BE49-F238E27FC236}">
                  <a16:creationId xmlns:a16="http://schemas.microsoft.com/office/drawing/2014/main" id="{A934E0B5-4BAC-8058-B850-B32766A73649}"/>
                </a:ext>
              </a:extLst>
            </p:cNvPr>
            <p:cNvSpPr/>
            <p:nvPr/>
          </p:nvSpPr>
          <p:spPr>
            <a:xfrm flipV="1">
              <a:off x="179387" y="-1286"/>
              <a:ext cx="2954702" cy="336891"/>
            </a:xfrm>
            <a:prstGeom prst="round1Rect">
              <a:avLst>
                <a:gd name="adj" fmla="val 37295"/>
              </a:avLst>
            </a:prstGeom>
            <a:solidFill>
              <a:srgbClr val="6FC3BA"/>
            </a:solidFill>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Headline">
              <a:extLst>
                <a:ext uri="{FF2B5EF4-FFF2-40B4-BE49-F238E27FC236}">
                  <a16:creationId xmlns:a16="http://schemas.microsoft.com/office/drawing/2014/main" id="{0C86EA41-923D-523E-E249-5A7F1FE9F74A}"/>
                </a:ext>
              </a:extLst>
            </p:cNvPr>
            <p:cNvSpPr txBox="1">
              <a:spLocks/>
            </p:cNvSpPr>
            <p:nvPr/>
          </p:nvSpPr>
          <p:spPr bwMode="gray">
            <a:xfrm>
              <a:off x="179386" y="-37433"/>
              <a:ext cx="2312354" cy="394210"/>
            </a:xfrm>
            <a:prstGeom prst="rect">
              <a:avLst/>
            </a:prstGeom>
          </p:spPr>
          <p:txBody>
            <a:bodyPr wrap="square">
              <a:spAutoFit/>
            </a:bodyPr>
            <a:lstStyle>
              <a:lvl1pPr algn="l" defTabSz="685800" rtl="0" eaLnBrk="1" latinLnBrk="0" hangingPunct="1">
                <a:lnSpc>
                  <a:spcPct val="90000"/>
                </a:lnSpc>
                <a:spcBef>
                  <a:spcPct val="0"/>
                </a:spcBef>
                <a:buNone/>
                <a:defRPr sz="2600" b="1" kern="1200">
                  <a:solidFill>
                    <a:schemeClr val="tx1"/>
                  </a:solidFill>
                  <a:latin typeface="+mj-lt"/>
                  <a:ea typeface="+mj-ea"/>
                  <a:cs typeface="+mj-cs"/>
                </a:defRPr>
              </a:lvl1pPr>
            </a:lstStyle>
            <a:p>
              <a:pPr>
                <a:lnSpc>
                  <a:spcPct val="120000"/>
                </a:lnSpc>
                <a:spcAft>
                  <a:spcPts val="600"/>
                </a:spcAft>
              </a:pPr>
              <a:r>
                <a:rPr lang="en-US" sz="1800" dirty="0">
                  <a:solidFill>
                    <a:schemeClr val="bg1"/>
                  </a:solidFill>
                  <a:latin typeface="Arial" panose="020B0604020202020204" pitchFamily="34" charset="0"/>
                  <a:cs typeface="Arial" panose="020B0604020202020204" pitchFamily="34" charset="0"/>
                </a:rPr>
                <a:t>Achievements</a:t>
              </a:r>
            </a:p>
          </p:txBody>
        </p:sp>
      </p:grpSp>
      <p:grpSp>
        <p:nvGrpSpPr>
          <p:cNvPr id="29" name="Grupo 28">
            <a:extLst>
              <a:ext uri="{FF2B5EF4-FFF2-40B4-BE49-F238E27FC236}">
                <a16:creationId xmlns:a16="http://schemas.microsoft.com/office/drawing/2014/main" id="{5539DE25-C9C2-6535-E88B-B07A0DE424FF}"/>
              </a:ext>
            </a:extLst>
          </p:cNvPr>
          <p:cNvGrpSpPr/>
          <p:nvPr/>
        </p:nvGrpSpPr>
        <p:grpSpPr>
          <a:xfrm>
            <a:off x="4151697" y="169807"/>
            <a:ext cx="4820223" cy="4803886"/>
            <a:chOff x="4086213" y="181713"/>
            <a:chExt cx="4885707" cy="4839929"/>
          </a:xfrm>
        </p:grpSpPr>
        <p:pic>
          <p:nvPicPr>
            <p:cNvPr id="26" name="Imagen 25" descr="Imagen que contiene persona, niño, grupo, joven&#10;&#10;Descripción generada automáticamente">
              <a:extLst>
                <a:ext uri="{FF2B5EF4-FFF2-40B4-BE49-F238E27FC236}">
                  <a16:creationId xmlns:a16="http://schemas.microsoft.com/office/drawing/2014/main" id="{C5EE68E8-7B25-FBE6-96E0-1BAE6841144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086213" y="181713"/>
              <a:ext cx="4885707" cy="4828677"/>
            </a:xfrm>
            <a:prstGeom prst="rect">
              <a:avLst/>
            </a:prstGeom>
          </p:spPr>
        </p:pic>
        <p:sp>
          <p:nvSpPr>
            <p:cNvPr id="27" name="Rectángulo 26">
              <a:extLst>
                <a:ext uri="{FF2B5EF4-FFF2-40B4-BE49-F238E27FC236}">
                  <a16:creationId xmlns:a16="http://schemas.microsoft.com/office/drawing/2014/main" id="{7E0F432E-E6ED-CEB3-A472-2165B98EF675}"/>
                </a:ext>
              </a:extLst>
            </p:cNvPr>
            <p:cNvSpPr/>
            <p:nvPr/>
          </p:nvSpPr>
          <p:spPr>
            <a:xfrm>
              <a:off x="4086215" y="4586576"/>
              <a:ext cx="4878398" cy="435066"/>
            </a:xfrm>
            <a:prstGeom prst="rect">
              <a:avLst/>
            </a:prstGeom>
            <a:solidFill>
              <a:schemeClr val="tx1">
                <a:alpha val="4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 name="CuadroTexto 27">
            <a:extLst>
              <a:ext uri="{FF2B5EF4-FFF2-40B4-BE49-F238E27FC236}">
                <a16:creationId xmlns:a16="http://schemas.microsoft.com/office/drawing/2014/main" id="{017AF909-5539-C308-1663-784D61B3F837}"/>
              </a:ext>
            </a:extLst>
          </p:cNvPr>
          <p:cNvSpPr txBox="1"/>
          <p:nvPr/>
        </p:nvSpPr>
        <p:spPr>
          <a:xfrm>
            <a:off x="3996769" y="4565795"/>
            <a:ext cx="4967844" cy="369332"/>
          </a:xfrm>
          <a:prstGeom prst="rect">
            <a:avLst/>
          </a:prstGeom>
          <a:noFill/>
        </p:spPr>
        <p:txBody>
          <a:bodyPr wrap="square" rtlCol="0">
            <a:spAutoFit/>
          </a:bodyPr>
          <a:lstStyle/>
          <a:p>
            <a:pPr algn="ctr"/>
            <a:r>
              <a:rPr lang="en-US" sz="900" b="0" i="0" u="none" strike="noStrike" dirty="0">
                <a:solidFill>
                  <a:schemeClr val="bg1"/>
                </a:solidFill>
                <a:effectLst/>
                <a:latin typeface="Arial" panose="020B0604020202020204" pitchFamily="34" charset="0"/>
                <a:cs typeface="Arial" panose="020B0604020202020204" pitchFamily="34" charset="0"/>
              </a:rPr>
              <a:t>Pumpkin is one of the products that allows for year-round harvests; when combined </a:t>
            </a:r>
          </a:p>
          <a:p>
            <a:pPr algn="r"/>
            <a:r>
              <a:rPr lang="en-US" sz="900" b="0" i="0" u="none" strike="noStrike" dirty="0">
                <a:solidFill>
                  <a:schemeClr val="bg1"/>
                </a:solidFill>
                <a:effectLst/>
                <a:latin typeface="Arial" panose="020B0604020202020204" pitchFamily="34" charset="0"/>
                <a:cs typeface="Arial" panose="020B0604020202020204" pitchFamily="34" charset="0"/>
              </a:rPr>
              <a:t>with corn and beans, it provides resources for your food supply.</a:t>
            </a:r>
            <a:endParaRPr lang="en-US" sz="9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6652392"/>
      </p:ext>
    </p:extLst>
  </p:cSld>
  <p:clrMapOvr>
    <a:masterClrMapping/>
  </p:clrMapOvr>
  <p:transition spd="slow" advClick="0" advTm="28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500"/>
                                        <p:tgtEl>
                                          <p:spTgt spid="3">
                                            <p:txEl>
                                              <p:pRg st="0" end="0"/>
                                            </p:txEl>
                                          </p:spTgt>
                                        </p:tgtEl>
                                      </p:cBhvr>
                                    </p:animEffect>
                                  </p:childTnLst>
                                </p:cTn>
                              </p:par>
                              <p:par>
                                <p:cTn id="13" presetID="53" presetClass="entr" presetSubtype="16" fill="hold" nodeType="withEffect">
                                  <p:stCondLst>
                                    <p:cond delay="1750"/>
                                  </p:stCondLst>
                                  <p:childTnLst>
                                    <p:set>
                                      <p:cBhvr>
                                        <p:cTn id="14" dur="1" fill="hold">
                                          <p:stCondLst>
                                            <p:cond delay="0"/>
                                          </p:stCondLst>
                                        </p:cTn>
                                        <p:tgtEl>
                                          <p:spTgt spid="29"/>
                                        </p:tgtEl>
                                        <p:attrNameLst>
                                          <p:attrName>style.visibility</p:attrName>
                                        </p:attrNameLst>
                                      </p:cBhvr>
                                      <p:to>
                                        <p:strVal val="visible"/>
                                      </p:to>
                                    </p:set>
                                    <p:anim calcmode="lin" valueType="num">
                                      <p:cBhvr>
                                        <p:cTn id="15" dur="1500" fill="hold"/>
                                        <p:tgtEl>
                                          <p:spTgt spid="29"/>
                                        </p:tgtEl>
                                        <p:attrNameLst>
                                          <p:attrName>ppt_w</p:attrName>
                                        </p:attrNameLst>
                                      </p:cBhvr>
                                      <p:tavLst>
                                        <p:tav tm="0">
                                          <p:val>
                                            <p:fltVal val="0"/>
                                          </p:val>
                                        </p:tav>
                                        <p:tav tm="100000">
                                          <p:val>
                                            <p:strVal val="#ppt_w"/>
                                          </p:val>
                                        </p:tav>
                                      </p:tavLst>
                                    </p:anim>
                                    <p:anim calcmode="lin" valueType="num">
                                      <p:cBhvr>
                                        <p:cTn id="16" dur="1500" fill="hold"/>
                                        <p:tgtEl>
                                          <p:spTgt spid="29"/>
                                        </p:tgtEl>
                                        <p:attrNameLst>
                                          <p:attrName>ppt_h</p:attrName>
                                        </p:attrNameLst>
                                      </p:cBhvr>
                                      <p:tavLst>
                                        <p:tav tm="0">
                                          <p:val>
                                            <p:fltVal val="0"/>
                                          </p:val>
                                        </p:tav>
                                        <p:tav tm="100000">
                                          <p:val>
                                            <p:strVal val="#ppt_h"/>
                                          </p:val>
                                        </p:tav>
                                      </p:tavLst>
                                    </p:anim>
                                    <p:animEffect transition="in" filter="fade">
                                      <p:cBhvr>
                                        <p:cTn id="17" dur="1500"/>
                                        <p:tgtEl>
                                          <p:spTgt spid="29"/>
                                        </p:tgtEl>
                                      </p:cBhvr>
                                    </p:animEffect>
                                  </p:childTnLst>
                                </p:cTn>
                              </p:par>
                            </p:childTnLst>
                          </p:cTn>
                        </p:par>
                        <p:par>
                          <p:cTn id="18" fill="hold">
                            <p:stCondLst>
                              <p:cond delay="4250"/>
                            </p:stCondLst>
                            <p:childTnLst>
                              <p:par>
                                <p:cTn id="19" presetID="10" presetClass="entr" presetSubtype="0" fill="hold" grpId="0" nodeType="after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500"/>
                                        <p:tgtEl>
                                          <p:spTgt spid="3">
                                            <p:txEl>
                                              <p:pRg st="1" end="1"/>
                                            </p:txEl>
                                          </p:spTgt>
                                        </p:tgtEl>
                                      </p:cBhvr>
                                    </p:animEffect>
                                  </p:childTnLst>
                                </p:cTn>
                              </p:par>
                            </p:childTnLst>
                          </p:cTn>
                        </p:par>
                        <p:par>
                          <p:cTn id="22" fill="hold">
                            <p:stCondLst>
                              <p:cond delay="5750"/>
                            </p:stCondLst>
                            <p:childTnLst>
                              <p:par>
                                <p:cTn id="23" presetID="10" presetClass="entr" presetSubtype="0" fill="hold" grpId="0" nodeType="after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500"/>
                                        <p:tgtEl>
                                          <p:spTgt spid="3">
                                            <p:txEl>
                                              <p:pRg st="2" end="2"/>
                                            </p:txEl>
                                          </p:spTgt>
                                        </p:tgtEl>
                                      </p:cBhvr>
                                    </p:animEffect>
                                  </p:childTnLst>
                                </p:cTn>
                              </p:par>
                            </p:childTnLst>
                          </p:cTn>
                        </p:par>
                        <p:par>
                          <p:cTn id="26" fill="hold">
                            <p:stCondLst>
                              <p:cond delay="7250"/>
                            </p:stCondLst>
                            <p:childTnLst>
                              <p:par>
                                <p:cTn id="27" presetID="10" presetClass="entr" presetSubtype="0" fill="hold" grpId="0" nodeType="after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1500"/>
                                        <p:tgtEl>
                                          <p:spTgt spid="3">
                                            <p:txEl>
                                              <p:pRg st="3" end="3"/>
                                            </p:txEl>
                                          </p:spTgt>
                                        </p:tgtEl>
                                      </p:cBhvr>
                                    </p:animEffect>
                                  </p:childTnLst>
                                </p:cTn>
                              </p:par>
                            </p:childTnLst>
                          </p:cTn>
                        </p:par>
                        <p:par>
                          <p:cTn id="30" fill="hold">
                            <p:stCondLst>
                              <p:cond delay="8750"/>
                            </p:stCondLst>
                            <p:childTnLst>
                              <p:par>
                                <p:cTn id="31" presetID="10" presetClass="entr" presetSubtype="0" fill="hold" grpId="0" nodeType="after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500"/>
                                        <p:tgtEl>
                                          <p:spTgt spid="3">
                                            <p:txEl>
                                              <p:pRg st="4" end="4"/>
                                            </p:txEl>
                                          </p:spTgt>
                                        </p:tgtEl>
                                      </p:cBhvr>
                                    </p:animEffect>
                                  </p:childTnLst>
                                </p:cTn>
                              </p:par>
                            </p:childTnLst>
                          </p:cTn>
                        </p:par>
                        <p:par>
                          <p:cTn id="34" fill="hold">
                            <p:stCondLst>
                              <p:cond delay="10250"/>
                            </p:stCondLst>
                            <p:childTnLst>
                              <p:par>
                                <p:cTn id="35" presetID="10" presetClass="entr" presetSubtype="0" fill="hold" grpId="0"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ángulo 22">
            <a:extLst>
              <a:ext uri="{FF2B5EF4-FFF2-40B4-BE49-F238E27FC236}">
                <a16:creationId xmlns:a16="http://schemas.microsoft.com/office/drawing/2014/main" id="{181EB6BF-4D07-B801-2704-81F7758B62D0}"/>
              </a:ext>
            </a:extLst>
          </p:cNvPr>
          <p:cNvSpPr/>
          <p:nvPr/>
        </p:nvSpPr>
        <p:spPr>
          <a:xfrm>
            <a:off x="3176191" y="0"/>
            <a:ext cx="2808321" cy="51435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25FBE202-7235-E8D7-1DCF-F4A4C4FABFF4}"/>
              </a:ext>
            </a:extLst>
          </p:cNvPr>
          <p:cNvSpPr>
            <a:spLocks noGrp="1"/>
          </p:cNvSpPr>
          <p:nvPr>
            <p:ph sz="half" idx="4294967295"/>
          </p:nvPr>
        </p:nvSpPr>
        <p:spPr>
          <a:xfrm>
            <a:off x="140942" y="424319"/>
            <a:ext cx="3005755" cy="3708202"/>
          </a:xfrm>
          <a:prstGeom prst="roundRect">
            <a:avLst>
              <a:gd name="adj" fmla="val 0"/>
            </a:avLst>
          </a:prstGeom>
          <a:noFill/>
          <a:ln w="12700">
            <a:noFill/>
            <a:prstDash val="sysDash"/>
          </a:ln>
          <a:effectLst/>
        </p:spPr>
        <p:txBody>
          <a:bodyPr anchor="ctr">
            <a:noAutofit/>
          </a:bodyPr>
          <a:lstStyle/>
          <a:p>
            <a:pPr marL="0" indent="0">
              <a:lnSpc>
                <a:spcPct val="100000"/>
              </a:lnSpc>
              <a:buNone/>
            </a:pPr>
            <a:r>
              <a:rPr lang="en-US" sz="1400" dirty="0">
                <a:latin typeface="Arial"/>
                <a:cs typeface="Arial"/>
              </a:rPr>
              <a:t>Women are essential to the success of projects. </a:t>
            </a:r>
            <a:r>
              <a:rPr lang="en-US" sz="1400" b="1" dirty="0">
                <a:latin typeface="Arial"/>
                <a:cs typeface="Arial"/>
              </a:rPr>
              <a:t>Participatory planning </a:t>
            </a:r>
            <a:r>
              <a:rPr lang="en-US" sz="1400" dirty="0">
                <a:latin typeface="Arial"/>
                <a:cs typeface="Arial"/>
              </a:rPr>
              <a:t>ensures that measures are effective and sustainable. </a:t>
            </a:r>
            <a:r>
              <a:rPr lang="en-US" sz="1400" b="1" dirty="0">
                <a:latin typeface="Arial"/>
                <a:cs typeface="Arial"/>
              </a:rPr>
              <a:t>Integrating local processes into policy formulation </a:t>
            </a:r>
            <a:r>
              <a:rPr lang="en-US" sz="1400" dirty="0">
                <a:latin typeface="Arial"/>
                <a:cs typeface="Arial"/>
              </a:rPr>
              <a:t>ensures that policies are more relevant and strategic, considering the diverse realities across the territory and the country itself.</a:t>
            </a:r>
          </a:p>
          <a:p>
            <a:pPr marL="0" indent="0">
              <a:lnSpc>
                <a:spcPct val="100000"/>
              </a:lnSpc>
              <a:buNone/>
            </a:pPr>
            <a:r>
              <a:rPr lang="en-US" sz="1400" dirty="0">
                <a:latin typeface="Arial"/>
                <a:cs typeface="Arial"/>
              </a:rPr>
              <a:t>.</a:t>
            </a:r>
          </a:p>
        </p:txBody>
      </p:sp>
      <p:sp>
        <p:nvSpPr>
          <p:cNvPr id="2" name="Rectangle 1">
            <a:extLst>
              <a:ext uri="{FF2B5EF4-FFF2-40B4-BE49-F238E27FC236}">
                <a16:creationId xmlns:a16="http://schemas.microsoft.com/office/drawing/2014/main" id="{BE908D1F-4D11-A242-5BF8-4EBA54641E56}"/>
              </a:ext>
            </a:extLst>
          </p:cNvPr>
          <p:cNvSpPr/>
          <p:nvPr/>
        </p:nvSpPr>
        <p:spPr>
          <a:xfrm>
            <a:off x="6101888" y="483179"/>
            <a:ext cx="2853818" cy="4439176"/>
          </a:xfrm>
          <a:prstGeom prst="roundRect">
            <a:avLst>
              <a:gd name="adj" fmla="val 0"/>
            </a:avLst>
          </a:prstGeom>
          <a:solidFill>
            <a:schemeClr val="bg1"/>
          </a:solidFill>
          <a:ln w="1270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2906" tIns="32906" rIns="32906" bIns="32906" rtlCol="0" anchor="ctr"/>
          <a:lstStyle/>
          <a:p>
            <a:pPr marL="182563"/>
            <a:r>
              <a:rPr lang="en-US" sz="1400" b="1" dirty="0">
                <a:solidFill>
                  <a:srgbClr val="156082"/>
                </a:solidFill>
                <a:latin typeface="Arial"/>
                <a:cs typeface="Arial"/>
              </a:rPr>
              <a:t>“</a:t>
            </a:r>
            <a:r>
              <a:rPr lang="en-US" sz="1400" dirty="0">
                <a:solidFill>
                  <a:srgbClr val="156082"/>
                </a:solidFill>
                <a:latin typeface="Arial"/>
                <a:cs typeface="Arial"/>
              </a:rPr>
              <a:t>Let's believe in our strength and capability when we truly want something. Yes, we can change our way of seeing things. United, we can achieve everything, even what we thought was impossible.</a:t>
            </a:r>
          </a:p>
          <a:p>
            <a:pPr marL="182563"/>
            <a:endParaRPr lang="en-US" sz="1400" dirty="0">
              <a:solidFill>
                <a:srgbClr val="156082"/>
              </a:solidFill>
              <a:latin typeface="Arial"/>
              <a:cs typeface="Arial"/>
            </a:endParaRPr>
          </a:p>
          <a:p>
            <a:pPr marL="182563"/>
            <a:r>
              <a:rPr lang="en-US" sz="1400" dirty="0">
                <a:solidFill>
                  <a:srgbClr val="156082"/>
                </a:solidFill>
                <a:latin typeface="Arial"/>
                <a:cs typeface="Arial"/>
              </a:rPr>
              <a:t>By working properly and involving our community, we can rescue our nature—the one we grew up with, and that made us dream of playing in the rain and watching the sunset.</a:t>
            </a:r>
          </a:p>
          <a:p>
            <a:pPr marL="182563"/>
            <a:endParaRPr lang="en-US" sz="1400" dirty="0">
              <a:solidFill>
                <a:srgbClr val="156082"/>
              </a:solidFill>
              <a:latin typeface="Arial"/>
              <a:cs typeface="Arial"/>
            </a:endParaRPr>
          </a:p>
          <a:p>
            <a:pPr marL="182563"/>
            <a:r>
              <a:rPr lang="en-US" sz="1400" dirty="0">
                <a:solidFill>
                  <a:srgbClr val="156082"/>
                </a:solidFill>
                <a:latin typeface="Arial"/>
                <a:cs typeface="Arial"/>
              </a:rPr>
              <a:t>Fighting climate change is worth it, especially with the support of projects like </a:t>
            </a:r>
            <a:r>
              <a:rPr lang="en-US" sz="1400" dirty="0" err="1">
                <a:solidFill>
                  <a:srgbClr val="156082"/>
                </a:solidFill>
                <a:latin typeface="Arial"/>
                <a:cs typeface="Arial"/>
              </a:rPr>
              <a:t>ProNDC</a:t>
            </a:r>
            <a:r>
              <a:rPr lang="en-US" sz="1400" dirty="0">
                <a:solidFill>
                  <a:srgbClr val="156082"/>
                </a:solidFill>
                <a:latin typeface="Arial"/>
                <a:cs typeface="Arial"/>
              </a:rPr>
              <a:t> that truly believe in us.”</a:t>
            </a:r>
            <a:endParaRPr lang="en-US" sz="1400" dirty="0">
              <a:solidFill>
                <a:schemeClr val="tx1"/>
              </a:solidFill>
              <a:latin typeface="Arial"/>
              <a:cs typeface="Arial"/>
            </a:endParaRPr>
          </a:p>
        </p:txBody>
      </p:sp>
      <p:grpSp>
        <p:nvGrpSpPr>
          <p:cNvPr id="3" name="Grupo 2">
            <a:extLst>
              <a:ext uri="{FF2B5EF4-FFF2-40B4-BE49-F238E27FC236}">
                <a16:creationId xmlns:a16="http://schemas.microsoft.com/office/drawing/2014/main" id="{268056DF-ADE9-3D77-E77B-9C48B9E6084C}"/>
              </a:ext>
            </a:extLst>
          </p:cNvPr>
          <p:cNvGrpSpPr/>
          <p:nvPr/>
        </p:nvGrpSpPr>
        <p:grpSpPr>
          <a:xfrm>
            <a:off x="179386" y="-30453"/>
            <a:ext cx="3417254" cy="394210"/>
            <a:chOff x="179386" y="-30453"/>
            <a:chExt cx="3417254" cy="394210"/>
          </a:xfrm>
        </p:grpSpPr>
        <p:sp>
          <p:nvSpPr>
            <p:cNvPr id="11" name="Rectángulo: una sola esquina redondeada 10">
              <a:extLst>
                <a:ext uri="{FF2B5EF4-FFF2-40B4-BE49-F238E27FC236}">
                  <a16:creationId xmlns:a16="http://schemas.microsoft.com/office/drawing/2014/main" id="{663E6463-4166-44CE-7C9F-84798C9E3F61}"/>
                </a:ext>
              </a:extLst>
            </p:cNvPr>
            <p:cNvSpPr/>
            <p:nvPr/>
          </p:nvSpPr>
          <p:spPr>
            <a:xfrm flipV="1">
              <a:off x="179387" y="-1287"/>
              <a:ext cx="2996804" cy="336891"/>
            </a:xfrm>
            <a:prstGeom prst="round1Rect">
              <a:avLst>
                <a:gd name="adj" fmla="val 37295"/>
              </a:avLst>
            </a:prstGeom>
            <a:solidFill>
              <a:srgbClr val="156082"/>
            </a:solidFill>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Headline">
              <a:extLst>
                <a:ext uri="{FF2B5EF4-FFF2-40B4-BE49-F238E27FC236}">
                  <a16:creationId xmlns:a16="http://schemas.microsoft.com/office/drawing/2014/main" id="{DB9FA5DA-4F55-FF0A-A910-B4AD06C5B002}"/>
                </a:ext>
              </a:extLst>
            </p:cNvPr>
            <p:cNvSpPr txBox="1">
              <a:spLocks/>
            </p:cNvSpPr>
            <p:nvPr/>
          </p:nvSpPr>
          <p:spPr bwMode="gray">
            <a:xfrm>
              <a:off x="179386" y="-30453"/>
              <a:ext cx="3417254" cy="394210"/>
            </a:xfrm>
            <a:prstGeom prst="rect">
              <a:avLst/>
            </a:prstGeom>
          </p:spPr>
          <p:txBody>
            <a:bodyPr wrap="square">
              <a:spAutoFit/>
            </a:bodyPr>
            <a:lstStyle>
              <a:lvl1pPr algn="l" defTabSz="685800" rtl="0" eaLnBrk="1" latinLnBrk="0" hangingPunct="1">
                <a:lnSpc>
                  <a:spcPct val="90000"/>
                </a:lnSpc>
                <a:spcBef>
                  <a:spcPct val="0"/>
                </a:spcBef>
                <a:buNone/>
                <a:defRPr sz="2600" b="1" kern="1200">
                  <a:solidFill>
                    <a:schemeClr val="tx1"/>
                  </a:solidFill>
                  <a:latin typeface="+mj-lt"/>
                  <a:ea typeface="+mj-ea"/>
                  <a:cs typeface="+mj-cs"/>
                </a:defRPr>
              </a:lvl1pPr>
            </a:lstStyle>
            <a:p>
              <a:pPr>
                <a:lnSpc>
                  <a:spcPct val="120000"/>
                </a:lnSpc>
                <a:spcAft>
                  <a:spcPts val="600"/>
                </a:spcAft>
              </a:pPr>
              <a:r>
                <a:rPr lang="en-US" sz="1800" dirty="0">
                  <a:solidFill>
                    <a:schemeClr val="bg1"/>
                  </a:solidFill>
                  <a:latin typeface="Arial" panose="020B0604020202020204" pitchFamily="34" charset="0"/>
                  <a:cs typeface="Arial" panose="020B0604020202020204" pitchFamily="34" charset="0"/>
                </a:rPr>
                <a:t>Lessons learned</a:t>
              </a:r>
            </a:p>
          </p:txBody>
        </p:sp>
      </p:grpSp>
      <p:sp>
        <p:nvSpPr>
          <p:cNvPr id="16" name="Headline">
            <a:extLst>
              <a:ext uri="{FF2B5EF4-FFF2-40B4-BE49-F238E27FC236}">
                <a16:creationId xmlns:a16="http://schemas.microsoft.com/office/drawing/2014/main" id="{B5E11C8F-F1E5-1B1A-9D0A-03839DCD1636}"/>
              </a:ext>
            </a:extLst>
          </p:cNvPr>
          <p:cNvSpPr txBox="1">
            <a:spLocks/>
          </p:cNvSpPr>
          <p:nvPr/>
        </p:nvSpPr>
        <p:spPr bwMode="gray">
          <a:xfrm>
            <a:off x="6047554" y="-47844"/>
            <a:ext cx="1419067" cy="394210"/>
          </a:xfrm>
          <a:prstGeom prst="rect">
            <a:avLst/>
          </a:prstGeom>
        </p:spPr>
        <p:txBody>
          <a:bodyPr wrap="square">
            <a:spAutoFit/>
          </a:bodyPr>
          <a:lstStyle>
            <a:lvl1pPr algn="l" defTabSz="685800" rtl="0" eaLnBrk="1" latinLnBrk="0" hangingPunct="1">
              <a:lnSpc>
                <a:spcPct val="90000"/>
              </a:lnSpc>
              <a:spcBef>
                <a:spcPct val="0"/>
              </a:spcBef>
              <a:buNone/>
              <a:defRPr sz="2600" b="1" kern="1200">
                <a:solidFill>
                  <a:schemeClr val="tx1"/>
                </a:solidFill>
                <a:latin typeface="+mj-lt"/>
                <a:ea typeface="+mj-ea"/>
                <a:cs typeface="+mj-cs"/>
              </a:defRPr>
            </a:lvl1pPr>
          </a:lstStyle>
          <a:p>
            <a:pPr>
              <a:lnSpc>
                <a:spcPct val="120000"/>
              </a:lnSpc>
              <a:spcAft>
                <a:spcPts val="600"/>
              </a:spcAft>
            </a:pPr>
            <a:r>
              <a:rPr lang="en-US" sz="1800" dirty="0" err="1">
                <a:solidFill>
                  <a:schemeClr val="bg1"/>
                </a:solidFill>
                <a:latin typeface="Arial" panose="020B0604020202020204" pitchFamily="34" charset="0"/>
                <a:cs typeface="Arial" panose="020B0604020202020204" pitchFamily="34" charset="0"/>
              </a:rPr>
              <a:t>Contexto</a:t>
            </a:r>
            <a:endParaRPr lang="en-US" sz="1800" dirty="0">
              <a:solidFill>
                <a:schemeClr val="bg1"/>
              </a:solidFill>
              <a:latin typeface="Arial" panose="020B0604020202020204" pitchFamily="34" charset="0"/>
              <a:cs typeface="Arial" panose="020B0604020202020204" pitchFamily="34" charset="0"/>
            </a:endParaRPr>
          </a:p>
        </p:txBody>
      </p:sp>
      <p:sp>
        <p:nvSpPr>
          <p:cNvPr id="7" name="Elipse 6">
            <a:hlinkClick r:id="rId3" action="ppaction://hlinksldjump"/>
            <a:extLst>
              <a:ext uri="{FF2B5EF4-FFF2-40B4-BE49-F238E27FC236}">
                <a16:creationId xmlns:a16="http://schemas.microsoft.com/office/drawing/2014/main" id="{40F2079C-4FBD-1128-393B-7842FE07E54B}"/>
              </a:ext>
            </a:extLst>
          </p:cNvPr>
          <p:cNvSpPr/>
          <p:nvPr/>
        </p:nvSpPr>
        <p:spPr>
          <a:xfrm>
            <a:off x="8977782" y="4966437"/>
            <a:ext cx="139024" cy="139024"/>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ángulo: esquinas superiores redondeadas 14">
            <a:extLst>
              <a:ext uri="{FF2B5EF4-FFF2-40B4-BE49-F238E27FC236}">
                <a16:creationId xmlns:a16="http://schemas.microsoft.com/office/drawing/2014/main" id="{A19894AE-DAD1-6245-5CA0-46751A605FCD}"/>
              </a:ext>
            </a:extLst>
          </p:cNvPr>
          <p:cNvSpPr/>
          <p:nvPr/>
        </p:nvSpPr>
        <p:spPr>
          <a:xfrm rot="10800000" flipV="1">
            <a:off x="5984511" y="0"/>
            <a:ext cx="2427968" cy="290113"/>
          </a:xfrm>
          <a:prstGeom prst="wedgeRectCallout">
            <a:avLst>
              <a:gd name="adj1" fmla="val 20619"/>
              <a:gd name="adj2" fmla="val 85393"/>
            </a:avLst>
          </a:prstGeom>
          <a:solidFill>
            <a:srgbClr val="7ABF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latin typeface="Arial" panose="020B0604020202020204" pitchFamily="34" charset="0"/>
                <a:cs typeface="Arial" panose="020B0604020202020204" pitchFamily="34" charset="0"/>
              </a:rPr>
              <a:t>Message from Delma:</a:t>
            </a:r>
          </a:p>
        </p:txBody>
      </p:sp>
      <p:sp>
        <p:nvSpPr>
          <p:cNvPr id="10" name="CuadroTexto 9">
            <a:extLst>
              <a:ext uri="{FF2B5EF4-FFF2-40B4-BE49-F238E27FC236}">
                <a16:creationId xmlns:a16="http://schemas.microsoft.com/office/drawing/2014/main" id="{8BFC7FAA-F911-8C92-9133-4574E3D0B8CB}"/>
              </a:ext>
            </a:extLst>
          </p:cNvPr>
          <p:cNvSpPr txBox="1"/>
          <p:nvPr/>
        </p:nvSpPr>
        <p:spPr>
          <a:xfrm>
            <a:off x="87117" y="4719181"/>
            <a:ext cx="3200213" cy="369332"/>
          </a:xfrm>
          <a:prstGeom prst="rect">
            <a:avLst/>
          </a:prstGeom>
          <a:noFill/>
        </p:spPr>
        <p:txBody>
          <a:bodyPr wrap="square" rtlCol="0">
            <a:spAutoFit/>
          </a:bodyPr>
          <a:lstStyle/>
          <a:p>
            <a:r>
              <a:rPr lang="en-US" sz="600" b="0" i="0" u="none" strike="noStrike" dirty="0" err="1">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ProNDC</a:t>
            </a:r>
            <a:r>
              <a:rPr lang="en-US" sz="600" b="0" i="0" u="none" strike="noStrike" dirty="0">
                <a:effectLst/>
                <a:latin typeface="Arial" panose="020B0604020202020204" pitchFamily="34" charset="0"/>
                <a:cs typeface="Arial" panose="020B0604020202020204" pitchFamily="34" charset="0"/>
              </a:rPr>
              <a:t> project, GIZ Colombia, on behalf of </a:t>
            </a:r>
            <a:r>
              <a:rPr lang="en-US" sz="600" dirty="0">
                <a:latin typeface="Arial" panose="020B0604020202020204" pitchFamily="34" charset="0"/>
                <a:cs typeface="Arial" panose="020B0604020202020204" pitchFamily="34" charset="0"/>
              </a:rPr>
              <a:t>BMUV funded by IKI</a:t>
            </a:r>
          </a:p>
          <a:p>
            <a:r>
              <a:rPr lang="en-US" sz="600" b="0" i="0" u="none" strike="noStrike" dirty="0">
                <a:effectLst/>
                <a:latin typeface="Arial" panose="020B0604020202020204" pitchFamily="34" charset="0"/>
                <a:cs typeface="Arial" panose="020B0604020202020204" pitchFamily="34" charset="0"/>
              </a:rPr>
              <a:t>Authors: Marcela </a:t>
            </a:r>
            <a:r>
              <a:rPr lang="en-US" sz="600" b="0" i="0" u="none" strike="noStrike" dirty="0">
                <a:solidFill>
                  <a:srgbClr val="000000"/>
                </a:solidFill>
                <a:effectLst/>
                <a:latin typeface="Arial" panose="020B0604020202020204" pitchFamily="34" charset="0"/>
                <a:cs typeface="Arial" panose="020B0604020202020204" pitchFamily="34" charset="0"/>
              </a:rPr>
              <a:t>Rodríguez Salguero &amp; Laura María García </a:t>
            </a:r>
          </a:p>
          <a:p>
            <a:r>
              <a:rPr lang="en-US" sz="600" b="0" i="0" u="none" strike="noStrike" dirty="0">
                <a:solidFill>
                  <a:srgbClr val="000000"/>
                </a:solidFill>
                <a:effectLst/>
                <a:latin typeface="Arial" panose="020B0604020202020204" pitchFamily="34" charset="0"/>
                <a:cs typeface="Arial" panose="020B0604020202020204" pitchFamily="34" charset="0"/>
              </a:rPr>
              <a:t>Fotos: ©GIZ Colombia / Marcela Rodríguez / Brayan </a:t>
            </a:r>
            <a:r>
              <a:rPr lang="en-US" sz="600" b="0" i="0" u="none" strike="noStrike" dirty="0" err="1">
                <a:solidFill>
                  <a:srgbClr val="000000"/>
                </a:solidFill>
                <a:effectLst/>
                <a:latin typeface="Arial" panose="020B0604020202020204" pitchFamily="34" charset="0"/>
                <a:cs typeface="Arial" panose="020B0604020202020204" pitchFamily="34" charset="0"/>
              </a:rPr>
              <a:t>Espitia</a:t>
            </a:r>
            <a:endParaRPr lang="en-US" sz="600" dirty="0">
              <a:latin typeface="Arial" panose="020B0604020202020204" pitchFamily="34" charset="0"/>
              <a:cs typeface="Arial" panose="020B0604020202020204" pitchFamily="34" charset="0"/>
            </a:endParaRPr>
          </a:p>
        </p:txBody>
      </p:sp>
      <p:grpSp>
        <p:nvGrpSpPr>
          <p:cNvPr id="4" name="Grupo 3">
            <a:extLst>
              <a:ext uri="{FF2B5EF4-FFF2-40B4-BE49-F238E27FC236}">
                <a16:creationId xmlns:a16="http://schemas.microsoft.com/office/drawing/2014/main" id="{19AAC60D-6BAA-6A7F-D756-70E047552AFC}"/>
              </a:ext>
            </a:extLst>
          </p:cNvPr>
          <p:cNvGrpSpPr/>
          <p:nvPr/>
        </p:nvGrpSpPr>
        <p:grpSpPr>
          <a:xfrm>
            <a:off x="3176191" y="-1287"/>
            <a:ext cx="2633806" cy="5099911"/>
            <a:chOff x="3176191" y="-1287"/>
            <a:chExt cx="2633806" cy="5099911"/>
          </a:xfrm>
        </p:grpSpPr>
        <p:sp>
          <p:nvSpPr>
            <p:cNvPr id="18" name="CuadroTexto 17">
              <a:extLst>
                <a:ext uri="{FF2B5EF4-FFF2-40B4-BE49-F238E27FC236}">
                  <a16:creationId xmlns:a16="http://schemas.microsoft.com/office/drawing/2014/main" id="{722B931C-6B63-63B0-4A46-0305316666DF}"/>
                </a:ext>
              </a:extLst>
            </p:cNvPr>
            <p:cNvSpPr txBox="1"/>
            <p:nvPr/>
          </p:nvSpPr>
          <p:spPr>
            <a:xfrm>
              <a:off x="3404706" y="4867792"/>
              <a:ext cx="2333203" cy="230832"/>
            </a:xfrm>
            <a:prstGeom prst="rect">
              <a:avLst/>
            </a:prstGeom>
            <a:noFill/>
          </p:spPr>
          <p:txBody>
            <a:bodyPr wrap="square" lIns="91440" tIns="45720" rIns="91440" bIns="45720" rtlCol="0" anchor="t">
              <a:spAutoFit/>
            </a:bodyPr>
            <a:lstStyle/>
            <a:p>
              <a:pPr algn="r"/>
              <a:r>
                <a:rPr lang="en-US" sz="900" dirty="0">
                  <a:latin typeface="Arial"/>
                  <a:cs typeface="Arial"/>
                </a:rPr>
                <a:t>Logo of the Brand created by AMCER</a:t>
              </a:r>
            </a:p>
          </p:txBody>
        </p:sp>
        <p:sp>
          <p:nvSpPr>
            <p:cNvPr id="21" name="CuadroTexto 20">
              <a:extLst>
                <a:ext uri="{FF2B5EF4-FFF2-40B4-BE49-F238E27FC236}">
                  <a16:creationId xmlns:a16="http://schemas.microsoft.com/office/drawing/2014/main" id="{2913DEC8-5AD8-39F0-0509-DBFD6BDD71B5}"/>
                </a:ext>
              </a:extLst>
            </p:cNvPr>
            <p:cNvSpPr txBox="1"/>
            <p:nvPr/>
          </p:nvSpPr>
          <p:spPr>
            <a:xfrm>
              <a:off x="3176191" y="2207351"/>
              <a:ext cx="2633806" cy="369332"/>
            </a:xfrm>
            <a:prstGeom prst="rect">
              <a:avLst/>
            </a:prstGeom>
            <a:noFill/>
          </p:spPr>
          <p:txBody>
            <a:bodyPr wrap="square" lIns="91440" tIns="45720" rIns="91440" bIns="45720" anchor="t">
              <a:spAutoFit/>
            </a:bodyPr>
            <a:lstStyle/>
            <a:p>
              <a:pPr algn="r" rtl="0">
                <a:spcBef>
                  <a:spcPts val="0"/>
                </a:spcBef>
                <a:spcAft>
                  <a:spcPts val="0"/>
                </a:spcAft>
              </a:pPr>
              <a:r>
                <a:rPr lang="en-US" sz="900" b="0" i="0" u="none" strike="noStrike" dirty="0">
                  <a:effectLst/>
                  <a:latin typeface="Arial"/>
                  <a:cs typeface="Arial"/>
                </a:rPr>
                <a:t>Girls, boys, and young people participate and are trained in the conservation of the territory.</a:t>
              </a:r>
            </a:p>
          </p:txBody>
        </p:sp>
        <p:pic>
          <p:nvPicPr>
            <p:cNvPr id="13" name="Picture 2">
              <a:extLst>
                <a:ext uri="{FF2B5EF4-FFF2-40B4-BE49-F238E27FC236}">
                  <a16:creationId xmlns:a16="http://schemas.microsoft.com/office/drawing/2014/main" id="{0B27104B-1D6D-1940-EF4E-40083216754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93300" y="2655146"/>
              <a:ext cx="2333204" cy="2207461"/>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n 13">
              <a:extLst>
                <a:ext uri="{FF2B5EF4-FFF2-40B4-BE49-F238E27FC236}">
                  <a16:creationId xmlns:a16="http://schemas.microsoft.com/office/drawing/2014/main" id="{7DCDACC4-C491-BCE0-3CF8-407911C24FE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396899" y="-1287"/>
              <a:ext cx="2341010" cy="2207461"/>
            </a:xfrm>
            <a:prstGeom prst="rect">
              <a:avLst/>
            </a:prstGeom>
          </p:spPr>
        </p:pic>
      </p:grpSp>
    </p:spTree>
    <p:extLst>
      <p:ext uri="{BB962C8B-B14F-4D97-AF65-F5344CB8AC3E}">
        <p14:creationId xmlns:p14="http://schemas.microsoft.com/office/powerpoint/2010/main" val="1696328874"/>
      </p:ext>
    </p:extLst>
  </p:cSld>
  <p:clrMapOvr>
    <a:masterClrMapping/>
  </p:clrMapOvr>
  <p:transition spd="slow" advClick="0" advTm="30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10" presetClass="entr" presetSubtype="0" fill="hold" grpId="0" nodeType="afterEffect">
                                  <p:stCondLst>
                                    <p:cond delay="50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500"/>
                                        <p:tgtEl>
                                          <p:spTgt spid="5">
                                            <p:txEl>
                                              <p:pRg st="0" end="0"/>
                                            </p:txEl>
                                          </p:spTgt>
                                        </p:tgtEl>
                                      </p:cBhvr>
                                    </p:animEffect>
                                  </p:childTnLst>
                                </p:cTn>
                              </p:par>
                            </p:childTnLst>
                          </p:cTn>
                        </p:par>
                        <p:par>
                          <p:cTn id="13" fill="hold">
                            <p:stCondLst>
                              <p:cond delay="3500"/>
                            </p:stCondLst>
                            <p:childTnLst>
                              <p:par>
                                <p:cTn id="14" presetID="10" presetClass="entr" presetSubtype="0" fill="hold" grpId="0" nodeType="afterEffect">
                                  <p:stCondLst>
                                    <p:cond delay="50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fade">
                                      <p:cBhvr>
                                        <p:cTn id="16" dur="1500"/>
                                        <p:tgtEl>
                                          <p:spTgt spid="5">
                                            <p:txEl>
                                              <p:pRg st="1" end="1"/>
                                            </p:txEl>
                                          </p:spTgt>
                                        </p:tgtEl>
                                      </p:cBhvr>
                                    </p:animEffect>
                                  </p:childTnLst>
                                </p:cTn>
                              </p:par>
                              <p:par>
                                <p:cTn id="17" presetID="2" presetClass="entr" presetSubtype="1" fill="hold" nodeType="withEffect">
                                  <p:stCondLst>
                                    <p:cond delay="100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500" fill="hold"/>
                                        <p:tgtEl>
                                          <p:spTgt spid="4"/>
                                        </p:tgtEl>
                                        <p:attrNameLst>
                                          <p:attrName>ppt_x</p:attrName>
                                        </p:attrNameLst>
                                      </p:cBhvr>
                                      <p:tavLst>
                                        <p:tav tm="0">
                                          <p:val>
                                            <p:strVal val="#ppt_x"/>
                                          </p:val>
                                        </p:tav>
                                        <p:tav tm="100000">
                                          <p:val>
                                            <p:strVal val="#ppt_x"/>
                                          </p:val>
                                        </p:tav>
                                      </p:tavLst>
                                    </p:anim>
                                    <p:anim calcmode="lin" valueType="num">
                                      <p:cBhvr additive="base">
                                        <p:cTn id="20" dur="1500" fill="hold"/>
                                        <p:tgtEl>
                                          <p:spTgt spid="4"/>
                                        </p:tgtEl>
                                        <p:attrNameLst>
                                          <p:attrName>ppt_y</p:attrName>
                                        </p:attrNameLst>
                                      </p:cBhvr>
                                      <p:tavLst>
                                        <p:tav tm="0">
                                          <p:val>
                                            <p:strVal val="0-#ppt_h/2"/>
                                          </p:val>
                                        </p:tav>
                                        <p:tav tm="100000">
                                          <p:val>
                                            <p:strVal val="#ppt_y"/>
                                          </p:val>
                                        </p:tav>
                                      </p:tavLst>
                                    </p:anim>
                                  </p:childTnLst>
                                </p:cTn>
                              </p:par>
                            </p:childTnLst>
                          </p:cTn>
                        </p:par>
                        <p:par>
                          <p:cTn id="21" fill="hold">
                            <p:stCondLst>
                              <p:cond delay="6000"/>
                            </p:stCondLst>
                            <p:childTnLst>
                              <p:par>
                                <p:cTn id="22" presetID="47" presetClass="entr" presetSubtype="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500"/>
                                        <p:tgtEl>
                                          <p:spTgt spid="9"/>
                                        </p:tgtEl>
                                      </p:cBhvr>
                                    </p:animEffect>
                                    <p:anim calcmode="lin" valueType="num">
                                      <p:cBhvr>
                                        <p:cTn id="25" dur="1500" fill="hold"/>
                                        <p:tgtEl>
                                          <p:spTgt spid="9"/>
                                        </p:tgtEl>
                                        <p:attrNameLst>
                                          <p:attrName>ppt_x</p:attrName>
                                        </p:attrNameLst>
                                      </p:cBhvr>
                                      <p:tavLst>
                                        <p:tav tm="0">
                                          <p:val>
                                            <p:strVal val="#ppt_x"/>
                                          </p:val>
                                        </p:tav>
                                        <p:tav tm="100000">
                                          <p:val>
                                            <p:strVal val="#ppt_x"/>
                                          </p:val>
                                        </p:tav>
                                      </p:tavLst>
                                    </p:anim>
                                    <p:anim calcmode="lin" valueType="num">
                                      <p:cBhvr>
                                        <p:cTn id="26" dur="1500" fill="hold"/>
                                        <p:tgtEl>
                                          <p:spTgt spid="9"/>
                                        </p:tgtEl>
                                        <p:attrNameLst>
                                          <p:attrName>ppt_y</p:attrName>
                                        </p:attrNameLst>
                                      </p:cBhvr>
                                      <p:tavLst>
                                        <p:tav tm="0">
                                          <p:val>
                                            <p:strVal val="#ppt_y-.1"/>
                                          </p:val>
                                        </p:tav>
                                        <p:tav tm="100000">
                                          <p:val>
                                            <p:strVal val="#ppt_y"/>
                                          </p:val>
                                        </p:tav>
                                      </p:tavLst>
                                    </p:anim>
                                  </p:childTnLst>
                                </p:cTn>
                              </p:par>
                            </p:childTnLst>
                          </p:cTn>
                        </p:par>
                        <p:par>
                          <p:cTn id="27" fill="hold">
                            <p:stCondLst>
                              <p:cond delay="7500"/>
                            </p:stCondLst>
                            <p:childTnLst>
                              <p:par>
                                <p:cTn id="28" presetID="10" presetClass="entr" presetSubtype="0" fill="hold" grpId="0" nodeType="afterEffect">
                                  <p:stCondLst>
                                    <p:cond delay="50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500"/>
                                        <p:tgtEl>
                                          <p:spTgt spid="2"/>
                                        </p:tgtEl>
                                      </p:cBhvr>
                                    </p:animEffect>
                                  </p:childTnLst>
                                </p:cTn>
                              </p:par>
                            </p:childTnLst>
                          </p:cTn>
                        </p:par>
                        <p:par>
                          <p:cTn id="31" fill="hold">
                            <p:stCondLst>
                              <p:cond delay="9500"/>
                            </p:stCondLst>
                            <p:childTnLst>
                              <p:par>
                                <p:cTn id="32" presetID="10" presetClass="entr" presetSubtype="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2" grpId="0" animBg="1"/>
      <p:bldP spid="9" grpId="0" animBg="1"/>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64A4EC7A-3FEB-81A0-97EA-CD07EAA319DC}"/>
              </a:ext>
            </a:extLst>
          </p:cNvPr>
          <p:cNvSpPr/>
          <p:nvPr/>
        </p:nvSpPr>
        <p:spPr>
          <a:xfrm>
            <a:off x="3940905" y="0"/>
            <a:ext cx="5203095" cy="51435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upo 4">
            <a:extLst>
              <a:ext uri="{FF2B5EF4-FFF2-40B4-BE49-F238E27FC236}">
                <a16:creationId xmlns:a16="http://schemas.microsoft.com/office/drawing/2014/main" id="{8951EB85-3418-AF25-6395-070D8FF02E91}"/>
              </a:ext>
            </a:extLst>
          </p:cNvPr>
          <p:cNvGrpSpPr/>
          <p:nvPr/>
        </p:nvGrpSpPr>
        <p:grpSpPr>
          <a:xfrm>
            <a:off x="4292064" y="1010565"/>
            <a:ext cx="4755230" cy="1959566"/>
            <a:chOff x="4292064" y="900980"/>
            <a:chExt cx="4755230" cy="1959566"/>
          </a:xfrm>
        </p:grpSpPr>
        <p:pic>
          <p:nvPicPr>
            <p:cNvPr id="14" name="Imagen 13" descr="Mapa&#10;&#10;Descripción generada automáticamente">
              <a:extLst>
                <a:ext uri="{FF2B5EF4-FFF2-40B4-BE49-F238E27FC236}">
                  <a16:creationId xmlns:a16="http://schemas.microsoft.com/office/drawing/2014/main" id="{AFAED4EA-F5EE-8171-B1BA-0035051EF1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92064" y="900980"/>
              <a:ext cx="3483673" cy="1959566"/>
            </a:xfrm>
            <a:prstGeom prst="rect">
              <a:avLst/>
            </a:prstGeom>
          </p:spPr>
        </p:pic>
        <p:sp>
          <p:nvSpPr>
            <p:cNvPr id="11" name="CuadroTexto 11">
              <a:extLst>
                <a:ext uri="{FF2B5EF4-FFF2-40B4-BE49-F238E27FC236}">
                  <a16:creationId xmlns:a16="http://schemas.microsoft.com/office/drawing/2014/main" id="{F47271A4-3AA3-B191-A86C-D221E6625644}"/>
                </a:ext>
              </a:extLst>
            </p:cNvPr>
            <p:cNvSpPr txBox="1"/>
            <p:nvPr/>
          </p:nvSpPr>
          <p:spPr>
            <a:xfrm>
              <a:off x="6428035" y="2421424"/>
              <a:ext cx="2619259" cy="338554"/>
            </a:xfrm>
            <a:prstGeom prst="rect">
              <a:avLst/>
            </a:prstGeom>
            <a:noFill/>
          </p:spPr>
          <p:txBody>
            <a:bodyPr wrap="square" lIns="91440" tIns="45720" rIns="91440" bIns="45720" rtlCol="0" anchor="t">
              <a:spAutoFit/>
            </a:bodyPr>
            <a:lstStyle/>
            <a:p>
              <a:pPr algn="r"/>
              <a:r>
                <a:rPr lang="en-US" sz="800" b="1" dirty="0">
                  <a:latin typeface="Arial" panose="020B0604020202020204" pitchFamily="34" charset="0"/>
                  <a:cs typeface="Arial" panose="020B0604020202020204" pitchFamily="34" charset="0"/>
                </a:rPr>
                <a:t>In blue, the </a:t>
              </a:r>
              <a:r>
                <a:rPr lang="en-US" sz="800" b="1" dirty="0" err="1">
                  <a:latin typeface="Arial" panose="020B0604020202020204" pitchFamily="34" charset="0"/>
                  <a:cs typeface="Arial" panose="020B0604020202020204" pitchFamily="34" charset="0"/>
                </a:rPr>
                <a:t>Bocoyá</a:t>
              </a:r>
              <a:r>
                <a:rPr lang="en-US" sz="800" b="1" dirty="0">
                  <a:latin typeface="Arial" panose="020B0604020202020204" pitchFamily="34" charset="0"/>
                  <a:cs typeface="Arial" panose="020B0604020202020204" pitchFamily="34" charset="0"/>
                </a:rPr>
                <a:t> department,</a:t>
              </a:r>
            </a:p>
            <a:p>
              <a:pPr algn="r"/>
              <a:r>
                <a:rPr lang="en-US" sz="800" dirty="0">
                  <a:latin typeface="Arial" panose="020B0604020202020204" pitchFamily="34" charset="0"/>
                  <a:cs typeface="Arial" panose="020B0604020202020204" pitchFamily="34" charset="0"/>
                </a:rPr>
                <a:t>Colombia</a:t>
              </a:r>
            </a:p>
          </p:txBody>
        </p:sp>
        <p:cxnSp>
          <p:nvCxnSpPr>
            <p:cNvPr id="15" name="Conector recto de flecha 14">
              <a:extLst>
                <a:ext uri="{FF2B5EF4-FFF2-40B4-BE49-F238E27FC236}">
                  <a16:creationId xmlns:a16="http://schemas.microsoft.com/office/drawing/2014/main" id="{FA78042D-3890-3608-E5AB-9B27C6623715}"/>
                </a:ext>
              </a:extLst>
            </p:cNvPr>
            <p:cNvCxnSpPr>
              <a:cxnSpLocks/>
            </p:cNvCxnSpPr>
            <p:nvPr/>
          </p:nvCxnSpPr>
          <p:spPr>
            <a:xfrm>
              <a:off x="4952444" y="1866053"/>
              <a:ext cx="587352" cy="0"/>
            </a:xfrm>
            <a:prstGeom prst="straightConnector1">
              <a:avLst/>
            </a:prstGeom>
            <a:ln w="9525">
              <a:prstDash val="sys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sp>
        <p:nvSpPr>
          <p:cNvPr id="10" name="Rectángulo: una sola esquina redondeada 9">
            <a:extLst>
              <a:ext uri="{FF2B5EF4-FFF2-40B4-BE49-F238E27FC236}">
                <a16:creationId xmlns:a16="http://schemas.microsoft.com/office/drawing/2014/main" id="{1E156CBA-FED2-257A-C7EF-365360373722}"/>
              </a:ext>
            </a:extLst>
          </p:cNvPr>
          <p:cNvSpPr/>
          <p:nvPr/>
        </p:nvSpPr>
        <p:spPr>
          <a:xfrm flipV="1">
            <a:off x="0" y="535243"/>
            <a:ext cx="8585016" cy="350004"/>
          </a:xfrm>
          <a:prstGeom prst="round1Rect">
            <a:avLst>
              <a:gd name="adj" fmla="val 50000"/>
            </a:avLst>
          </a:prstGeom>
          <a:solidFill>
            <a:schemeClr val="bg1"/>
          </a:solidFill>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ángulo: una sola esquina redondeada 5">
            <a:extLst>
              <a:ext uri="{FF2B5EF4-FFF2-40B4-BE49-F238E27FC236}">
                <a16:creationId xmlns:a16="http://schemas.microsoft.com/office/drawing/2014/main" id="{04768801-B5D7-55B0-D508-7AF55EAA9AFF}"/>
              </a:ext>
            </a:extLst>
          </p:cNvPr>
          <p:cNvSpPr/>
          <p:nvPr/>
        </p:nvSpPr>
        <p:spPr>
          <a:xfrm flipV="1">
            <a:off x="1" y="0"/>
            <a:ext cx="9024458" cy="514308"/>
          </a:xfrm>
          <a:prstGeom prst="round1Rect">
            <a:avLst>
              <a:gd name="adj" fmla="val 50000"/>
            </a:avLst>
          </a:prstGeom>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Headline">
            <a:extLst>
              <a:ext uri="{FF2B5EF4-FFF2-40B4-BE49-F238E27FC236}">
                <a16:creationId xmlns:a16="http://schemas.microsoft.com/office/drawing/2014/main" id="{4E78CD54-7686-ABBD-B1C7-C3F65E665B83}"/>
              </a:ext>
            </a:extLst>
          </p:cNvPr>
          <p:cNvSpPr txBox="1">
            <a:spLocks/>
          </p:cNvSpPr>
          <p:nvPr/>
        </p:nvSpPr>
        <p:spPr bwMode="gray">
          <a:xfrm>
            <a:off x="0" y="38910"/>
            <a:ext cx="8346895" cy="494751"/>
          </a:xfrm>
          <a:prstGeom prst="rect">
            <a:avLst/>
          </a:prstGeom>
        </p:spPr>
        <p:txBody>
          <a:bodyPr wrap="square" lIns="91440" tIns="45720" rIns="91440" bIns="45720" anchor="t">
            <a:spAutoFit/>
          </a:bodyPr>
          <a:lstStyle>
            <a:lvl1pPr algn="l" defTabSz="685800" rtl="0" eaLnBrk="1" latinLnBrk="0" hangingPunct="1">
              <a:lnSpc>
                <a:spcPct val="90000"/>
              </a:lnSpc>
              <a:spcBef>
                <a:spcPct val="0"/>
              </a:spcBef>
              <a:buNone/>
              <a:defRPr sz="2600" b="1" kern="1200">
                <a:solidFill>
                  <a:schemeClr val="tx1"/>
                </a:solidFill>
                <a:latin typeface="+mj-lt"/>
                <a:ea typeface="+mj-ea"/>
                <a:cs typeface="+mj-cs"/>
              </a:defRPr>
            </a:lvl1pPr>
          </a:lstStyle>
          <a:p>
            <a:pPr>
              <a:lnSpc>
                <a:spcPct val="120000"/>
              </a:lnSpc>
              <a:spcAft>
                <a:spcPts val="600"/>
              </a:spcAft>
            </a:pPr>
            <a:r>
              <a:rPr lang="en-US" sz="2400" b="1" cap="all" dirty="0">
                <a:solidFill>
                  <a:schemeClr val="bg1"/>
                </a:solidFill>
                <a:latin typeface="Arial" panose="020B0604020202020204" pitchFamily="34" charset="0"/>
                <a:ea typeface="Calibri Light"/>
                <a:cs typeface="Arial" panose="020B0604020202020204" pitchFamily="34" charset="0"/>
              </a:rPr>
              <a:t>From the field for policy making</a:t>
            </a:r>
          </a:p>
        </p:txBody>
      </p:sp>
      <p:sp>
        <p:nvSpPr>
          <p:cNvPr id="3" name="Subline">
            <a:extLst>
              <a:ext uri="{FF2B5EF4-FFF2-40B4-BE49-F238E27FC236}">
                <a16:creationId xmlns:a16="http://schemas.microsoft.com/office/drawing/2014/main" id="{135F137E-0299-15B2-43D0-B300F2233AEA}"/>
              </a:ext>
            </a:extLst>
          </p:cNvPr>
          <p:cNvSpPr txBox="1">
            <a:spLocks/>
          </p:cNvSpPr>
          <p:nvPr/>
        </p:nvSpPr>
        <p:spPr bwMode="gray">
          <a:xfrm>
            <a:off x="187417" y="511195"/>
            <a:ext cx="8265548" cy="355482"/>
          </a:xfrm>
          <a:prstGeom prst="rect">
            <a:avLst/>
          </a:prstGeom>
        </p:spPr>
        <p:txBody>
          <a:bodyPr vert="horz" wrap="square" lIns="91440" tIns="45720" rIns="91440" bIns="45720" rtlCol="0" anchor="ctr">
            <a:spAutoFit/>
          </a:bodyPr>
          <a:lstStyle>
            <a:defPPr>
              <a:defRPr lang="en-US"/>
            </a:defPPr>
            <a:lvl1pPr marL="0" indent="0" algn="l" defTabSz="457200" rtl="0" eaLnBrk="1" latinLnBrk="0" hangingPunct="1">
              <a:lnSpc>
                <a:spcPct val="95000"/>
              </a:lnSpc>
              <a:spcBef>
                <a:spcPts val="1200"/>
              </a:spcBef>
              <a:spcAft>
                <a:spcPts val="0"/>
              </a:spcAft>
              <a:buNone/>
              <a:defRPr sz="15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rgbClr val="156082"/>
                </a:solidFill>
                <a:latin typeface="Arial"/>
                <a:cs typeface="Arial"/>
              </a:rPr>
              <a:t> </a:t>
            </a:r>
            <a:endParaRPr lang="en-US" b="1" dirty="0">
              <a:solidFill>
                <a:srgbClr val="156082"/>
              </a:solidFill>
              <a:latin typeface="Arial"/>
              <a:cs typeface="Arial"/>
            </a:endParaRPr>
          </a:p>
        </p:txBody>
      </p:sp>
      <p:pic>
        <p:nvPicPr>
          <p:cNvPr id="23" name="Gráfico 22">
            <a:extLst>
              <a:ext uri="{FF2B5EF4-FFF2-40B4-BE49-F238E27FC236}">
                <a16:creationId xmlns:a16="http://schemas.microsoft.com/office/drawing/2014/main" id="{5ECAF392-FEB0-A065-6557-ECB77052BC5F}"/>
              </a:ext>
            </a:extLst>
          </p:cNvPr>
          <p:cNvPicPr>
            <a:picLocks noChangeAspect="1"/>
          </p:cNvPicPr>
          <p:nvPr/>
        </p:nvPicPr>
        <p:blipFill>
          <a:blip r:embed="rId4" cstate="screen">
            <a:lum bright="100000" contrast="100000"/>
            <a:extLst>
              <a:ext uri="{28A0092B-C50C-407E-A947-70E740481C1C}">
                <a14:useLocalDpi xmlns:a14="http://schemas.microsoft.com/office/drawing/2010/main"/>
              </a:ext>
              <a:ext uri="{96DAC541-7B7A-43D3-8B79-37D633B846F1}">
                <asvg:svgBlip xmlns:asvg="http://schemas.microsoft.com/office/drawing/2016/SVG/main" r:embed="rId5"/>
              </a:ext>
            </a:extLst>
          </a:blip>
          <a:srcRect l="-14430" t="40174" r="23568" b="-6430"/>
          <a:stretch>
            <a:fillRect/>
          </a:stretch>
        </p:blipFill>
        <p:spPr>
          <a:xfrm>
            <a:off x="6928082" y="0"/>
            <a:ext cx="2215918" cy="1569660"/>
          </a:xfrm>
          <a:custGeom>
            <a:avLst/>
            <a:gdLst>
              <a:gd name="connsiteX0" fmla="*/ 0 w 2215918"/>
              <a:gd name="connsiteY0" fmla="*/ 0 h 1569660"/>
              <a:gd name="connsiteX1" fmla="*/ 351911 w 2215918"/>
              <a:gd name="connsiteY1" fmla="*/ 0 h 1569660"/>
              <a:gd name="connsiteX2" fmla="*/ 351911 w 2215918"/>
              <a:gd name="connsiteY2" fmla="*/ 1417328 h 1569660"/>
              <a:gd name="connsiteX3" fmla="*/ 2215918 w 2215918"/>
              <a:gd name="connsiteY3" fmla="*/ 1417328 h 1569660"/>
              <a:gd name="connsiteX4" fmla="*/ 2215918 w 2215918"/>
              <a:gd name="connsiteY4" fmla="*/ 1569660 h 1569660"/>
              <a:gd name="connsiteX5" fmla="*/ 0 w 2215918"/>
              <a:gd name="connsiteY5" fmla="*/ 1569660 h 1569660"/>
              <a:gd name="connsiteX6" fmla="*/ 0 w 2215918"/>
              <a:gd name="connsiteY6"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5918" h="1569660">
                <a:moveTo>
                  <a:pt x="0" y="0"/>
                </a:moveTo>
                <a:lnTo>
                  <a:pt x="351911" y="0"/>
                </a:lnTo>
                <a:lnTo>
                  <a:pt x="351911" y="1417328"/>
                </a:lnTo>
                <a:lnTo>
                  <a:pt x="2215918" y="1417328"/>
                </a:lnTo>
                <a:lnTo>
                  <a:pt x="2215918" y="1569660"/>
                </a:lnTo>
                <a:lnTo>
                  <a:pt x="0" y="1569660"/>
                </a:lnTo>
                <a:lnTo>
                  <a:pt x="0" y="0"/>
                </a:lnTo>
                <a:close/>
              </a:path>
            </a:pathLst>
          </a:custGeom>
        </p:spPr>
      </p:pic>
      <p:sp>
        <p:nvSpPr>
          <p:cNvPr id="4" name="CuadroTexto 3">
            <a:extLst>
              <a:ext uri="{FF2B5EF4-FFF2-40B4-BE49-F238E27FC236}">
                <a16:creationId xmlns:a16="http://schemas.microsoft.com/office/drawing/2014/main" id="{5F48A140-5CAE-36EE-32A8-65E2B4B719BE}"/>
              </a:ext>
            </a:extLst>
          </p:cNvPr>
          <p:cNvSpPr txBox="1"/>
          <p:nvPr/>
        </p:nvSpPr>
        <p:spPr>
          <a:xfrm>
            <a:off x="4083050" y="3163635"/>
            <a:ext cx="4877295" cy="1712777"/>
          </a:xfrm>
          <a:prstGeom prst="roundRect">
            <a:avLst>
              <a:gd name="adj" fmla="val 0"/>
            </a:avLst>
          </a:prstGeom>
          <a:solidFill>
            <a:schemeClr val="bg1"/>
          </a:solidFill>
          <a:ln w="12700">
            <a:noFill/>
            <a:prstDash val="dash"/>
          </a:ln>
          <a:effectLst/>
        </p:spPr>
        <p:txBody>
          <a:bodyPr wrap="square" lIns="91440" tIns="45720" rIns="91440" bIns="45720" rtlCol="0" anchor="ctr">
            <a:spAutoFit/>
          </a:bodyPr>
          <a:lstStyle/>
          <a:p>
            <a:pPr lvl="0">
              <a:lnSpc>
                <a:spcPct val="90000"/>
              </a:lnSpc>
            </a:pPr>
            <a:r>
              <a:rPr lang="en-US" sz="1300" dirty="0">
                <a:solidFill>
                  <a:prstClr val="black"/>
                </a:solidFill>
                <a:latin typeface="Arial" panose="020B0604020202020204" pitchFamily="34" charset="0"/>
                <a:cs typeface="Arial" panose="020B0604020202020204" pitchFamily="34" charset="0"/>
              </a:rPr>
              <a:t>Nelly lives in the municipality of Nuevo Colón in the department of Boyacá, Colombia.</a:t>
            </a:r>
          </a:p>
          <a:p>
            <a:pPr lvl="0">
              <a:lnSpc>
                <a:spcPct val="90000"/>
              </a:lnSpc>
            </a:pPr>
            <a:endParaRPr lang="en-US" sz="1300" dirty="0">
              <a:solidFill>
                <a:prstClr val="black"/>
              </a:solidFill>
              <a:latin typeface="Arial" panose="020B0604020202020204" pitchFamily="34" charset="0"/>
              <a:cs typeface="Arial" panose="020B0604020202020204" pitchFamily="34" charset="0"/>
            </a:endParaRPr>
          </a:p>
          <a:p>
            <a:pPr lvl="0">
              <a:lnSpc>
                <a:spcPct val="90000"/>
              </a:lnSpc>
            </a:pPr>
            <a:r>
              <a:rPr lang="en-US" sz="1300" dirty="0">
                <a:solidFill>
                  <a:prstClr val="black"/>
                </a:solidFill>
                <a:latin typeface="Arial" panose="020B0604020202020204" pitchFamily="34" charset="0"/>
                <a:cs typeface="Arial" panose="020B0604020202020204" pitchFamily="34" charset="0"/>
              </a:rPr>
              <a:t>She studied social sciences at the Universidad </a:t>
            </a:r>
            <a:r>
              <a:rPr lang="en-US" sz="1300" dirty="0" err="1">
                <a:solidFill>
                  <a:prstClr val="black"/>
                </a:solidFill>
                <a:latin typeface="Arial" panose="020B0604020202020204" pitchFamily="34" charset="0"/>
                <a:cs typeface="Arial" panose="020B0604020202020204" pitchFamily="34" charset="0"/>
              </a:rPr>
              <a:t>Distrital</a:t>
            </a:r>
            <a:r>
              <a:rPr lang="en-US" sz="1300" dirty="0">
                <a:solidFill>
                  <a:prstClr val="black"/>
                </a:solidFill>
                <a:latin typeface="Arial" panose="020B0604020202020204" pitchFamily="34" charset="0"/>
                <a:cs typeface="Arial" panose="020B0604020202020204" pitchFamily="34" charset="0"/>
              </a:rPr>
              <a:t> and has more than 30 years of experience </a:t>
            </a:r>
            <a:r>
              <a:rPr lang="en-US" sz="1300" b="1" dirty="0">
                <a:solidFill>
                  <a:prstClr val="black"/>
                </a:solidFill>
                <a:latin typeface="Arial" panose="020B0604020202020204" pitchFamily="34" charset="0"/>
                <a:cs typeface="Arial" panose="020B0604020202020204" pitchFamily="34" charset="0"/>
              </a:rPr>
              <a:t>defending the rights of women farmers</a:t>
            </a:r>
            <a:r>
              <a:rPr lang="en-US" sz="1300" dirty="0">
                <a:solidFill>
                  <a:prstClr val="black"/>
                </a:solidFill>
                <a:latin typeface="Arial" panose="020B0604020202020204" pitchFamily="34" charset="0"/>
                <a:cs typeface="Arial" panose="020B0604020202020204" pitchFamily="34" charset="0"/>
              </a:rPr>
              <a:t> through the National Association of Peasant, Black, and Indigenous Women (ANMUCIC), a non-profit trade union and gender organization that aims to improve the quality of life for rural women. She has served as president since 2016.</a:t>
            </a:r>
            <a:endParaRPr lang="en-US" sz="1300" b="1" dirty="0">
              <a:solidFill>
                <a:prstClr val="black"/>
              </a:solidFill>
              <a:latin typeface="Arial" panose="020B0604020202020204" pitchFamily="34" charset="0"/>
              <a:cs typeface="Arial" panose="020B0604020202020204" pitchFamily="34" charset="0"/>
            </a:endParaRPr>
          </a:p>
        </p:txBody>
      </p:sp>
      <p:grpSp>
        <p:nvGrpSpPr>
          <p:cNvPr id="16" name="Grupo 15">
            <a:extLst>
              <a:ext uri="{FF2B5EF4-FFF2-40B4-BE49-F238E27FC236}">
                <a16:creationId xmlns:a16="http://schemas.microsoft.com/office/drawing/2014/main" id="{FE9A6FAB-AD84-AC4B-10E6-9A2356DC7054}"/>
              </a:ext>
            </a:extLst>
          </p:cNvPr>
          <p:cNvGrpSpPr/>
          <p:nvPr/>
        </p:nvGrpSpPr>
        <p:grpSpPr>
          <a:xfrm>
            <a:off x="8212805" y="57723"/>
            <a:ext cx="876473" cy="803623"/>
            <a:chOff x="8212805" y="57723"/>
            <a:chExt cx="876473" cy="803623"/>
          </a:xfrm>
        </p:grpSpPr>
        <p:pic>
          <p:nvPicPr>
            <p:cNvPr id="9" name="Gráfico 8">
              <a:extLst>
                <a:ext uri="{FF2B5EF4-FFF2-40B4-BE49-F238E27FC236}">
                  <a16:creationId xmlns:a16="http://schemas.microsoft.com/office/drawing/2014/main" id="{C978CF66-53A2-B651-5541-350F506301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46895" y="57723"/>
              <a:ext cx="677564" cy="803623"/>
            </a:xfrm>
            <a:prstGeom prst="rect">
              <a:avLst/>
            </a:prstGeom>
            <a:effectLst>
              <a:outerShdw blurRad="50800" dist="38100" dir="5400000" algn="t" rotWithShape="0">
                <a:prstClr val="black">
                  <a:alpha val="40000"/>
                </a:prstClr>
              </a:outerShdw>
            </a:effectLst>
          </p:spPr>
        </p:pic>
        <p:sp>
          <p:nvSpPr>
            <p:cNvPr id="21" name="CuadroTexto 20">
              <a:extLst>
                <a:ext uri="{FF2B5EF4-FFF2-40B4-BE49-F238E27FC236}">
                  <a16:creationId xmlns:a16="http://schemas.microsoft.com/office/drawing/2014/main" id="{87EFEDD9-AA87-810D-A253-E75F42CDA3E0}"/>
                </a:ext>
              </a:extLst>
            </p:cNvPr>
            <p:cNvSpPr txBox="1"/>
            <p:nvPr/>
          </p:nvSpPr>
          <p:spPr>
            <a:xfrm>
              <a:off x="8212805" y="602373"/>
              <a:ext cx="876473" cy="200055"/>
            </a:xfrm>
            <a:prstGeom prst="rect">
              <a:avLst/>
            </a:prstGeom>
            <a:noFill/>
          </p:spPr>
          <p:txBody>
            <a:bodyPr wrap="square" rtlCol="0">
              <a:spAutoFit/>
            </a:bodyPr>
            <a:lstStyle/>
            <a:p>
              <a:pPr algn="ctr"/>
              <a:r>
                <a:rPr lang="en-US" sz="700" b="1" dirty="0">
                  <a:solidFill>
                    <a:srgbClr val="0F435E"/>
                  </a:solidFill>
                  <a:latin typeface="Arial Black" panose="020B0A04020102020204" pitchFamily="34" charset="0"/>
                  <a:cs typeface="Arial" panose="020B0604020202020204" pitchFamily="34" charset="0"/>
                </a:rPr>
                <a:t>COLOMBIA</a:t>
              </a:r>
            </a:p>
          </p:txBody>
        </p:sp>
      </p:grpSp>
      <p:sp>
        <p:nvSpPr>
          <p:cNvPr id="7" name="Rectángulo 6">
            <a:hlinkClick r:id="rId8" action="ppaction://hlinksldjump"/>
            <a:extLst>
              <a:ext uri="{FF2B5EF4-FFF2-40B4-BE49-F238E27FC236}">
                <a16:creationId xmlns:a16="http://schemas.microsoft.com/office/drawing/2014/main" id="{0A40A858-E107-06E7-79C9-6E9CE3955525}"/>
              </a:ext>
            </a:extLst>
          </p:cNvPr>
          <p:cNvSpPr/>
          <p:nvPr/>
        </p:nvSpPr>
        <p:spPr>
          <a:xfrm>
            <a:off x="8251946" y="25100"/>
            <a:ext cx="760587" cy="83624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Elipse 7">
            <a:hlinkClick r:id="rId8" action="ppaction://hlinksldjump"/>
            <a:extLst>
              <a:ext uri="{FF2B5EF4-FFF2-40B4-BE49-F238E27FC236}">
                <a16:creationId xmlns:a16="http://schemas.microsoft.com/office/drawing/2014/main" id="{8089509C-E815-C976-B7A6-EF5BC2C4014E}"/>
              </a:ext>
            </a:extLst>
          </p:cNvPr>
          <p:cNvSpPr/>
          <p:nvPr/>
        </p:nvSpPr>
        <p:spPr>
          <a:xfrm>
            <a:off x="8977782" y="4966437"/>
            <a:ext cx="139024" cy="139024"/>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Imagen 12" descr="Imagen que contiene Texto&#10;&#10;Descripción generada automáticamente">
            <a:extLst>
              <a:ext uri="{FF2B5EF4-FFF2-40B4-BE49-F238E27FC236}">
                <a16:creationId xmlns:a16="http://schemas.microsoft.com/office/drawing/2014/main" id="{C4BCCA86-EB90-927C-E073-5EE6620F0438}"/>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87415" y="1023938"/>
            <a:ext cx="3538173" cy="3942499"/>
          </a:xfrm>
          <a:prstGeom prst="rect">
            <a:avLst/>
          </a:prstGeom>
        </p:spPr>
      </p:pic>
      <p:sp>
        <p:nvSpPr>
          <p:cNvPr id="12" name="CuadroTexto 11">
            <a:extLst>
              <a:ext uri="{FF2B5EF4-FFF2-40B4-BE49-F238E27FC236}">
                <a16:creationId xmlns:a16="http://schemas.microsoft.com/office/drawing/2014/main" id="{8FEB3590-FDFB-E9F3-161B-3DB73E69A9C1}"/>
              </a:ext>
            </a:extLst>
          </p:cNvPr>
          <p:cNvSpPr txBox="1"/>
          <p:nvPr/>
        </p:nvSpPr>
        <p:spPr>
          <a:xfrm>
            <a:off x="35172" y="555624"/>
            <a:ext cx="7777331" cy="323165"/>
          </a:xfrm>
          <a:prstGeom prst="rect">
            <a:avLst/>
          </a:prstGeom>
          <a:noFill/>
        </p:spPr>
        <p:txBody>
          <a:bodyPr wrap="square" rtlCol="0">
            <a:spAutoFit/>
          </a:bodyPr>
          <a:lstStyle/>
          <a:p>
            <a:r>
              <a:rPr lang="en-US" sz="1500" b="1" dirty="0">
                <a:solidFill>
                  <a:srgbClr val="156082"/>
                </a:solidFill>
                <a:latin typeface="Arial" panose="020B0604020202020204" pitchFamily="34" charset="0"/>
                <a:cs typeface="Arial" panose="020B0604020202020204" pitchFamily="34" charset="0"/>
              </a:rPr>
              <a:t>Nelly Antonia </a:t>
            </a:r>
            <a:r>
              <a:rPr lang="en-US" sz="1500" b="1" dirty="0" err="1">
                <a:solidFill>
                  <a:srgbClr val="156082"/>
                </a:solidFill>
                <a:latin typeface="Arial" panose="020B0604020202020204" pitchFamily="34" charset="0"/>
                <a:cs typeface="Arial" panose="020B0604020202020204" pitchFamily="34" charset="0"/>
              </a:rPr>
              <a:t>Velandia</a:t>
            </a:r>
            <a:r>
              <a:rPr lang="en-US" sz="1500" b="1" dirty="0">
                <a:solidFill>
                  <a:srgbClr val="156082"/>
                </a:solidFill>
                <a:latin typeface="Arial" panose="020B0604020202020204" pitchFamily="34" charset="0"/>
                <a:cs typeface="Arial" panose="020B0604020202020204" pitchFamily="34" charset="0"/>
              </a:rPr>
              <a:t>: Uniting the Voices of Rural Women for a Sustainable Future</a:t>
            </a:r>
          </a:p>
        </p:txBody>
      </p:sp>
    </p:spTree>
    <p:extLst>
      <p:ext uri="{BB962C8B-B14F-4D97-AF65-F5344CB8AC3E}">
        <p14:creationId xmlns:p14="http://schemas.microsoft.com/office/powerpoint/2010/main" val="3402511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0">
        <p15:prstTrans prst="pageCurlDouble"/>
      </p:transition>
    </mc:Choice>
    <mc:Fallback xmlns="">
      <p:transition spd="slow"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1500"/>
                                        <p:tgtEl>
                                          <p:spTgt spid="12"/>
                                        </p:tgtEl>
                                      </p:cBhvr>
                                    </p:animEffect>
                                  </p:childTnLst>
                                </p:cTn>
                              </p:par>
                            </p:childTnLst>
                          </p:cTn>
                        </p:par>
                        <p:par>
                          <p:cTn id="14" fill="hold">
                            <p:stCondLst>
                              <p:cond delay="2000"/>
                            </p:stCondLst>
                            <p:childTnLst>
                              <p:par>
                                <p:cTn id="15" presetID="53" presetClass="entr" presetSubtype="16"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Effect transition="in" filter="fade">
                                      <p:cBhvr>
                                        <p:cTn id="19" dur="1000"/>
                                        <p:tgtEl>
                                          <p:spTgt spid="5"/>
                                        </p:tgtEl>
                                      </p:cBhvr>
                                    </p:animEffect>
                                  </p:childTnLst>
                                </p:cTn>
                              </p:par>
                            </p:childTnLst>
                          </p:cTn>
                        </p:par>
                        <p:par>
                          <p:cTn id="20" fill="hold">
                            <p:stCondLst>
                              <p:cond delay="3000"/>
                            </p:stCondLst>
                            <p:childTnLst>
                              <p:par>
                                <p:cTn id="21" presetID="10" presetClass="entr" presetSubtype="0" fill="hold" grpId="0" nodeType="afterEffect">
                                  <p:stCondLst>
                                    <p:cond delay="100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5FBE202-7235-E8D7-1DCF-F4A4C4FABFF4}"/>
              </a:ext>
            </a:extLst>
          </p:cNvPr>
          <p:cNvSpPr>
            <a:spLocks noGrp="1"/>
          </p:cNvSpPr>
          <p:nvPr>
            <p:ph sz="half" idx="4294967295"/>
          </p:nvPr>
        </p:nvSpPr>
        <p:spPr>
          <a:xfrm>
            <a:off x="129604" y="462038"/>
            <a:ext cx="2644759" cy="4320257"/>
          </a:xfrm>
          <a:prstGeom prst="roundRect">
            <a:avLst>
              <a:gd name="adj" fmla="val 0"/>
            </a:avLst>
          </a:prstGeom>
          <a:solidFill>
            <a:schemeClr val="bg1"/>
          </a:solidFill>
          <a:ln w="12700">
            <a:noFill/>
            <a:prstDash val="sysDash"/>
          </a:ln>
          <a:effectLst/>
        </p:spPr>
        <p:txBody>
          <a:bodyPr anchor="ctr">
            <a:noAutofit/>
          </a:bodyPr>
          <a:lstStyle/>
          <a:p>
            <a:pPr marL="0" lvl="0" indent="0" defTabSz="457200">
              <a:spcBef>
                <a:spcPts val="0"/>
              </a:spcBef>
              <a:buNone/>
            </a:pPr>
            <a:r>
              <a:rPr lang="en-US" sz="1400" dirty="0">
                <a:solidFill>
                  <a:prstClr val="black"/>
                </a:solidFill>
                <a:latin typeface="Arial" panose="020B0604020202020204" pitchFamily="34" charset="0"/>
                <a:cs typeface="Arial" panose="020B0604020202020204" pitchFamily="34" charset="0"/>
              </a:rPr>
              <a:t>Nelly found her motivation to fight climate change after facing </a:t>
            </a:r>
            <a:r>
              <a:rPr lang="en-US" sz="1400" b="1" dirty="0">
                <a:solidFill>
                  <a:prstClr val="black"/>
                </a:solidFill>
                <a:latin typeface="Arial" panose="020B0604020202020204" pitchFamily="34" charset="0"/>
                <a:cs typeface="Arial" panose="020B0604020202020204" pitchFamily="34" charset="0"/>
              </a:rPr>
              <a:t>devastating crop losses </a:t>
            </a:r>
            <a:r>
              <a:rPr lang="en-US" sz="1400" dirty="0">
                <a:solidFill>
                  <a:prstClr val="black"/>
                </a:solidFill>
                <a:latin typeface="Arial" panose="020B0604020202020204" pitchFamily="34" charset="0"/>
                <a:cs typeface="Arial" panose="020B0604020202020204" pitchFamily="34" charset="0"/>
              </a:rPr>
              <a:t>and health problems. Experiences such as a hailstorm that wiped out her annual fruit harvest, a frost that destroyed hectares of potato crops, and a heat stroke that caused her to develop pre-cancer led her to realize that her story reflected that of many women in her community and in the country's fields.</a:t>
            </a:r>
          </a:p>
          <a:p>
            <a:pPr marL="0" lvl="0" indent="0" defTabSz="457200">
              <a:spcBef>
                <a:spcPts val="0"/>
              </a:spcBef>
              <a:buNone/>
            </a:pPr>
            <a:endParaRPr lang="en-US" sz="1400" dirty="0">
              <a:solidFill>
                <a:prstClr val="black"/>
              </a:solidFill>
              <a:latin typeface="Arial" panose="020B0604020202020204" pitchFamily="34" charset="0"/>
              <a:cs typeface="Arial" panose="020B0604020202020204" pitchFamily="34" charset="0"/>
            </a:endParaRPr>
          </a:p>
          <a:p>
            <a:pPr marL="0" lvl="0" indent="0" defTabSz="457200">
              <a:spcBef>
                <a:spcPts val="0"/>
              </a:spcBef>
              <a:buNone/>
            </a:pPr>
            <a:r>
              <a:rPr lang="en-US" sz="1400" dirty="0">
                <a:solidFill>
                  <a:prstClr val="black"/>
                </a:solidFill>
                <a:latin typeface="Arial" panose="020B0604020202020204" pitchFamily="34" charset="0"/>
                <a:cs typeface="Arial" panose="020B0604020202020204" pitchFamily="34" charset="0"/>
              </a:rPr>
              <a:t>Through her leadership in ANMUCIC, she </a:t>
            </a:r>
            <a:r>
              <a:rPr lang="en-US" sz="1400" b="1" dirty="0">
                <a:solidFill>
                  <a:prstClr val="black"/>
                </a:solidFill>
                <a:latin typeface="Arial" panose="020B0604020202020204" pitchFamily="34" charset="0"/>
                <a:cs typeface="Arial" panose="020B0604020202020204" pitchFamily="34" charset="0"/>
              </a:rPr>
              <a:t>unites the diverse voices of women </a:t>
            </a:r>
            <a:r>
              <a:rPr lang="en-US" sz="1400" dirty="0">
                <a:solidFill>
                  <a:prstClr val="black"/>
                </a:solidFill>
                <a:latin typeface="Arial" panose="020B0604020202020204" pitchFamily="34" charset="0"/>
                <a:cs typeface="Arial" panose="020B0604020202020204" pitchFamily="34" charset="0"/>
              </a:rPr>
              <a:t>in Colombia to shape climate change and biodiversity policies.</a:t>
            </a:r>
          </a:p>
        </p:txBody>
      </p:sp>
      <p:sp>
        <p:nvSpPr>
          <p:cNvPr id="2" name="Rectangle 1">
            <a:extLst>
              <a:ext uri="{FF2B5EF4-FFF2-40B4-BE49-F238E27FC236}">
                <a16:creationId xmlns:a16="http://schemas.microsoft.com/office/drawing/2014/main" id="{BE908D1F-4D11-A242-5BF8-4EBA54641E56}"/>
              </a:ext>
            </a:extLst>
          </p:cNvPr>
          <p:cNvSpPr/>
          <p:nvPr/>
        </p:nvSpPr>
        <p:spPr>
          <a:xfrm>
            <a:off x="5984513" y="733118"/>
            <a:ext cx="2993270" cy="4000601"/>
          </a:xfrm>
          <a:prstGeom prst="roundRect">
            <a:avLst>
              <a:gd name="adj" fmla="val 0"/>
            </a:avLst>
          </a:prstGeom>
          <a:solidFill>
            <a:schemeClr val="bg1"/>
          </a:solidFill>
          <a:ln w="1270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2906" tIns="32906" rIns="32906" bIns="32906" rtlCol="0" anchor="ctr"/>
          <a:lstStyle/>
          <a:p>
            <a:pPr lvl="0">
              <a:lnSpc>
                <a:spcPct val="90000"/>
              </a:lnSpc>
            </a:pPr>
            <a:r>
              <a:rPr lang="en-US" sz="1300" dirty="0">
                <a:solidFill>
                  <a:prstClr val="black"/>
                </a:solidFill>
                <a:latin typeface="Arial" panose="020B0604020202020204" pitchFamily="34" charset="0"/>
                <a:ea typeface="Calibri"/>
                <a:cs typeface="Arial" panose="020B0604020202020204" pitchFamily="34" charset="0"/>
              </a:rPr>
              <a:t>The Boyacá region has been suffering the </a:t>
            </a:r>
            <a:r>
              <a:rPr lang="en-US" sz="1300" b="1" dirty="0">
                <a:solidFill>
                  <a:prstClr val="black"/>
                </a:solidFill>
                <a:latin typeface="Arial" panose="020B0604020202020204" pitchFamily="34" charset="0"/>
                <a:ea typeface="Calibri"/>
                <a:cs typeface="Arial" panose="020B0604020202020204" pitchFamily="34" charset="0"/>
              </a:rPr>
              <a:t>ravages of climate change </a:t>
            </a:r>
            <a:r>
              <a:rPr lang="en-US" sz="1300" dirty="0">
                <a:solidFill>
                  <a:prstClr val="black"/>
                </a:solidFill>
                <a:latin typeface="Arial" panose="020B0604020202020204" pitchFamily="34" charset="0"/>
                <a:ea typeface="Calibri"/>
                <a:cs typeface="Arial" panose="020B0604020202020204" pitchFamily="34" charset="0"/>
              </a:rPr>
              <a:t>for years: sudden hailstorms, severe frosts, and intense sunshine that devastate crops and affect the health of people in the countryside. The </a:t>
            </a:r>
            <a:r>
              <a:rPr lang="en-US" sz="1300" b="1" dirty="0">
                <a:solidFill>
                  <a:prstClr val="black"/>
                </a:solidFill>
                <a:latin typeface="Arial" panose="020B0604020202020204" pitchFamily="34" charset="0"/>
                <a:ea typeface="Calibri"/>
                <a:cs typeface="Arial" panose="020B0604020202020204" pitchFamily="34" charset="0"/>
              </a:rPr>
              <a:t>lack of rural women's participation</a:t>
            </a:r>
            <a:r>
              <a:rPr lang="en-US" sz="1300" dirty="0">
                <a:solidFill>
                  <a:prstClr val="black"/>
                </a:solidFill>
                <a:latin typeface="Arial" panose="020B0604020202020204" pitchFamily="34" charset="0"/>
                <a:ea typeface="Calibri"/>
                <a:cs typeface="Arial" panose="020B0604020202020204" pitchFamily="34" charset="0"/>
              </a:rPr>
              <a:t> in environmental and agricultural policy decision-making processes exacerbates the effects.</a:t>
            </a:r>
          </a:p>
          <a:p>
            <a:pPr lvl="0">
              <a:lnSpc>
                <a:spcPct val="90000"/>
              </a:lnSpc>
            </a:pPr>
            <a:endParaRPr lang="en-US" sz="1300" dirty="0">
              <a:solidFill>
                <a:prstClr val="black"/>
              </a:solidFill>
              <a:latin typeface="Arial" panose="020B0604020202020204" pitchFamily="34" charset="0"/>
              <a:ea typeface="Calibri"/>
              <a:cs typeface="Arial" panose="020B0604020202020204" pitchFamily="34" charset="0"/>
            </a:endParaRPr>
          </a:p>
          <a:p>
            <a:pPr lvl="0">
              <a:lnSpc>
                <a:spcPct val="90000"/>
              </a:lnSpc>
            </a:pPr>
            <a:r>
              <a:rPr lang="en-US" sz="1300" dirty="0">
                <a:solidFill>
                  <a:prstClr val="black"/>
                </a:solidFill>
                <a:latin typeface="Arial" panose="020B0604020202020204" pitchFamily="34" charset="0"/>
                <a:ea typeface="Calibri"/>
                <a:cs typeface="Arial" panose="020B0604020202020204" pitchFamily="34" charset="0"/>
              </a:rPr>
              <a:t>When Nelly joined ANMUCIC in the 1980s, women faced </a:t>
            </a:r>
            <a:r>
              <a:rPr lang="en-US" sz="1300" b="1" dirty="0">
                <a:solidFill>
                  <a:prstClr val="black"/>
                </a:solidFill>
                <a:latin typeface="Arial" panose="020B0604020202020204" pitchFamily="34" charset="0"/>
                <a:ea typeface="Calibri"/>
                <a:cs typeface="Arial" panose="020B0604020202020204" pitchFamily="34" charset="0"/>
              </a:rPr>
              <a:t>systemic discrimination</a:t>
            </a:r>
            <a:r>
              <a:rPr lang="en-US" sz="1300" dirty="0">
                <a:solidFill>
                  <a:prstClr val="black"/>
                </a:solidFill>
                <a:latin typeface="Arial" panose="020B0604020202020204" pitchFamily="34" charset="0"/>
                <a:ea typeface="Calibri"/>
                <a:cs typeface="Arial" panose="020B0604020202020204" pitchFamily="34" charset="0"/>
              </a:rPr>
              <a:t> in land ownership. For instance, the exclusive granting of land titles to men left women vulnerable, particularly in situations of separation or widowhood.</a:t>
            </a:r>
          </a:p>
          <a:p>
            <a:pPr lvl="0">
              <a:lnSpc>
                <a:spcPct val="90000"/>
              </a:lnSpc>
            </a:pPr>
            <a:endParaRPr lang="en-US" sz="1300" dirty="0">
              <a:solidFill>
                <a:prstClr val="black"/>
              </a:solidFill>
              <a:latin typeface="Arial" panose="020B0604020202020204" pitchFamily="34" charset="0"/>
              <a:ea typeface="Calibri"/>
              <a:cs typeface="Arial" panose="020B0604020202020204" pitchFamily="34" charset="0"/>
            </a:endParaRPr>
          </a:p>
          <a:p>
            <a:pPr lvl="0">
              <a:lnSpc>
                <a:spcPct val="90000"/>
              </a:lnSpc>
            </a:pPr>
            <a:r>
              <a:rPr lang="en-US" sz="1300" dirty="0">
                <a:solidFill>
                  <a:prstClr val="black"/>
                </a:solidFill>
                <a:latin typeface="Arial" panose="020B0604020202020204" pitchFamily="34" charset="0"/>
                <a:ea typeface="Calibri"/>
                <a:cs typeface="Arial" panose="020B0604020202020204" pitchFamily="34" charset="0"/>
              </a:rPr>
              <a:t>Nelly then understood that it was urgent to promote actions against climate change, seeking not only to mitigate its impacts but also to empower rural women while doing so.</a:t>
            </a:r>
          </a:p>
        </p:txBody>
      </p:sp>
      <p:grpSp>
        <p:nvGrpSpPr>
          <p:cNvPr id="3" name="Grupo 2">
            <a:extLst>
              <a:ext uri="{FF2B5EF4-FFF2-40B4-BE49-F238E27FC236}">
                <a16:creationId xmlns:a16="http://schemas.microsoft.com/office/drawing/2014/main" id="{4D9A947E-86FD-2470-B1E1-5D74E94982A3}"/>
              </a:ext>
            </a:extLst>
          </p:cNvPr>
          <p:cNvGrpSpPr/>
          <p:nvPr/>
        </p:nvGrpSpPr>
        <p:grpSpPr>
          <a:xfrm>
            <a:off x="179386" y="-30453"/>
            <a:ext cx="2774275" cy="394210"/>
            <a:chOff x="179386" y="-30453"/>
            <a:chExt cx="2996805" cy="394210"/>
          </a:xfrm>
        </p:grpSpPr>
        <p:sp>
          <p:nvSpPr>
            <p:cNvPr id="11" name="Rectángulo: una sola esquina redondeada 10">
              <a:extLst>
                <a:ext uri="{FF2B5EF4-FFF2-40B4-BE49-F238E27FC236}">
                  <a16:creationId xmlns:a16="http://schemas.microsoft.com/office/drawing/2014/main" id="{663E6463-4166-44CE-7C9F-84798C9E3F61}"/>
                </a:ext>
              </a:extLst>
            </p:cNvPr>
            <p:cNvSpPr/>
            <p:nvPr/>
          </p:nvSpPr>
          <p:spPr>
            <a:xfrm flipV="1">
              <a:off x="179387" y="-1287"/>
              <a:ext cx="2996804" cy="336891"/>
            </a:xfrm>
            <a:prstGeom prst="round1Rect">
              <a:avLst>
                <a:gd name="adj" fmla="val 37295"/>
              </a:avLst>
            </a:prstGeom>
            <a:solidFill>
              <a:srgbClr val="156082"/>
            </a:solidFill>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eadline">
              <a:extLst>
                <a:ext uri="{FF2B5EF4-FFF2-40B4-BE49-F238E27FC236}">
                  <a16:creationId xmlns:a16="http://schemas.microsoft.com/office/drawing/2014/main" id="{DB9FA5DA-4F55-FF0A-A910-B4AD06C5B002}"/>
                </a:ext>
              </a:extLst>
            </p:cNvPr>
            <p:cNvSpPr txBox="1">
              <a:spLocks/>
            </p:cNvSpPr>
            <p:nvPr/>
          </p:nvSpPr>
          <p:spPr bwMode="gray">
            <a:xfrm>
              <a:off x="179386" y="-30453"/>
              <a:ext cx="1618150" cy="394210"/>
            </a:xfrm>
            <a:prstGeom prst="rect">
              <a:avLst/>
            </a:prstGeom>
          </p:spPr>
          <p:txBody>
            <a:bodyPr wrap="square">
              <a:spAutoFit/>
            </a:bodyPr>
            <a:lstStyle>
              <a:lvl1pPr algn="l" defTabSz="685800" rtl="0" eaLnBrk="1" latinLnBrk="0" hangingPunct="1">
                <a:lnSpc>
                  <a:spcPct val="90000"/>
                </a:lnSpc>
                <a:spcBef>
                  <a:spcPct val="0"/>
                </a:spcBef>
                <a:buNone/>
                <a:defRPr sz="2600" b="1" kern="1200">
                  <a:solidFill>
                    <a:schemeClr val="tx1"/>
                  </a:solidFill>
                  <a:latin typeface="+mj-lt"/>
                  <a:ea typeface="+mj-ea"/>
                  <a:cs typeface="+mj-cs"/>
                </a:defRPr>
              </a:lvl1pPr>
            </a:lstStyle>
            <a:p>
              <a:pPr>
                <a:lnSpc>
                  <a:spcPct val="120000"/>
                </a:lnSpc>
                <a:spcAft>
                  <a:spcPts val="600"/>
                </a:spcAft>
              </a:pPr>
              <a:r>
                <a:rPr lang="en-US" sz="1800">
                  <a:solidFill>
                    <a:schemeClr val="bg1"/>
                  </a:solidFill>
                  <a:latin typeface="Arial" panose="020B0604020202020204" pitchFamily="34" charset="0"/>
                  <a:cs typeface="Arial" panose="020B0604020202020204" pitchFamily="34" charset="0"/>
                </a:rPr>
                <a:t>Motivation</a:t>
              </a:r>
            </a:p>
          </p:txBody>
        </p:sp>
      </p:grpSp>
      <p:grpSp>
        <p:nvGrpSpPr>
          <p:cNvPr id="8" name="Grupo 7">
            <a:extLst>
              <a:ext uri="{FF2B5EF4-FFF2-40B4-BE49-F238E27FC236}">
                <a16:creationId xmlns:a16="http://schemas.microsoft.com/office/drawing/2014/main" id="{0B7ED84B-6852-0E23-16DC-13256FD5F301}"/>
              </a:ext>
            </a:extLst>
          </p:cNvPr>
          <p:cNvGrpSpPr/>
          <p:nvPr/>
        </p:nvGrpSpPr>
        <p:grpSpPr>
          <a:xfrm>
            <a:off x="5984512" y="-47844"/>
            <a:ext cx="2980102" cy="394210"/>
            <a:chOff x="5984512" y="-47844"/>
            <a:chExt cx="2980102" cy="394210"/>
          </a:xfrm>
        </p:grpSpPr>
        <p:sp>
          <p:nvSpPr>
            <p:cNvPr id="15" name="Rectángulo: una sola esquina redondeada 14">
              <a:extLst>
                <a:ext uri="{FF2B5EF4-FFF2-40B4-BE49-F238E27FC236}">
                  <a16:creationId xmlns:a16="http://schemas.microsoft.com/office/drawing/2014/main" id="{21EB8A96-84A0-AB4A-9404-FE58D16A13C6}"/>
                </a:ext>
              </a:extLst>
            </p:cNvPr>
            <p:cNvSpPr/>
            <p:nvPr/>
          </p:nvSpPr>
          <p:spPr>
            <a:xfrm flipV="1">
              <a:off x="5984512" y="-1280"/>
              <a:ext cx="2980102" cy="336892"/>
            </a:xfrm>
            <a:prstGeom prst="round1Rect">
              <a:avLst>
                <a:gd name="adj" fmla="val 29007"/>
              </a:avLst>
            </a:prstGeom>
            <a:solidFill>
              <a:srgbClr val="156082"/>
            </a:solidFill>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eadline">
              <a:extLst>
                <a:ext uri="{FF2B5EF4-FFF2-40B4-BE49-F238E27FC236}">
                  <a16:creationId xmlns:a16="http://schemas.microsoft.com/office/drawing/2014/main" id="{B5E11C8F-F1E5-1B1A-9D0A-03839DCD1636}"/>
                </a:ext>
              </a:extLst>
            </p:cNvPr>
            <p:cNvSpPr txBox="1">
              <a:spLocks/>
            </p:cNvSpPr>
            <p:nvPr/>
          </p:nvSpPr>
          <p:spPr bwMode="gray">
            <a:xfrm>
              <a:off x="6047554" y="-47844"/>
              <a:ext cx="1419067" cy="394210"/>
            </a:xfrm>
            <a:prstGeom prst="rect">
              <a:avLst/>
            </a:prstGeom>
          </p:spPr>
          <p:txBody>
            <a:bodyPr wrap="square">
              <a:spAutoFit/>
            </a:bodyPr>
            <a:lstStyle>
              <a:lvl1pPr algn="l" defTabSz="685800" rtl="0" eaLnBrk="1" latinLnBrk="0" hangingPunct="1">
                <a:lnSpc>
                  <a:spcPct val="90000"/>
                </a:lnSpc>
                <a:spcBef>
                  <a:spcPct val="0"/>
                </a:spcBef>
                <a:buNone/>
                <a:defRPr sz="2600" b="1" kern="1200">
                  <a:solidFill>
                    <a:schemeClr val="tx1"/>
                  </a:solidFill>
                  <a:latin typeface="+mj-lt"/>
                  <a:ea typeface="+mj-ea"/>
                  <a:cs typeface="+mj-cs"/>
                </a:defRPr>
              </a:lvl1pPr>
            </a:lstStyle>
            <a:p>
              <a:pPr>
                <a:lnSpc>
                  <a:spcPct val="120000"/>
                </a:lnSpc>
                <a:spcAft>
                  <a:spcPts val="600"/>
                </a:spcAft>
              </a:pPr>
              <a:r>
                <a:rPr lang="en-US" sz="1800">
                  <a:solidFill>
                    <a:schemeClr val="bg1"/>
                  </a:solidFill>
                  <a:latin typeface="Arial" panose="020B0604020202020204" pitchFamily="34" charset="0"/>
                  <a:cs typeface="Arial" panose="020B0604020202020204" pitchFamily="34" charset="0"/>
                </a:rPr>
                <a:t>Context</a:t>
              </a:r>
            </a:p>
          </p:txBody>
        </p:sp>
      </p:grpSp>
      <p:sp>
        <p:nvSpPr>
          <p:cNvPr id="9" name="Elipse 8">
            <a:hlinkClick r:id="rId3" action="ppaction://hlinksldjump"/>
            <a:extLst>
              <a:ext uri="{FF2B5EF4-FFF2-40B4-BE49-F238E27FC236}">
                <a16:creationId xmlns:a16="http://schemas.microsoft.com/office/drawing/2014/main" id="{DDA0F9AE-3629-D593-B9F5-1711FCF7B8C2}"/>
              </a:ext>
            </a:extLst>
          </p:cNvPr>
          <p:cNvSpPr/>
          <p:nvPr/>
        </p:nvSpPr>
        <p:spPr>
          <a:xfrm>
            <a:off x="8977782" y="4966437"/>
            <a:ext cx="139024" cy="139024"/>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ángulo 22">
            <a:extLst>
              <a:ext uri="{FF2B5EF4-FFF2-40B4-BE49-F238E27FC236}">
                <a16:creationId xmlns:a16="http://schemas.microsoft.com/office/drawing/2014/main" id="{181EB6BF-4D07-B801-2704-81F7758B62D0}"/>
              </a:ext>
            </a:extLst>
          </p:cNvPr>
          <p:cNvSpPr/>
          <p:nvPr/>
        </p:nvSpPr>
        <p:spPr>
          <a:xfrm>
            <a:off x="2972733" y="0"/>
            <a:ext cx="2946941" cy="51435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upo 5">
            <a:extLst>
              <a:ext uri="{FF2B5EF4-FFF2-40B4-BE49-F238E27FC236}">
                <a16:creationId xmlns:a16="http://schemas.microsoft.com/office/drawing/2014/main" id="{6F7F938F-2A8B-CECD-1242-FF1B63C60F10}"/>
              </a:ext>
            </a:extLst>
          </p:cNvPr>
          <p:cNvGrpSpPr/>
          <p:nvPr/>
        </p:nvGrpSpPr>
        <p:grpSpPr>
          <a:xfrm>
            <a:off x="3270832" y="3401"/>
            <a:ext cx="2350743" cy="5072314"/>
            <a:chOff x="3270832" y="3401"/>
            <a:chExt cx="2350743" cy="5072314"/>
          </a:xfrm>
        </p:grpSpPr>
        <p:sp>
          <p:nvSpPr>
            <p:cNvPr id="21" name="CuadroTexto 20">
              <a:extLst>
                <a:ext uri="{FF2B5EF4-FFF2-40B4-BE49-F238E27FC236}">
                  <a16:creationId xmlns:a16="http://schemas.microsoft.com/office/drawing/2014/main" id="{2913DEC8-5AD8-39F0-0509-DBFD6BDD71B5}"/>
                </a:ext>
              </a:extLst>
            </p:cNvPr>
            <p:cNvSpPr txBox="1"/>
            <p:nvPr/>
          </p:nvSpPr>
          <p:spPr>
            <a:xfrm>
              <a:off x="3277397" y="4429384"/>
              <a:ext cx="2337613" cy="646331"/>
            </a:xfrm>
            <a:prstGeom prst="rect">
              <a:avLst/>
            </a:prstGeom>
            <a:noFill/>
          </p:spPr>
          <p:txBody>
            <a:bodyPr wrap="square">
              <a:spAutoFit/>
            </a:bodyPr>
            <a:lstStyle/>
            <a:p>
              <a:pPr algn="ctr"/>
              <a:r>
                <a:rPr lang="en-US" sz="900">
                  <a:latin typeface="Arial" panose="020B0604020202020204" pitchFamily="34" charset="0"/>
                  <a:cs typeface="Arial" panose="020B0604020202020204" pitchFamily="34" charset="0"/>
                </a:rPr>
                <a:t>Nelly and other women leaders sharing their experiences during the construction of Colombia's Gender and Climate Change Action Plan.</a:t>
              </a:r>
            </a:p>
          </p:txBody>
        </p:sp>
        <p:pic>
          <p:nvPicPr>
            <p:cNvPr id="4" name="Imagen 3" descr="Imagen que contiene persona, interior, hombre, mujer&#10;&#10;Descripción generada automáticamente">
              <a:extLst>
                <a:ext uri="{FF2B5EF4-FFF2-40B4-BE49-F238E27FC236}">
                  <a16:creationId xmlns:a16="http://schemas.microsoft.com/office/drawing/2014/main" id="{0C76CC4C-85F1-44C4-9760-4E79BC21283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270832" y="3401"/>
              <a:ext cx="2350743" cy="2296655"/>
            </a:xfrm>
            <a:prstGeom prst="rect">
              <a:avLst/>
            </a:prstGeom>
          </p:spPr>
        </p:pic>
        <p:pic>
          <p:nvPicPr>
            <p:cNvPr id="14" name="Imagen 13" descr="Un grupo de personas posando por un foto&#10;&#10;Descripción generada automáticamente">
              <a:extLst>
                <a:ext uri="{FF2B5EF4-FFF2-40B4-BE49-F238E27FC236}">
                  <a16:creationId xmlns:a16="http://schemas.microsoft.com/office/drawing/2014/main" id="{A1BF76A7-02FA-4400-CE23-83FD780B48F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275699" y="2367349"/>
              <a:ext cx="2341009" cy="1995442"/>
            </a:xfrm>
            <a:prstGeom prst="rect">
              <a:avLst/>
            </a:prstGeom>
          </p:spPr>
        </p:pic>
      </p:grpSp>
    </p:spTree>
    <p:extLst>
      <p:ext uri="{BB962C8B-B14F-4D97-AF65-F5344CB8AC3E}">
        <p14:creationId xmlns:p14="http://schemas.microsoft.com/office/powerpoint/2010/main" val="895947654"/>
      </p:ext>
    </p:extLst>
  </p:cSld>
  <p:clrMapOvr>
    <a:masterClrMapping/>
  </p:clrMapOvr>
  <p:transition spd="slow" advClick="0" advTm="5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5">
                                            <p:bg/>
                                          </p:spTgt>
                                        </p:tgtEl>
                                        <p:attrNameLst>
                                          <p:attrName>style.visibility</p:attrName>
                                        </p:attrNameLst>
                                      </p:cBhvr>
                                      <p:to>
                                        <p:strVal val="visible"/>
                                      </p:to>
                                    </p:set>
                                    <p:animEffect transition="in" filter="fade">
                                      <p:cBhvr>
                                        <p:cTn id="12" dur="1500"/>
                                        <p:tgtEl>
                                          <p:spTgt spid="5">
                                            <p:bg/>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1500"/>
                                        <p:tgtEl>
                                          <p:spTgt spid="5">
                                            <p:txEl>
                                              <p:pRg st="0" end="0"/>
                                            </p:txEl>
                                          </p:spTgt>
                                        </p:tgtEl>
                                      </p:cBhvr>
                                    </p:animEffect>
                                  </p:childTnLst>
                                </p:cTn>
                              </p:par>
                              <p:par>
                                <p:cTn id="16" presetID="2" presetClass="entr" presetSubtype="1" fill="hold" nodeType="withEffect">
                                  <p:stCondLst>
                                    <p:cond delay="75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1500" fill="hold"/>
                                        <p:tgtEl>
                                          <p:spTgt spid="6"/>
                                        </p:tgtEl>
                                        <p:attrNameLst>
                                          <p:attrName>ppt_x</p:attrName>
                                        </p:attrNameLst>
                                      </p:cBhvr>
                                      <p:tavLst>
                                        <p:tav tm="0">
                                          <p:val>
                                            <p:strVal val="#ppt_x"/>
                                          </p:val>
                                        </p:tav>
                                        <p:tav tm="100000">
                                          <p:val>
                                            <p:strVal val="#ppt_x"/>
                                          </p:val>
                                        </p:tav>
                                      </p:tavLst>
                                    </p:anim>
                                    <p:anim calcmode="lin" valueType="num">
                                      <p:cBhvr additive="base">
                                        <p:cTn id="19" dur="1500" fill="hold"/>
                                        <p:tgtEl>
                                          <p:spTgt spid="6"/>
                                        </p:tgtEl>
                                        <p:attrNameLst>
                                          <p:attrName>ppt_y</p:attrName>
                                        </p:attrNameLst>
                                      </p:cBhvr>
                                      <p:tavLst>
                                        <p:tav tm="0">
                                          <p:val>
                                            <p:strVal val="0-#ppt_h/2"/>
                                          </p:val>
                                        </p:tav>
                                        <p:tav tm="100000">
                                          <p:val>
                                            <p:strVal val="#ppt_y"/>
                                          </p:val>
                                        </p:tav>
                                      </p:tavLst>
                                    </p:anim>
                                  </p:childTnLst>
                                </p:cTn>
                              </p:par>
                            </p:childTnLst>
                          </p:cTn>
                        </p:par>
                        <p:par>
                          <p:cTn id="20" fill="hold">
                            <p:stCondLst>
                              <p:cond delay="3250"/>
                            </p:stCondLst>
                            <p:childTnLst>
                              <p:par>
                                <p:cTn id="21" presetID="10" presetClass="entr" presetSubtype="0" fill="hold" grpId="0" nodeType="after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fade">
                                      <p:cBhvr>
                                        <p:cTn id="23" dur="1500"/>
                                        <p:tgtEl>
                                          <p:spTgt spid="5">
                                            <p:txEl>
                                              <p:pRg st="2" end="2"/>
                                            </p:txEl>
                                          </p:spTgt>
                                        </p:tgtEl>
                                      </p:cBhvr>
                                    </p:animEffect>
                                  </p:childTnLst>
                                </p:cTn>
                              </p:par>
                            </p:childTnLst>
                          </p:cTn>
                        </p:par>
                        <p:par>
                          <p:cTn id="24" fill="hold">
                            <p:stCondLst>
                              <p:cond delay="4750"/>
                            </p:stCondLst>
                            <p:childTnLst>
                              <p:par>
                                <p:cTn id="25" presetID="2" presetClass="entr" presetSubtype="1" fill="hold" nodeType="afterEffect">
                                  <p:stCondLst>
                                    <p:cond delay="400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1000" fill="hold"/>
                                        <p:tgtEl>
                                          <p:spTgt spid="8"/>
                                        </p:tgtEl>
                                        <p:attrNameLst>
                                          <p:attrName>ppt_x</p:attrName>
                                        </p:attrNameLst>
                                      </p:cBhvr>
                                      <p:tavLst>
                                        <p:tav tm="0">
                                          <p:val>
                                            <p:strVal val="#ppt_x"/>
                                          </p:val>
                                        </p:tav>
                                        <p:tav tm="100000">
                                          <p:val>
                                            <p:strVal val="#ppt_x"/>
                                          </p:val>
                                        </p:tav>
                                      </p:tavLst>
                                    </p:anim>
                                    <p:anim calcmode="lin" valueType="num">
                                      <p:cBhvr additive="base">
                                        <p:cTn id="28" dur="1000" fill="hold"/>
                                        <p:tgtEl>
                                          <p:spTgt spid="8"/>
                                        </p:tgtEl>
                                        <p:attrNameLst>
                                          <p:attrName>ppt_y</p:attrName>
                                        </p:attrNameLst>
                                      </p:cBhvr>
                                      <p:tavLst>
                                        <p:tav tm="0">
                                          <p:val>
                                            <p:strVal val="0-#ppt_h/2"/>
                                          </p:val>
                                        </p:tav>
                                        <p:tav tm="100000">
                                          <p:val>
                                            <p:strVal val="#ppt_y"/>
                                          </p:val>
                                        </p:tav>
                                      </p:tavLst>
                                    </p:anim>
                                  </p:childTnLst>
                                </p:cTn>
                              </p:par>
                            </p:childTnLst>
                          </p:cTn>
                        </p:par>
                        <p:par>
                          <p:cTn id="29" fill="hold">
                            <p:stCondLst>
                              <p:cond delay="9750"/>
                            </p:stCondLst>
                            <p:childTnLst>
                              <p:par>
                                <p:cTn id="30" presetID="10" presetClass="entr" presetSubtype="0" fill="hold" grpId="0" nodeType="afterEffect">
                                  <p:stCondLst>
                                    <p:cond delay="0"/>
                                  </p:stCondLst>
                                  <p:childTnLst>
                                    <p:set>
                                      <p:cBhvr>
                                        <p:cTn id="31" dur="1" fill="hold">
                                          <p:stCondLst>
                                            <p:cond delay="0"/>
                                          </p:stCondLst>
                                        </p:cTn>
                                        <p:tgtEl>
                                          <p:spTgt spid="2">
                                            <p:bg/>
                                          </p:spTgt>
                                        </p:tgtEl>
                                        <p:attrNameLst>
                                          <p:attrName>style.visibility</p:attrName>
                                        </p:attrNameLst>
                                      </p:cBhvr>
                                      <p:to>
                                        <p:strVal val="visible"/>
                                      </p:to>
                                    </p:set>
                                    <p:animEffect transition="in" filter="fade">
                                      <p:cBhvr>
                                        <p:cTn id="32" dur="1500"/>
                                        <p:tgtEl>
                                          <p:spTgt spid="2">
                                            <p:bg/>
                                          </p:spTgt>
                                        </p:tgtEl>
                                      </p:cBhvr>
                                    </p:animEffect>
                                  </p:childTnLst>
                                </p:cTn>
                              </p:par>
                            </p:childTnLst>
                          </p:cTn>
                        </p:par>
                        <p:par>
                          <p:cTn id="33" fill="hold">
                            <p:stCondLst>
                              <p:cond delay="11250"/>
                            </p:stCondLst>
                            <p:childTnLst>
                              <p:par>
                                <p:cTn id="34" presetID="10" presetClass="entr" presetSubtype="0" fill="hold" grpId="0" nodeType="afterEffect">
                                  <p:stCondLst>
                                    <p:cond delay="0"/>
                                  </p:stCondLst>
                                  <p:childTnLst>
                                    <p:set>
                                      <p:cBhvr>
                                        <p:cTn id="35" dur="1" fill="hold">
                                          <p:stCondLst>
                                            <p:cond delay="0"/>
                                          </p:stCondLst>
                                        </p:cTn>
                                        <p:tgtEl>
                                          <p:spTgt spid="2">
                                            <p:txEl>
                                              <p:pRg st="0" end="0"/>
                                            </p:txEl>
                                          </p:spTgt>
                                        </p:tgtEl>
                                        <p:attrNameLst>
                                          <p:attrName>style.visibility</p:attrName>
                                        </p:attrNameLst>
                                      </p:cBhvr>
                                      <p:to>
                                        <p:strVal val="visible"/>
                                      </p:to>
                                    </p:set>
                                    <p:animEffect transition="in" filter="fade">
                                      <p:cBhvr>
                                        <p:cTn id="36" dur="1500"/>
                                        <p:tgtEl>
                                          <p:spTgt spid="2">
                                            <p:txEl>
                                              <p:pRg st="0" end="0"/>
                                            </p:txEl>
                                          </p:spTgt>
                                        </p:tgtEl>
                                      </p:cBhvr>
                                    </p:animEffect>
                                  </p:childTnLst>
                                </p:cTn>
                              </p:par>
                            </p:childTnLst>
                          </p:cTn>
                        </p:par>
                        <p:par>
                          <p:cTn id="37" fill="hold">
                            <p:stCondLst>
                              <p:cond delay="12750"/>
                            </p:stCondLst>
                            <p:childTnLst>
                              <p:par>
                                <p:cTn id="38" presetID="10" presetClass="entr" presetSubtype="0" fill="hold" grpId="0" nodeType="afterEffect">
                                  <p:stCondLst>
                                    <p:cond delay="0"/>
                                  </p:stCondLst>
                                  <p:childTnLst>
                                    <p:set>
                                      <p:cBhvr>
                                        <p:cTn id="39" dur="1" fill="hold">
                                          <p:stCondLst>
                                            <p:cond delay="0"/>
                                          </p:stCondLst>
                                        </p:cTn>
                                        <p:tgtEl>
                                          <p:spTgt spid="2">
                                            <p:txEl>
                                              <p:pRg st="2" end="2"/>
                                            </p:txEl>
                                          </p:spTgt>
                                        </p:tgtEl>
                                        <p:attrNameLst>
                                          <p:attrName>style.visibility</p:attrName>
                                        </p:attrNameLst>
                                      </p:cBhvr>
                                      <p:to>
                                        <p:strVal val="visible"/>
                                      </p:to>
                                    </p:set>
                                    <p:animEffect transition="in" filter="fade">
                                      <p:cBhvr>
                                        <p:cTn id="40" dur="1500"/>
                                        <p:tgtEl>
                                          <p:spTgt spid="2">
                                            <p:txEl>
                                              <p:pRg st="2" end="2"/>
                                            </p:txEl>
                                          </p:spTgt>
                                        </p:tgtEl>
                                      </p:cBhvr>
                                    </p:animEffect>
                                  </p:childTnLst>
                                </p:cTn>
                              </p:par>
                            </p:childTnLst>
                          </p:cTn>
                        </p:par>
                        <p:par>
                          <p:cTn id="41" fill="hold">
                            <p:stCondLst>
                              <p:cond delay="14250"/>
                            </p:stCondLst>
                            <p:childTnLst>
                              <p:par>
                                <p:cTn id="42" presetID="10" presetClass="entr" presetSubtype="0" fill="hold" grpId="0" nodeType="afterEffect">
                                  <p:stCondLst>
                                    <p:cond delay="0"/>
                                  </p:stCondLst>
                                  <p:childTnLst>
                                    <p:set>
                                      <p:cBhvr>
                                        <p:cTn id="43" dur="1" fill="hold">
                                          <p:stCondLst>
                                            <p:cond delay="0"/>
                                          </p:stCondLst>
                                        </p:cTn>
                                        <p:tgtEl>
                                          <p:spTgt spid="2">
                                            <p:txEl>
                                              <p:pRg st="4" end="4"/>
                                            </p:txEl>
                                          </p:spTgt>
                                        </p:tgtEl>
                                        <p:attrNameLst>
                                          <p:attrName>style.visibility</p:attrName>
                                        </p:attrNameLst>
                                      </p:cBhvr>
                                      <p:to>
                                        <p:strVal val="visible"/>
                                      </p:to>
                                    </p:set>
                                    <p:animEffect transition="in" filter="fade">
                                      <p:cBhvr>
                                        <p:cTn id="44" dur="1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2" grpId="0" uiExpand="1"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A98271DA-19CC-1554-49B5-922C932DBD6B}"/>
              </a:ext>
            </a:extLst>
          </p:cNvPr>
          <p:cNvSpPr/>
          <p:nvPr/>
        </p:nvSpPr>
        <p:spPr>
          <a:xfrm>
            <a:off x="0" y="0"/>
            <a:ext cx="3880965" cy="51435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25FBE202-7235-E8D7-1DCF-F4A4C4FABFF4}"/>
              </a:ext>
            </a:extLst>
          </p:cNvPr>
          <p:cNvSpPr>
            <a:spLocks noGrp="1"/>
          </p:cNvSpPr>
          <p:nvPr>
            <p:ph sz="half" idx="1"/>
          </p:nvPr>
        </p:nvSpPr>
        <p:spPr>
          <a:xfrm>
            <a:off x="106289" y="660622"/>
            <a:ext cx="3774676" cy="4147508"/>
          </a:xfrm>
          <a:ln>
            <a:noFill/>
          </a:ln>
        </p:spPr>
        <p:txBody>
          <a:bodyPr anchor="ctr">
            <a:noAutofit/>
          </a:bodyPr>
          <a:lstStyle/>
          <a:p>
            <a:pPr>
              <a:buClr>
                <a:srgbClr val="156082"/>
              </a:buClr>
            </a:pPr>
            <a:r>
              <a:rPr lang="en-US" sz="1300">
                <a:latin typeface="Arial" panose="020B0604020202020204" pitchFamily="34" charset="0"/>
                <a:cs typeface="Arial" panose="020B0604020202020204" pitchFamily="34" charset="0"/>
              </a:rPr>
              <a:t>Nelly was responsible for the planning and execution of both virtual and face-to-face regional dialogues with various women's organizations and associations, including both indigenous and non-indigenous, afro-descendant, fisherwomen, and peasant women, among others.</a:t>
            </a:r>
          </a:p>
          <a:p>
            <a:pPr>
              <a:buClr>
                <a:srgbClr val="156082"/>
              </a:buClr>
            </a:pPr>
            <a:r>
              <a:rPr lang="en-US" sz="1300" b="1">
                <a:latin typeface="Arial" panose="020B0604020202020204" pitchFamily="34" charset="0"/>
                <a:cs typeface="Arial" panose="020B0604020202020204" pitchFamily="34" charset="0"/>
              </a:rPr>
              <a:t>Provide inputs for Colombia's Gender and Climate Change Action Plan </a:t>
            </a:r>
            <a:r>
              <a:rPr lang="en-US" sz="1300">
                <a:latin typeface="Arial" panose="020B0604020202020204" pitchFamily="34" charset="0"/>
                <a:cs typeface="Arial" panose="020B0604020202020204" pitchFamily="34" charset="0"/>
              </a:rPr>
              <a:t>(2020). 350 women leaders actively participated, representing over 35,000 women, collaborating with the Ministry of Environment, and receiving backing from GIZ and UNDP.</a:t>
            </a:r>
          </a:p>
          <a:p>
            <a:pPr>
              <a:buClr>
                <a:srgbClr val="156082"/>
              </a:buClr>
            </a:pPr>
            <a:r>
              <a:rPr lang="en-US" sz="1300" b="1">
                <a:latin typeface="Arial" panose="020B0604020202020204" pitchFamily="34" charset="0"/>
                <a:cs typeface="Arial" panose="020B0604020202020204" pitchFamily="34" charset="0"/>
              </a:rPr>
              <a:t>Introduce a gender perspective in Colombia's Biodiversity Action Plan</a:t>
            </a:r>
            <a:r>
              <a:rPr lang="en-US" sz="1300">
                <a:latin typeface="Arial" panose="020B0604020202020204" pitchFamily="34" charset="0"/>
                <a:cs typeface="Arial" panose="020B0604020202020204" pitchFamily="34" charset="0"/>
              </a:rPr>
              <a:t> (2024). This involved the direct participation of 500 women leaders and 50 women's organizations, representing over 50,000 women, and was developed in coordination with the Ministry of Environment, with support </a:t>
            </a:r>
            <a:r>
              <a:rPr lang="en-US" sz="1400">
                <a:latin typeface="Arial" panose="020B0604020202020204" pitchFamily="34" charset="0"/>
                <a:cs typeface="Arial" panose="020B0604020202020204" pitchFamily="34" charset="0"/>
              </a:rPr>
              <a:t>from GIZ, UNDP, and Fundación Natura.</a:t>
            </a:r>
          </a:p>
          <a:p>
            <a:pPr>
              <a:buClr>
                <a:srgbClr val="156082"/>
              </a:buClr>
            </a:pPr>
            <a:r>
              <a:rPr lang="en-US" sz="1400">
                <a:latin typeface="Arial" panose="020B0604020202020204" pitchFamily="34" charset="0"/>
                <a:cs typeface="Arial" panose="020B0604020202020204" pitchFamily="34" charset="0"/>
              </a:rPr>
              <a:t> </a:t>
            </a:r>
            <a:endParaRPr lang="en-US" sz="1400">
              <a:latin typeface="Arial" panose="020B0604020202020204" pitchFamily="34" charset="0"/>
              <a:ea typeface="Calibri"/>
              <a:cs typeface="Arial" panose="020B0604020202020204" pitchFamily="34" charset="0"/>
            </a:endParaRPr>
          </a:p>
        </p:txBody>
      </p:sp>
      <p:grpSp>
        <p:nvGrpSpPr>
          <p:cNvPr id="3" name="Grupo 2">
            <a:extLst>
              <a:ext uri="{FF2B5EF4-FFF2-40B4-BE49-F238E27FC236}">
                <a16:creationId xmlns:a16="http://schemas.microsoft.com/office/drawing/2014/main" id="{3E38BE9C-378E-0503-6EED-1631E0333857}"/>
              </a:ext>
            </a:extLst>
          </p:cNvPr>
          <p:cNvGrpSpPr/>
          <p:nvPr/>
        </p:nvGrpSpPr>
        <p:grpSpPr>
          <a:xfrm>
            <a:off x="179386" y="-37433"/>
            <a:ext cx="2954703" cy="394210"/>
            <a:chOff x="179386" y="-37433"/>
            <a:chExt cx="2954703" cy="394210"/>
          </a:xfrm>
        </p:grpSpPr>
        <p:sp>
          <p:nvSpPr>
            <p:cNvPr id="9" name="Rectángulo: una sola esquina redondeada 8">
              <a:extLst>
                <a:ext uri="{FF2B5EF4-FFF2-40B4-BE49-F238E27FC236}">
                  <a16:creationId xmlns:a16="http://schemas.microsoft.com/office/drawing/2014/main" id="{EA368E6F-F549-086C-B20E-3EC72F902F8A}"/>
                </a:ext>
              </a:extLst>
            </p:cNvPr>
            <p:cNvSpPr/>
            <p:nvPr/>
          </p:nvSpPr>
          <p:spPr>
            <a:xfrm flipV="1">
              <a:off x="179387" y="-1286"/>
              <a:ext cx="2954702" cy="336891"/>
            </a:xfrm>
            <a:prstGeom prst="round1Rect">
              <a:avLst>
                <a:gd name="adj" fmla="val 37295"/>
              </a:avLst>
            </a:prstGeom>
            <a:solidFill>
              <a:srgbClr val="156082"/>
            </a:solidFill>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adline">
              <a:extLst>
                <a:ext uri="{FF2B5EF4-FFF2-40B4-BE49-F238E27FC236}">
                  <a16:creationId xmlns:a16="http://schemas.microsoft.com/office/drawing/2014/main" id="{F465BB8B-A92A-A61B-7DF5-D32CE735F1AA}"/>
                </a:ext>
              </a:extLst>
            </p:cNvPr>
            <p:cNvSpPr txBox="1">
              <a:spLocks/>
            </p:cNvSpPr>
            <p:nvPr/>
          </p:nvSpPr>
          <p:spPr bwMode="gray">
            <a:xfrm>
              <a:off x="179386" y="-37433"/>
              <a:ext cx="1419067" cy="394210"/>
            </a:xfrm>
            <a:prstGeom prst="rect">
              <a:avLst/>
            </a:prstGeom>
          </p:spPr>
          <p:txBody>
            <a:bodyPr wrap="square">
              <a:spAutoFit/>
            </a:bodyPr>
            <a:lstStyle>
              <a:lvl1pPr algn="l" defTabSz="685800" rtl="0" eaLnBrk="1" latinLnBrk="0" hangingPunct="1">
                <a:lnSpc>
                  <a:spcPct val="90000"/>
                </a:lnSpc>
                <a:spcBef>
                  <a:spcPct val="0"/>
                </a:spcBef>
                <a:buNone/>
                <a:defRPr sz="2600" b="1" kern="1200">
                  <a:solidFill>
                    <a:schemeClr val="tx1"/>
                  </a:solidFill>
                  <a:latin typeface="+mj-lt"/>
                  <a:ea typeface="+mj-ea"/>
                  <a:cs typeface="+mj-cs"/>
                </a:defRPr>
              </a:lvl1pPr>
            </a:lstStyle>
            <a:p>
              <a:pPr>
                <a:lnSpc>
                  <a:spcPct val="120000"/>
                </a:lnSpc>
                <a:spcAft>
                  <a:spcPts val="600"/>
                </a:spcAft>
              </a:pPr>
              <a:r>
                <a:rPr lang="en-US" sz="1800">
                  <a:solidFill>
                    <a:schemeClr val="bg1"/>
                  </a:solidFill>
                  <a:latin typeface="Arial" panose="020B0604020202020204" pitchFamily="34" charset="0"/>
                  <a:cs typeface="Arial" panose="020B0604020202020204" pitchFamily="34" charset="0"/>
                </a:rPr>
                <a:t>Actions</a:t>
              </a:r>
            </a:p>
          </p:txBody>
        </p:sp>
      </p:grpSp>
      <p:sp>
        <p:nvSpPr>
          <p:cNvPr id="7" name="Elipse 6">
            <a:hlinkClick r:id="rId2" action="ppaction://hlinksldjump"/>
            <a:extLst>
              <a:ext uri="{FF2B5EF4-FFF2-40B4-BE49-F238E27FC236}">
                <a16:creationId xmlns:a16="http://schemas.microsoft.com/office/drawing/2014/main" id="{31439354-BD96-F244-2EDD-C2A7EBB64008}"/>
              </a:ext>
            </a:extLst>
          </p:cNvPr>
          <p:cNvSpPr/>
          <p:nvPr/>
        </p:nvSpPr>
        <p:spPr>
          <a:xfrm>
            <a:off x="8977782" y="4966437"/>
            <a:ext cx="139024" cy="139024"/>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upo 11">
            <a:extLst>
              <a:ext uri="{FF2B5EF4-FFF2-40B4-BE49-F238E27FC236}">
                <a16:creationId xmlns:a16="http://schemas.microsoft.com/office/drawing/2014/main" id="{B4F61153-52B6-DDCE-0172-D078B4FA7159}"/>
              </a:ext>
            </a:extLst>
          </p:cNvPr>
          <p:cNvGrpSpPr/>
          <p:nvPr/>
        </p:nvGrpSpPr>
        <p:grpSpPr>
          <a:xfrm>
            <a:off x="4066955" y="186885"/>
            <a:ext cx="4897658" cy="4779552"/>
            <a:chOff x="4066955" y="186885"/>
            <a:chExt cx="4897658" cy="4779552"/>
          </a:xfrm>
        </p:grpSpPr>
        <p:grpSp>
          <p:nvGrpSpPr>
            <p:cNvPr id="11" name="Grupo 10">
              <a:extLst>
                <a:ext uri="{FF2B5EF4-FFF2-40B4-BE49-F238E27FC236}">
                  <a16:creationId xmlns:a16="http://schemas.microsoft.com/office/drawing/2014/main" id="{3E218FCA-D05A-7E5D-84F9-85CF92875191}"/>
                </a:ext>
              </a:extLst>
            </p:cNvPr>
            <p:cNvGrpSpPr/>
            <p:nvPr/>
          </p:nvGrpSpPr>
          <p:grpSpPr>
            <a:xfrm>
              <a:off x="4066955" y="186885"/>
              <a:ext cx="4897657" cy="4779552"/>
              <a:chOff x="4066955" y="186885"/>
              <a:chExt cx="4897657" cy="4779552"/>
            </a:xfrm>
          </p:grpSpPr>
          <p:pic>
            <p:nvPicPr>
              <p:cNvPr id="4" name="Imagen 3" descr="Grupo de personas posando para una foto&#10;&#10;Descripción generada automáticamente">
                <a:extLst>
                  <a:ext uri="{FF2B5EF4-FFF2-40B4-BE49-F238E27FC236}">
                    <a16:creationId xmlns:a16="http://schemas.microsoft.com/office/drawing/2014/main" id="{1B133579-5061-8AF1-BF17-42515EA3F19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66955" y="914400"/>
                <a:ext cx="4897657" cy="4052037"/>
              </a:xfrm>
              <a:prstGeom prst="rect">
                <a:avLst/>
              </a:prstGeom>
            </p:spPr>
          </p:pic>
          <p:pic>
            <p:nvPicPr>
              <p:cNvPr id="8" name="Imagen 7" descr="Grupo de personas posando para una foto&#10;&#10;Descripción generada automáticamente">
                <a:extLst>
                  <a:ext uri="{FF2B5EF4-FFF2-40B4-BE49-F238E27FC236}">
                    <a16:creationId xmlns:a16="http://schemas.microsoft.com/office/drawing/2014/main" id="{E821A1BC-ECCE-929B-1B6C-D9867BA544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73539" y="186885"/>
                <a:ext cx="4891073" cy="800934"/>
              </a:xfrm>
              <a:prstGeom prst="rect">
                <a:avLst/>
              </a:prstGeom>
            </p:spPr>
          </p:pic>
        </p:grpSp>
        <p:sp>
          <p:nvSpPr>
            <p:cNvPr id="6" name="Rectángulo 5">
              <a:extLst>
                <a:ext uri="{FF2B5EF4-FFF2-40B4-BE49-F238E27FC236}">
                  <a16:creationId xmlns:a16="http://schemas.microsoft.com/office/drawing/2014/main" id="{B04FC037-C55D-ED5C-02B5-4F16D193FE15}"/>
                </a:ext>
              </a:extLst>
            </p:cNvPr>
            <p:cNvSpPr/>
            <p:nvPr/>
          </p:nvSpPr>
          <p:spPr>
            <a:xfrm>
              <a:off x="4066955" y="4593598"/>
              <a:ext cx="4897658" cy="372839"/>
            </a:xfrm>
            <a:prstGeom prst="rect">
              <a:avLst/>
            </a:prstGeom>
            <a:solidFill>
              <a:schemeClr val="tx1">
                <a:alpha val="4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uadroTexto 15">
              <a:extLst>
                <a:ext uri="{FF2B5EF4-FFF2-40B4-BE49-F238E27FC236}">
                  <a16:creationId xmlns:a16="http://schemas.microsoft.com/office/drawing/2014/main" id="{2A3AB8FF-9502-A8E8-8402-13446F6EEF93}"/>
                </a:ext>
              </a:extLst>
            </p:cNvPr>
            <p:cNvSpPr txBox="1"/>
            <p:nvPr/>
          </p:nvSpPr>
          <p:spPr>
            <a:xfrm>
              <a:off x="4238276" y="4587283"/>
              <a:ext cx="4712375" cy="369332"/>
            </a:xfrm>
            <a:prstGeom prst="rect">
              <a:avLst/>
            </a:prstGeom>
            <a:noFill/>
          </p:spPr>
          <p:txBody>
            <a:bodyPr wrap="square" rtlCol="0">
              <a:spAutoFit/>
            </a:bodyPr>
            <a:lstStyle/>
            <a:p>
              <a:pPr algn="ctr">
                <a:tabLst>
                  <a:tab pos="2328863" algn="l"/>
                </a:tabLst>
              </a:pPr>
              <a:r>
                <a:rPr lang="en-US" sz="900">
                  <a:solidFill>
                    <a:schemeClr val="bg1"/>
                  </a:solidFill>
                  <a:latin typeface="Arial" panose="020B0604020202020204" pitchFamily="34" charset="0"/>
                  <a:cs typeface="Arial" panose="020B0604020202020204" pitchFamily="34" charset="0"/>
                </a:rPr>
                <a:t>Nelly and other women leaders sharing experiences during the </a:t>
              </a:r>
            </a:p>
            <a:p>
              <a:pPr algn="ctr">
                <a:tabLst>
                  <a:tab pos="2328863" algn="l"/>
                </a:tabLst>
              </a:pPr>
              <a:r>
                <a:rPr lang="en-US" sz="900">
                  <a:solidFill>
                    <a:schemeClr val="bg1"/>
                  </a:solidFill>
                  <a:latin typeface="Arial" panose="020B0604020202020204" pitchFamily="34" charset="0"/>
                  <a:cs typeface="Arial" panose="020B0604020202020204" pitchFamily="34" charset="0"/>
                </a:rPr>
                <a:t>process of updating the Biodiversity Action Plan (2024)</a:t>
              </a:r>
            </a:p>
          </p:txBody>
        </p:sp>
      </p:grpSp>
    </p:spTree>
    <p:extLst>
      <p:ext uri="{BB962C8B-B14F-4D97-AF65-F5344CB8AC3E}">
        <p14:creationId xmlns:p14="http://schemas.microsoft.com/office/powerpoint/2010/main" val="969608267"/>
      </p:ext>
    </p:extLst>
  </p:cSld>
  <p:clrMapOvr>
    <a:masterClrMapping/>
  </p:clrMapOvr>
  <p:transition spd="slow" advClick="0" advTm="30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10" presetClass="entr" presetSubtype="0" fill="hold" grpId="0" nodeType="after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500"/>
                                        <p:tgtEl>
                                          <p:spTgt spid="5">
                                            <p:txEl>
                                              <p:pRg st="0" end="0"/>
                                            </p:txEl>
                                          </p:spTgt>
                                        </p:tgtEl>
                                      </p:cBhvr>
                                    </p:animEffect>
                                  </p:childTnLst>
                                </p:cTn>
                              </p:par>
                              <p:par>
                                <p:cTn id="13" presetID="53" presetClass="entr" presetSubtype="16" fill="hold" nodeType="withEffect">
                                  <p:stCondLst>
                                    <p:cond delay="50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500" fill="hold"/>
                                        <p:tgtEl>
                                          <p:spTgt spid="12"/>
                                        </p:tgtEl>
                                        <p:attrNameLst>
                                          <p:attrName>ppt_w</p:attrName>
                                        </p:attrNameLst>
                                      </p:cBhvr>
                                      <p:tavLst>
                                        <p:tav tm="0">
                                          <p:val>
                                            <p:fltVal val="0"/>
                                          </p:val>
                                        </p:tav>
                                        <p:tav tm="100000">
                                          <p:val>
                                            <p:strVal val="#ppt_w"/>
                                          </p:val>
                                        </p:tav>
                                      </p:tavLst>
                                    </p:anim>
                                    <p:anim calcmode="lin" valueType="num">
                                      <p:cBhvr>
                                        <p:cTn id="16" dur="1500" fill="hold"/>
                                        <p:tgtEl>
                                          <p:spTgt spid="12"/>
                                        </p:tgtEl>
                                        <p:attrNameLst>
                                          <p:attrName>ppt_h</p:attrName>
                                        </p:attrNameLst>
                                      </p:cBhvr>
                                      <p:tavLst>
                                        <p:tav tm="0">
                                          <p:val>
                                            <p:fltVal val="0"/>
                                          </p:val>
                                        </p:tav>
                                        <p:tav tm="100000">
                                          <p:val>
                                            <p:strVal val="#ppt_h"/>
                                          </p:val>
                                        </p:tav>
                                      </p:tavLst>
                                    </p:anim>
                                    <p:animEffect transition="in" filter="fade">
                                      <p:cBhvr>
                                        <p:cTn id="17" dur="1500"/>
                                        <p:tgtEl>
                                          <p:spTgt spid="12"/>
                                        </p:tgtEl>
                                      </p:cBhvr>
                                    </p:animEffect>
                                  </p:childTnLst>
                                </p:cTn>
                              </p:par>
                            </p:childTnLst>
                          </p:cTn>
                        </p:par>
                        <p:par>
                          <p:cTn id="18" fill="hold">
                            <p:stCondLst>
                              <p:cond delay="3500"/>
                            </p:stCondLst>
                            <p:childTnLst>
                              <p:par>
                                <p:cTn id="19" presetID="10" presetClass="entr" presetSubtype="0" fill="hold" grpId="0" nodeType="after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500"/>
                                        <p:tgtEl>
                                          <p:spTgt spid="5">
                                            <p:txEl>
                                              <p:pRg st="1" end="1"/>
                                            </p:txEl>
                                          </p:spTgt>
                                        </p:tgtEl>
                                      </p:cBhvr>
                                    </p:animEffect>
                                  </p:childTnLst>
                                </p:cTn>
                              </p:par>
                            </p:childTnLst>
                          </p:cTn>
                        </p:par>
                        <p:par>
                          <p:cTn id="22" fill="hold">
                            <p:stCondLst>
                              <p:cond delay="5000"/>
                            </p:stCondLst>
                            <p:childTnLst>
                              <p:par>
                                <p:cTn id="23" presetID="10" presetClass="entr" presetSubtype="0" fill="hold" grpId="0" nodeType="after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fade">
                                      <p:cBhvr>
                                        <p:cTn id="25" dur="1500"/>
                                        <p:tgtEl>
                                          <p:spTgt spid="5">
                                            <p:txEl>
                                              <p:pRg st="2" end="2"/>
                                            </p:txEl>
                                          </p:spTgt>
                                        </p:tgtEl>
                                      </p:cBhvr>
                                    </p:animEffect>
                                  </p:childTnLst>
                                </p:cTn>
                              </p:par>
                            </p:childTnLst>
                          </p:cTn>
                        </p:par>
                        <p:par>
                          <p:cTn id="26" fill="hold">
                            <p:stCondLst>
                              <p:cond delay="6500"/>
                            </p:stCondLst>
                            <p:childTnLst>
                              <p:par>
                                <p:cTn id="27" presetID="10" presetClass="entr" presetSubtype="0" fill="hold" grpId="0" nodeType="afterEffect">
                                  <p:stCondLst>
                                    <p:cond delay="75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fade">
                                      <p:cBhvr>
                                        <p:cTn id="29" dur="175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Rectángulo: esquinas redondeadas 162">
            <a:extLst>
              <a:ext uri="{FF2B5EF4-FFF2-40B4-BE49-F238E27FC236}">
                <a16:creationId xmlns:a16="http://schemas.microsoft.com/office/drawing/2014/main" id="{F91E3C3C-54E6-E743-4E3B-783150E26295}"/>
              </a:ext>
            </a:extLst>
          </p:cNvPr>
          <p:cNvSpPr/>
          <p:nvPr/>
        </p:nvSpPr>
        <p:spPr>
          <a:xfrm>
            <a:off x="158543" y="151738"/>
            <a:ext cx="8856142" cy="4877274"/>
          </a:xfrm>
          <a:prstGeom prst="roundRect">
            <a:avLst>
              <a:gd name="adj" fmla="val 3643"/>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p>
        </p:txBody>
      </p:sp>
      <p:pic>
        <p:nvPicPr>
          <p:cNvPr id="3" name="Imagen 2" descr="Mapa&#10;&#10;Descripción generada automáticamente">
            <a:extLst>
              <a:ext uri="{FF2B5EF4-FFF2-40B4-BE49-F238E27FC236}">
                <a16:creationId xmlns:a16="http://schemas.microsoft.com/office/drawing/2014/main" id="{6EC87699-9BC8-B512-BA23-0C27C099732B}"/>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17063" b="88688" l="3979" r="97436">
                        <a14:foregroundMark x1="4067" y1="17063" x2="9086" y2="21896"/>
                        <a14:foregroundMark x1="88948" y1="48125" x2="93280" y2="51563"/>
                        <a14:foregroundMark x1="96286" y1="49875" x2="97436" y2="49625"/>
                        <a14:foregroundMark x1="60397" y1="87967" x2="60831" y2="88688"/>
                        <a14:foregroundMark x1="53139" y1="78500" x2="52962" y2="78813"/>
                        <a14:foregroundMark x1="64456" y1="78563" x2="64456" y2="78563"/>
                        <a14:backgroundMark x1="59240" y1="86875" x2="60301" y2="87000"/>
                        <a14:backgroundMark x1="58709" y1="85375" x2="59063" y2="86000"/>
                        <a14:backgroundMark x1="59240" y1="85875" x2="59416" y2="86500"/>
                        <a14:backgroundMark x1="59770" y1="87500" x2="60654" y2="87750"/>
                        <a14:backgroundMark x1="59063" y1="85250" x2="58532" y2="85250"/>
                        <a14:backgroundMark x1="10168" y1="22438" x2="10168" y2="22938"/>
                        <a14:backgroundMark x1="9726" y1="21750" x2="10168" y2="22688"/>
                        <a14:backgroundMark x1="6189" y1="18750" x2="5482" y2="18500"/>
                      </a14:backgroundRemoval>
                    </a14:imgEffect>
                  </a14:imgLayer>
                </a14:imgProps>
              </a:ext>
              <a:ext uri="{28A0092B-C50C-407E-A947-70E740481C1C}">
                <a14:useLocalDpi xmlns:a14="http://schemas.microsoft.com/office/drawing/2010/main"/>
              </a:ext>
            </a:extLst>
          </a:blip>
          <a:srcRect t="15060" b="9441"/>
          <a:stretch/>
        </p:blipFill>
        <p:spPr>
          <a:xfrm>
            <a:off x="3041285" y="719909"/>
            <a:ext cx="3999628" cy="4271853"/>
          </a:xfrm>
          <a:prstGeom prst="rect">
            <a:avLst/>
          </a:prstGeom>
          <a:effectLst>
            <a:outerShdw blurRad="50800" dist="38100" dir="5400000" algn="t" rotWithShape="0">
              <a:prstClr val="black">
                <a:alpha val="40000"/>
              </a:prstClr>
            </a:outerShdw>
          </a:effectLst>
        </p:spPr>
      </p:pic>
      <p:sp>
        <p:nvSpPr>
          <p:cNvPr id="4" name="Rectángulo: una sola esquina redondeada 3">
            <a:extLst>
              <a:ext uri="{FF2B5EF4-FFF2-40B4-BE49-F238E27FC236}">
                <a16:creationId xmlns:a16="http://schemas.microsoft.com/office/drawing/2014/main" id="{75FA59B7-D82A-F94B-C9DD-36BD7CCBFCFE}"/>
              </a:ext>
            </a:extLst>
          </p:cNvPr>
          <p:cNvSpPr/>
          <p:nvPr/>
        </p:nvSpPr>
        <p:spPr>
          <a:xfrm flipV="1">
            <a:off x="0" y="0"/>
            <a:ext cx="9143999" cy="514308"/>
          </a:xfrm>
          <a:prstGeom prst="round1Rect">
            <a:avLst>
              <a:gd name="adj" fmla="val 0"/>
            </a:avLst>
          </a:prstGeom>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Headline">
            <a:extLst>
              <a:ext uri="{FF2B5EF4-FFF2-40B4-BE49-F238E27FC236}">
                <a16:creationId xmlns:a16="http://schemas.microsoft.com/office/drawing/2014/main" id="{B1ACBC57-908F-88CB-EB21-08EEF6244EAC}"/>
              </a:ext>
            </a:extLst>
          </p:cNvPr>
          <p:cNvSpPr txBox="1">
            <a:spLocks/>
          </p:cNvSpPr>
          <p:nvPr/>
        </p:nvSpPr>
        <p:spPr bwMode="gray">
          <a:xfrm>
            <a:off x="0" y="18520"/>
            <a:ext cx="9144000" cy="494751"/>
          </a:xfrm>
          <a:prstGeom prst="rect">
            <a:avLst/>
          </a:prstGeom>
        </p:spPr>
        <p:txBody>
          <a:bodyPr wrap="square" lIns="91440" tIns="45720" rIns="91440" bIns="45720" anchor="t">
            <a:spAutoFit/>
          </a:bodyPr>
          <a:lstStyle>
            <a:lvl1pPr algn="l" defTabSz="685800" rtl="0" eaLnBrk="1" latinLnBrk="0" hangingPunct="1">
              <a:lnSpc>
                <a:spcPct val="90000"/>
              </a:lnSpc>
              <a:spcBef>
                <a:spcPct val="0"/>
              </a:spcBef>
              <a:buNone/>
              <a:defRPr sz="2600" b="1" kern="1200">
                <a:solidFill>
                  <a:schemeClr val="tx1"/>
                </a:solidFill>
                <a:latin typeface="+mj-lt"/>
                <a:ea typeface="+mj-ea"/>
                <a:cs typeface="+mj-cs"/>
              </a:defRPr>
            </a:lvl1pPr>
          </a:lstStyle>
          <a:p>
            <a:pPr algn="ctr">
              <a:lnSpc>
                <a:spcPct val="120000"/>
              </a:lnSpc>
              <a:spcAft>
                <a:spcPts val="600"/>
              </a:spcAft>
            </a:pPr>
            <a:r>
              <a:rPr lang="en-US" sz="2400" dirty="0">
                <a:solidFill>
                  <a:schemeClr val="bg1"/>
                </a:solidFill>
                <a:latin typeface="Arial"/>
                <a:cs typeface="Arial"/>
              </a:rPr>
              <a:t>13 WOMEN FROM LATIN AMERICA</a:t>
            </a:r>
          </a:p>
        </p:txBody>
      </p:sp>
      <p:pic>
        <p:nvPicPr>
          <p:cNvPr id="10" name="Imagen 9" descr="Mujer sonriendo en una playa&#10;&#10;Descripción generada automáticamente">
            <a:hlinkClick r:id="rId5" action="ppaction://hlinksldjump"/>
            <a:extLst>
              <a:ext uri="{FF2B5EF4-FFF2-40B4-BE49-F238E27FC236}">
                <a16:creationId xmlns:a16="http://schemas.microsoft.com/office/drawing/2014/main" id="{131F7158-0E0B-D639-A991-8928D783A3F2}"/>
              </a:ext>
            </a:extLst>
          </p:cNvPr>
          <p:cNvPicPr preferRelativeResize="0">
            <a:picLocks/>
          </p:cNvPicPr>
          <p:nvPr/>
        </p:nvPicPr>
        <p:blipFill>
          <a:blip r:embed="rId6" cstate="screen">
            <a:extLst>
              <a:ext uri="{28A0092B-C50C-407E-A947-70E740481C1C}">
                <a14:useLocalDpi xmlns:a14="http://schemas.microsoft.com/office/drawing/2010/main"/>
              </a:ext>
            </a:extLst>
          </a:blip>
          <a:srcRect/>
          <a:stretch/>
        </p:blipFill>
        <p:spPr>
          <a:xfrm>
            <a:off x="500467" y="775694"/>
            <a:ext cx="842400" cy="851161"/>
          </a:xfrm>
          <a:prstGeom prst="ellipse">
            <a:avLst/>
          </a:prstGeom>
          <a:ln w="12700">
            <a:noFill/>
          </a:ln>
          <a:scene3d>
            <a:camera prst="orthographicFront"/>
            <a:lightRig rig="threePt" dir="t"/>
          </a:scene3d>
          <a:sp3d>
            <a:bevelT/>
          </a:sp3d>
        </p:spPr>
      </p:pic>
      <p:cxnSp>
        <p:nvCxnSpPr>
          <p:cNvPr id="30" name="Conector: angular 29">
            <a:extLst>
              <a:ext uri="{FF2B5EF4-FFF2-40B4-BE49-F238E27FC236}">
                <a16:creationId xmlns:a16="http://schemas.microsoft.com/office/drawing/2014/main" id="{67EE3872-D816-ED7D-815D-CA4D23E3DA3C}"/>
              </a:ext>
            </a:extLst>
          </p:cNvPr>
          <p:cNvCxnSpPr>
            <a:cxnSpLocks/>
          </p:cNvCxnSpPr>
          <p:nvPr/>
        </p:nvCxnSpPr>
        <p:spPr>
          <a:xfrm>
            <a:off x="3665469" y="1621224"/>
            <a:ext cx="713962" cy="691"/>
          </a:xfrm>
          <a:prstGeom prst="bentConnector3">
            <a:avLst>
              <a:gd name="adj1" fmla="val 50000"/>
            </a:avLst>
          </a:prstGeom>
          <a:ln w="9525">
            <a:prstDash val="sys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37" name="Conector: angular 36">
            <a:extLst>
              <a:ext uri="{FF2B5EF4-FFF2-40B4-BE49-F238E27FC236}">
                <a16:creationId xmlns:a16="http://schemas.microsoft.com/office/drawing/2014/main" id="{6CC8BBEF-AEB2-C36A-FCC1-A5316552D443}"/>
              </a:ext>
            </a:extLst>
          </p:cNvPr>
          <p:cNvCxnSpPr>
            <a:cxnSpLocks/>
          </p:cNvCxnSpPr>
          <p:nvPr/>
        </p:nvCxnSpPr>
        <p:spPr>
          <a:xfrm flipV="1">
            <a:off x="3029148" y="2456199"/>
            <a:ext cx="1925923" cy="405021"/>
          </a:xfrm>
          <a:prstGeom prst="bentConnector3">
            <a:avLst>
              <a:gd name="adj1" fmla="val 21236"/>
            </a:avLst>
          </a:prstGeom>
          <a:ln w="9525">
            <a:prstDash val="sys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43" name="Conector: angular 42">
            <a:extLst>
              <a:ext uri="{FF2B5EF4-FFF2-40B4-BE49-F238E27FC236}">
                <a16:creationId xmlns:a16="http://schemas.microsoft.com/office/drawing/2014/main" id="{5ADA39D1-B4BF-09E1-A966-176A263B5996}"/>
              </a:ext>
            </a:extLst>
          </p:cNvPr>
          <p:cNvCxnSpPr>
            <a:cxnSpLocks/>
          </p:cNvCxnSpPr>
          <p:nvPr/>
        </p:nvCxnSpPr>
        <p:spPr>
          <a:xfrm flipV="1">
            <a:off x="1234864" y="2369246"/>
            <a:ext cx="3720209" cy="276353"/>
          </a:xfrm>
          <a:prstGeom prst="bentConnector3">
            <a:avLst>
              <a:gd name="adj1" fmla="val 21474"/>
            </a:avLst>
          </a:prstGeom>
          <a:ln w="9525">
            <a:prstDash val="sys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70" name="Conector: angular 69">
            <a:extLst>
              <a:ext uri="{FF2B5EF4-FFF2-40B4-BE49-F238E27FC236}">
                <a16:creationId xmlns:a16="http://schemas.microsoft.com/office/drawing/2014/main" id="{30F683A0-D057-49F5-68F7-2ABEA469A57D}"/>
              </a:ext>
            </a:extLst>
          </p:cNvPr>
          <p:cNvCxnSpPr>
            <a:cxnSpLocks/>
            <a:stCxn id="10" idx="0"/>
          </p:cNvCxnSpPr>
          <p:nvPr/>
        </p:nvCxnSpPr>
        <p:spPr>
          <a:xfrm rot="16200000" flipH="1">
            <a:off x="2185755" y="-488394"/>
            <a:ext cx="176380" cy="2704557"/>
          </a:xfrm>
          <a:prstGeom prst="bentConnector4">
            <a:avLst>
              <a:gd name="adj1" fmla="val -50139"/>
              <a:gd name="adj2" fmla="val 57787"/>
            </a:avLst>
          </a:prstGeom>
          <a:ln w="9525">
            <a:prstDash val="sys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73" name="Conector: angular 72">
            <a:extLst>
              <a:ext uri="{FF2B5EF4-FFF2-40B4-BE49-F238E27FC236}">
                <a16:creationId xmlns:a16="http://schemas.microsoft.com/office/drawing/2014/main" id="{8BC783DE-44E1-94CE-85C8-DB143F711DB4}"/>
              </a:ext>
            </a:extLst>
          </p:cNvPr>
          <p:cNvCxnSpPr>
            <a:cxnSpLocks/>
            <a:stCxn id="23" idx="6"/>
          </p:cNvCxnSpPr>
          <p:nvPr/>
        </p:nvCxnSpPr>
        <p:spPr>
          <a:xfrm rot="10800000">
            <a:off x="5494234" y="3002705"/>
            <a:ext cx="2359438" cy="1054782"/>
          </a:xfrm>
          <a:prstGeom prst="bentConnector3">
            <a:avLst>
              <a:gd name="adj1" fmla="val 16620"/>
            </a:avLst>
          </a:prstGeom>
          <a:ln w="9525">
            <a:prstDash val="sys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75" name="Conector: angular 74">
            <a:extLst>
              <a:ext uri="{FF2B5EF4-FFF2-40B4-BE49-F238E27FC236}">
                <a16:creationId xmlns:a16="http://schemas.microsoft.com/office/drawing/2014/main" id="{D54CABB6-0153-49EE-BE6A-D09286465D4C}"/>
              </a:ext>
            </a:extLst>
          </p:cNvPr>
          <p:cNvCxnSpPr>
            <a:cxnSpLocks/>
          </p:cNvCxnSpPr>
          <p:nvPr/>
        </p:nvCxnSpPr>
        <p:spPr>
          <a:xfrm rot="10800000">
            <a:off x="5486910" y="3245972"/>
            <a:ext cx="1284240" cy="197886"/>
          </a:xfrm>
          <a:prstGeom prst="bentConnector3">
            <a:avLst>
              <a:gd name="adj1" fmla="val 50000"/>
            </a:avLst>
          </a:prstGeom>
          <a:ln w="9525">
            <a:prstDash val="sys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38" name="CuadroTexto 137">
            <a:extLst>
              <a:ext uri="{FF2B5EF4-FFF2-40B4-BE49-F238E27FC236}">
                <a16:creationId xmlns:a16="http://schemas.microsoft.com/office/drawing/2014/main" id="{250B9439-327A-5CFF-3D50-9E6D36A49E92}"/>
              </a:ext>
            </a:extLst>
          </p:cNvPr>
          <p:cNvSpPr txBox="1"/>
          <p:nvPr/>
        </p:nvSpPr>
        <p:spPr>
          <a:xfrm>
            <a:off x="3526663" y="1157214"/>
            <a:ext cx="675376" cy="200055"/>
          </a:xfrm>
          <a:prstGeom prst="rect">
            <a:avLst/>
          </a:prstGeom>
          <a:noFill/>
        </p:spPr>
        <p:txBody>
          <a:bodyPr wrap="square" rtlCol="0">
            <a:spAutoFit/>
          </a:bodyPr>
          <a:lstStyle/>
          <a:p>
            <a:pPr algn="ctr"/>
            <a:r>
              <a:rPr lang="en-US" sz="700" b="1" dirty="0">
                <a:latin typeface="Arial" panose="020B0604020202020204" pitchFamily="34" charset="0"/>
                <a:cs typeface="Arial" panose="020B0604020202020204" pitchFamily="34" charset="0"/>
              </a:rPr>
              <a:t>Mexico</a:t>
            </a:r>
          </a:p>
        </p:txBody>
      </p:sp>
      <p:sp>
        <p:nvSpPr>
          <p:cNvPr id="139" name="CuadroTexto 138">
            <a:extLst>
              <a:ext uri="{FF2B5EF4-FFF2-40B4-BE49-F238E27FC236}">
                <a16:creationId xmlns:a16="http://schemas.microsoft.com/office/drawing/2014/main" id="{90E56588-8F63-98A6-A180-5E4D80A235D6}"/>
              </a:ext>
            </a:extLst>
          </p:cNvPr>
          <p:cNvSpPr txBox="1"/>
          <p:nvPr/>
        </p:nvSpPr>
        <p:spPr>
          <a:xfrm>
            <a:off x="3747640" y="1607517"/>
            <a:ext cx="736913" cy="200055"/>
          </a:xfrm>
          <a:prstGeom prst="rect">
            <a:avLst/>
          </a:prstGeom>
          <a:noFill/>
        </p:spPr>
        <p:txBody>
          <a:bodyPr wrap="square" rtlCol="0">
            <a:spAutoFit/>
          </a:bodyPr>
          <a:lstStyle/>
          <a:p>
            <a:pPr algn="ctr"/>
            <a:r>
              <a:rPr lang="en-US" sz="700" b="1" dirty="0">
                <a:latin typeface="Arial" panose="020B0604020202020204" pitchFamily="34" charset="0"/>
                <a:cs typeface="Arial" panose="020B0604020202020204" pitchFamily="34" charset="0"/>
              </a:rPr>
              <a:t>Guatemala</a:t>
            </a:r>
          </a:p>
        </p:txBody>
      </p:sp>
      <p:sp>
        <p:nvSpPr>
          <p:cNvPr id="140" name="CuadroTexto 139">
            <a:extLst>
              <a:ext uri="{FF2B5EF4-FFF2-40B4-BE49-F238E27FC236}">
                <a16:creationId xmlns:a16="http://schemas.microsoft.com/office/drawing/2014/main" id="{A2B99998-B65F-052C-3BD4-3532DD90C925}"/>
              </a:ext>
            </a:extLst>
          </p:cNvPr>
          <p:cNvSpPr txBox="1"/>
          <p:nvPr/>
        </p:nvSpPr>
        <p:spPr>
          <a:xfrm>
            <a:off x="4034885" y="1817556"/>
            <a:ext cx="736913" cy="200055"/>
          </a:xfrm>
          <a:prstGeom prst="rect">
            <a:avLst/>
          </a:prstGeom>
          <a:noFill/>
        </p:spPr>
        <p:txBody>
          <a:bodyPr wrap="square" rtlCol="0">
            <a:spAutoFit/>
          </a:bodyPr>
          <a:lstStyle/>
          <a:p>
            <a:pPr algn="ctr"/>
            <a:r>
              <a:rPr lang="en-US" sz="700" b="1" dirty="0">
                <a:latin typeface="Arial" panose="020B0604020202020204" pitchFamily="34" charset="0"/>
                <a:cs typeface="Arial" panose="020B0604020202020204" pitchFamily="34" charset="0"/>
              </a:rPr>
              <a:t>Costa Rica</a:t>
            </a:r>
          </a:p>
        </p:txBody>
      </p:sp>
      <p:sp>
        <p:nvSpPr>
          <p:cNvPr id="143" name="CuadroTexto 142">
            <a:extLst>
              <a:ext uri="{FF2B5EF4-FFF2-40B4-BE49-F238E27FC236}">
                <a16:creationId xmlns:a16="http://schemas.microsoft.com/office/drawing/2014/main" id="{F78CA4B3-3EDD-526C-6254-A17657B33FB6}"/>
              </a:ext>
            </a:extLst>
          </p:cNvPr>
          <p:cNvSpPr txBox="1"/>
          <p:nvPr/>
        </p:nvSpPr>
        <p:spPr>
          <a:xfrm>
            <a:off x="4847394" y="2080053"/>
            <a:ext cx="736913" cy="200055"/>
          </a:xfrm>
          <a:prstGeom prst="rect">
            <a:avLst/>
          </a:prstGeom>
          <a:noFill/>
        </p:spPr>
        <p:txBody>
          <a:bodyPr wrap="square" rtlCol="0">
            <a:spAutoFit/>
          </a:bodyPr>
          <a:lstStyle/>
          <a:p>
            <a:pPr algn="ctr"/>
            <a:r>
              <a:rPr lang="en-US" sz="700" b="1" dirty="0">
                <a:latin typeface="Arial" panose="020B0604020202020204" pitchFamily="34" charset="0"/>
                <a:cs typeface="Arial" panose="020B0604020202020204" pitchFamily="34" charset="0"/>
              </a:rPr>
              <a:t>Colombia</a:t>
            </a:r>
          </a:p>
        </p:txBody>
      </p:sp>
      <p:sp>
        <p:nvSpPr>
          <p:cNvPr id="144" name="CuadroTexto 143">
            <a:extLst>
              <a:ext uri="{FF2B5EF4-FFF2-40B4-BE49-F238E27FC236}">
                <a16:creationId xmlns:a16="http://schemas.microsoft.com/office/drawing/2014/main" id="{D7BA2EBA-D4E0-FA9B-0AC2-60B551128282}"/>
              </a:ext>
            </a:extLst>
          </p:cNvPr>
          <p:cNvSpPr txBox="1"/>
          <p:nvPr/>
        </p:nvSpPr>
        <p:spPr>
          <a:xfrm>
            <a:off x="4218158" y="2142493"/>
            <a:ext cx="736913" cy="200055"/>
          </a:xfrm>
          <a:prstGeom prst="rect">
            <a:avLst/>
          </a:prstGeom>
          <a:noFill/>
        </p:spPr>
        <p:txBody>
          <a:bodyPr wrap="square" rtlCol="0">
            <a:spAutoFit/>
          </a:bodyPr>
          <a:lstStyle/>
          <a:p>
            <a:pPr algn="ctr"/>
            <a:r>
              <a:rPr lang="en-US" sz="700" b="1" dirty="0">
                <a:latin typeface="Arial" panose="020B0604020202020204" pitchFamily="34" charset="0"/>
                <a:cs typeface="Arial" panose="020B0604020202020204" pitchFamily="34" charset="0"/>
              </a:rPr>
              <a:t>Ecuador</a:t>
            </a:r>
          </a:p>
        </p:txBody>
      </p:sp>
      <p:cxnSp>
        <p:nvCxnSpPr>
          <p:cNvPr id="184" name="Conector recto 183">
            <a:extLst>
              <a:ext uri="{FF2B5EF4-FFF2-40B4-BE49-F238E27FC236}">
                <a16:creationId xmlns:a16="http://schemas.microsoft.com/office/drawing/2014/main" id="{4C79108F-4031-379E-4643-24070B979A01}"/>
              </a:ext>
            </a:extLst>
          </p:cNvPr>
          <p:cNvCxnSpPr>
            <a:cxnSpLocks/>
          </p:cNvCxnSpPr>
          <p:nvPr/>
        </p:nvCxnSpPr>
        <p:spPr>
          <a:xfrm>
            <a:off x="6771150" y="3434904"/>
            <a:ext cx="0" cy="211047"/>
          </a:xfrm>
          <a:prstGeom prst="line">
            <a:avLst/>
          </a:prstGeom>
          <a:ln w="9525">
            <a:prstDash val="sysDash"/>
          </a:ln>
        </p:spPr>
        <p:style>
          <a:lnRef idx="2">
            <a:schemeClr val="accent1"/>
          </a:lnRef>
          <a:fillRef idx="0">
            <a:schemeClr val="accent1"/>
          </a:fillRef>
          <a:effectRef idx="1">
            <a:schemeClr val="accent1"/>
          </a:effectRef>
          <a:fontRef idx="minor">
            <a:schemeClr val="tx1"/>
          </a:fontRef>
        </p:style>
      </p:cxnSp>
      <p:grpSp>
        <p:nvGrpSpPr>
          <p:cNvPr id="203" name="Mensaje de Ana">
            <a:extLst>
              <a:ext uri="{FF2B5EF4-FFF2-40B4-BE49-F238E27FC236}">
                <a16:creationId xmlns:a16="http://schemas.microsoft.com/office/drawing/2014/main" id="{C19F159D-EF6F-0AFE-DFDC-14AA24EC7E23}"/>
              </a:ext>
            </a:extLst>
          </p:cNvPr>
          <p:cNvGrpSpPr/>
          <p:nvPr/>
        </p:nvGrpSpPr>
        <p:grpSpPr>
          <a:xfrm>
            <a:off x="136045" y="663114"/>
            <a:ext cx="7656497" cy="4335037"/>
            <a:chOff x="-40328" y="1037195"/>
            <a:chExt cx="7425125" cy="4342060"/>
          </a:xfrm>
        </p:grpSpPr>
        <p:sp>
          <p:nvSpPr>
            <p:cNvPr id="204" name="Mensaje Ana" hidden="1">
              <a:extLst>
                <a:ext uri="{FF2B5EF4-FFF2-40B4-BE49-F238E27FC236}">
                  <a16:creationId xmlns:a16="http://schemas.microsoft.com/office/drawing/2014/main" id="{4B664E2C-2B79-0A6D-42E9-B7353E89CC14}"/>
                </a:ext>
              </a:extLst>
            </p:cNvPr>
            <p:cNvSpPr/>
            <p:nvPr/>
          </p:nvSpPr>
          <p:spPr>
            <a:xfrm>
              <a:off x="-40328" y="1037195"/>
              <a:ext cx="7425125" cy="4342060"/>
            </a:xfrm>
            <a:prstGeom prst="roundRect">
              <a:avLst>
                <a:gd name="adj" fmla="val 2359"/>
              </a:avLst>
            </a:prstGeom>
            <a:solidFill>
              <a:schemeClr val="bg1"/>
            </a:solidFill>
            <a:ln>
              <a:solidFill>
                <a:srgbClr val="1560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 name="CuadroTexto 204" hidden="1">
              <a:extLst>
                <a:ext uri="{FF2B5EF4-FFF2-40B4-BE49-F238E27FC236}">
                  <a16:creationId xmlns:a16="http://schemas.microsoft.com/office/drawing/2014/main" id="{DE2D5E54-B282-FAAE-DD6E-B641682044C4}"/>
                </a:ext>
              </a:extLst>
            </p:cNvPr>
            <p:cNvSpPr txBox="1"/>
            <p:nvPr/>
          </p:nvSpPr>
          <p:spPr>
            <a:xfrm>
              <a:off x="361559" y="1636090"/>
              <a:ext cx="6777561" cy="3083921"/>
            </a:xfrm>
            <a:prstGeom prst="rect">
              <a:avLst/>
            </a:prstGeom>
            <a:noFill/>
          </p:spPr>
          <p:txBody>
            <a:bodyPr wrap="square">
              <a:spAutoFit/>
            </a:bodyPr>
            <a:lstStyle/>
            <a:p>
              <a:pPr marL="0" indent="0">
                <a:lnSpc>
                  <a:spcPct val="90000"/>
                </a:lnSpc>
                <a:buNone/>
              </a:pPr>
              <a:r>
                <a:rPr lang="en-US" sz="3600" i="1" dirty="0">
                  <a:solidFill>
                    <a:srgbClr val="156082"/>
                  </a:solidFill>
                  <a:latin typeface="Arial" panose="020B0604020202020204" pitchFamily="34" charset="0"/>
                  <a:cs typeface="Arial" panose="020B0604020202020204" pitchFamily="34" charset="0"/>
                </a:rPr>
                <a:t>“</a:t>
              </a:r>
              <a:r>
                <a:rPr lang="en-US" sz="3600" b="1" i="1" dirty="0" err="1">
                  <a:solidFill>
                    <a:srgbClr val="156082"/>
                  </a:solidFill>
                  <a:latin typeface="Arial" panose="020B0604020202020204" pitchFamily="34" charset="0"/>
                  <a:cs typeface="Arial" panose="020B0604020202020204" pitchFamily="34" charset="0"/>
                </a:rPr>
                <a:t>Cuando</a:t>
              </a:r>
              <a:r>
                <a:rPr lang="en-US" sz="3600" b="1" i="1" dirty="0">
                  <a:solidFill>
                    <a:srgbClr val="156082"/>
                  </a:solidFill>
                  <a:latin typeface="Arial" panose="020B0604020202020204" pitchFamily="34" charset="0"/>
                  <a:cs typeface="Arial" panose="020B0604020202020204" pitchFamily="34" charset="0"/>
                </a:rPr>
                <a:t> las </a:t>
              </a:r>
              <a:r>
                <a:rPr lang="en-US" sz="3600" b="1" i="1" dirty="0" err="1">
                  <a:solidFill>
                    <a:srgbClr val="156082"/>
                  </a:solidFill>
                  <a:latin typeface="Arial" panose="020B0604020202020204" pitchFamily="34" charset="0"/>
                  <a:cs typeface="Arial" panose="020B0604020202020204" pitchFamily="34" charset="0"/>
                </a:rPr>
                <a:t>mujeres</a:t>
              </a:r>
              <a:r>
                <a:rPr lang="en-US" sz="3600" b="1" i="1" dirty="0">
                  <a:solidFill>
                    <a:srgbClr val="156082"/>
                  </a:solidFill>
                  <a:latin typeface="Arial" panose="020B0604020202020204" pitchFamily="34" charset="0"/>
                  <a:cs typeface="Arial" panose="020B0604020202020204" pitchFamily="34" charset="0"/>
                </a:rPr>
                <a:t> </a:t>
              </a:r>
              <a:r>
                <a:rPr lang="en-US" sz="3600" b="1" i="1" dirty="0" err="1">
                  <a:solidFill>
                    <a:srgbClr val="156082"/>
                  </a:solidFill>
                  <a:latin typeface="Arial" panose="020B0604020202020204" pitchFamily="34" charset="0"/>
                  <a:cs typeface="Arial" panose="020B0604020202020204" pitchFamily="34" charset="0"/>
                </a:rPr>
                <a:t>nos</a:t>
              </a:r>
              <a:r>
                <a:rPr lang="en-US" sz="3600" b="1" i="1" dirty="0">
                  <a:solidFill>
                    <a:srgbClr val="156082"/>
                  </a:solidFill>
                  <a:latin typeface="Arial" panose="020B0604020202020204" pitchFamily="34" charset="0"/>
                  <a:cs typeface="Arial" panose="020B0604020202020204" pitchFamily="34" charset="0"/>
                </a:rPr>
                <a:t> </a:t>
              </a:r>
              <a:r>
                <a:rPr lang="en-US" sz="3600" b="1" i="1" dirty="0" err="1">
                  <a:solidFill>
                    <a:srgbClr val="156082"/>
                  </a:solidFill>
                  <a:latin typeface="Arial" panose="020B0604020202020204" pitchFamily="34" charset="0"/>
                  <a:cs typeface="Arial" panose="020B0604020202020204" pitchFamily="34" charset="0"/>
                </a:rPr>
                <a:t>decidimos</a:t>
              </a:r>
              <a:r>
                <a:rPr lang="en-US" sz="3600" b="1" i="1" dirty="0">
                  <a:solidFill>
                    <a:srgbClr val="156082"/>
                  </a:solidFill>
                  <a:latin typeface="Arial" panose="020B0604020202020204" pitchFamily="34" charset="0"/>
                  <a:cs typeface="Arial" panose="020B0604020202020204" pitchFamily="34" charset="0"/>
                </a:rPr>
                <a:t>, </a:t>
              </a:r>
              <a:r>
                <a:rPr lang="en-US" sz="3600" b="1" i="1" dirty="0" err="1">
                  <a:solidFill>
                    <a:srgbClr val="156082"/>
                  </a:solidFill>
                  <a:latin typeface="Arial" panose="020B0604020202020204" pitchFamily="34" charset="0"/>
                  <a:cs typeface="Arial" panose="020B0604020202020204" pitchFamily="34" charset="0"/>
                </a:rPr>
                <a:t>podemos</a:t>
              </a:r>
              <a:r>
                <a:rPr lang="en-US" sz="3600" b="1" i="1" dirty="0">
                  <a:solidFill>
                    <a:srgbClr val="156082"/>
                  </a:solidFill>
                  <a:latin typeface="Arial" panose="020B0604020202020204" pitchFamily="34" charset="0"/>
                  <a:cs typeface="Arial" panose="020B0604020202020204" pitchFamily="34" charset="0"/>
                </a:rPr>
                <a:t> </a:t>
              </a:r>
              <a:r>
                <a:rPr lang="en-US" sz="3600" b="1" i="1" dirty="0" err="1">
                  <a:solidFill>
                    <a:srgbClr val="156082"/>
                  </a:solidFill>
                  <a:latin typeface="Arial" panose="020B0604020202020204" pitchFamily="34" charset="0"/>
                  <a:cs typeface="Arial" panose="020B0604020202020204" pitchFamily="34" charset="0"/>
                </a:rPr>
                <a:t>desenvolvernos</a:t>
              </a:r>
              <a:r>
                <a:rPr lang="en-US" sz="3600" b="1" i="1" dirty="0">
                  <a:solidFill>
                    <a:srgbClr val="156082"/>
                  </a:solidFill>
                  <a:latin typeface="Arial" panose="020B0604020202020204" pitchFamily="34" charset="0"/>
                  <a:cs typeface="Arial" panose="020B0604020202020204" pitchFamily="34" charset="0"/>
                </a:rPr>
                <a:t> </a:t>
              </a:r>
              <a:r>
                <a:rPr lang="en-US" sz="3600" b="1" i="1" dirty="0" err="1">
                  <a:solidFill>
                    <a:srgbClr val="156082"/>
                  </a:solidFill>
                  <a:latin typeface="Arial" panose="020B0604020202020204" pitchFamily="34" charset="0"/>
                  <a:cs typeface="Arial" panose="020B0604020202020204" pitchFamily="34" charset="0"/>
                </a:rPr>
                <a:t>en</a:t>
              </a:r>
              <a:r>
                <a:rPr lang="en-US" sz="3600" b="1" i="1" dirty="0">
                  <a:solidFill>
                    <a:srgbClr val="156082"/>
                  </a:solidFill>
                  <a:latin typeface="Arial" panose="020B0604020202020204" pitchFamily="34" charset="0"/>
                  <a:cs typeface="Arial" panose="020B0604020202020204" pitchFamily="34" charset="0"/>
                </a:rPr>
                <a:t> </a:t>
              </a:r>
              <a:r>
                <a:rPr lang="en-US" sz="3600" b="1" i="1" dirty="0" err="1">
                  <a:solidFill>
                    <a:srgbClr val="156082"/>
                  </a:solidFill>
                  <a:latin typeface="Arial" panose="020B0604020202020204" pitchFamily="34" charset="0"/>
                  <a:cs typeface="Arial" panose="020B0604020202020204" pitchFamily="34" charset="0"/>
                </a:rPr>
                <a:t>cualquier</a:t>
              </a:r>
              <a:r>
                <a:rPr lang="en-US" sz="3600" b="1" i="1" dirty="0">
                  <a:solidFill>
                    <a:srgbClr val="156082"/>
                  </a:solidFill>
                  <a:latin typeface="Arial" panose="020B0604020202020204" pitchFamily="34" charset="0"/>
                  <a:cs typeface="Arial" panose="020B0604020202020204" pitchFamily="34" charset="0"/>
                </a:rPr>
                <a:t> cargo, </a:t>
              </a:r>
              <a:r>
                <a:rPr lang="en-US" sz="3600" b="1" i="1" dirty="0" err="1">
                  <a:solidFill>
                    <a:srgbClr val="156082"/>
                  </a:solidFill>
                  <a:latin typeface="Arial" panose="020B0604020202020204" pitchFamily="34" charset="0"/>
                  <a:cs typeface="Arial" panose="020B0604020202020204" pitchFamily="34" charset="0"/>
                </a:rPr>
                <a:t>pero</a:t>
              </a:r>
              <a:r>
                <a:rPr lang="en-US" sz="3600" b="1" i="1" dirty="0">
                  <a:solidFill>
                    <a:srgbClr val="156082"/>
                  </a:solidFill>
                  <a:latin typeface="Arial" panose="020B0604020202020204" pitchFamily="34" charset="0"/>
                  <a:cs typeface="Arial" panose="020B0604020202020204" pitchFamily="34" charset="0"/>
                </a:rPr>
                <a:t> es </a:t>
              </a:r>
              <a:r>
                <a:rPr lang="en-US" sz="3600" b="1" i="1" dirty="0" err="1">
                  <a:solidFill>
                    <a:srgbClr val="156082"/>
                  </a:solidFill>
                  <a:latin typeface="Arial" panose="020B0604020202020204" pitchFamily="34" charset="0"/>
                  <a:cs typeface="Arial" panose="020B0604020202020204" pitchFamily="34" charset="0"/>
                </a:rPr>
                <a:t>necesario</a:t>
              </a:r>
              <a:r>
                <a:rPr lang="en-US" sz="3600" b="1" i="1" dirty="0">
                  <a:solidFill>
                    <a:srgbClr val="156082"/>
                  </a:solidFill>
                  <a:latin typeface="Arial" panose="020B0604020202020204" pitchFamily="34" charset="0"/>
                  <a:cs typeface="Arial" panose="020B0604020202020204" pitchFamily="34" charset="0"/>
                </a:rPr>
                <a:t> </a:t>
              </a:r>
              <a:r>
                <a:rPr lang="en-US" sz="3600" b="1" i="1" dirty="0" err="1">
                  <a:solidFill>
                    <a:srgbClr val="156082"/>
                  </a:solidFill>
                  <a:latin typeface="Arial" panose="020B0604020202020204" pitchFamily="34" charset="0"/>
                  <a:cs typeface="Arial" panose="020B0604020202020204" pitchFamily="34" charset="0"/>
                </a:rPr>
                <a:t>tener</a:t>
              </a:r>
              <a:r>
                <a:rPr lang="en-US" sz="3600" b="1" i="1" dirty="0">
                  <a:solidFill>
                    <a:srgbClr val="156082"/>
                  </a:solidFill>
                  <a:latin typeface="Arial" panose="020B0604020202020204" pitchFamily="34" charset="0"/>
                  <a:cs typeface="Arial" panose="020B0604020202020204" pitchFamily="34" charset="0"/>
                </a:rPr>
                <a:t> </a:t>
              </a:r>
              <a:r>
                <a:rPr lang="en-US" sz="3600" b="1" i="1" dirty="0" err="1">
                  <a:solidFill>
                    <a:srgbClr val="156082"/>
                  </a:solidFill>
                  <a:latin typeface="Arial" panose="020B0604020202020204" pitchFamily="34" charset="0"/>
                  <a:cs typeface="Arial" panose="020B0604020202020204" pitchFamily="34" charset="0"/>
                </a:rPr>
                <a:t>decisión</a:t>
              </a:r>
              <a:r>
                <a:rPr lang="en-US" sz="3600" b="1" i="1" dirty="0">
                  <a:solidFill>
                    <a:srgbClr val="156082"/>
                  </a:solidFill>
                  <a:latin typeface="Arial" panose="020B0604020202020204" pitchFamily="34" charset="0"/>
                  <a:cs typeface="Arial" panose="020B0604020202020204" pitchFamily="34" charset="0"/>
                </a:rPr>
                <a:t>, las </a:t>
              </a:r>
              <a:r>
                <a:rPr lang="en-US" sz="3600" b="1" i="1" dirty="0" err="1">
                  <a:solidFill>
                    <a:srgbClr val="156082"/>
                  </a:solidFill>
                  <a:latin typeface="Arial" panose="020B0604020202020204" pitchFamily="34" charset="0"/>
                  <a:cs typeface="Arial" panose="020B0604020202020204" pitchFamily="34" charset="0"/>
                </a:rPr>
                <a:t>mujeres</a:t>
              </a:r>
              <a:r>
                <a:rPr lang="en-US" sz="3600" b="1" i="1" dirty="0">
                  <a:solidFill>
                    <a:srgbClr val="156082"/>
                  </a:solidFill>
                  <a:latin typeface="Arial" panose="020B0604020202020204" pitchFamily="34" charset="0"/>
                  <a:cs typeface="Arial" panose="020B0604020202020204" pitchFamily="34" charset="0"/>
                </a:rPr>
                <a:t> no </a:t>
              </a:r>
              <a:r>
                <a:rPr lang="en-US" sz="3600" b="1" i="1" dirty="0" err="1">
                  <a:solidFill>
                    <a:srgbClr val="156082"/>
                  </a:solidFill>
                  <a:latin typeface="Arial" panose="020B0604020202020204" pitchFamily="34" charset="0"/>
                  <a:cs typeface="Arial" panose="020B0604020202020204" pitchFamily="34" charset="0"/>
                </a:rPr>
                <a:t>podemos</a:t>
              </a:r>
              <a:r>
                <a:rPr lang="en-US" sz="3600" b="1" i="1" dirty="0">
                  <a:solidFill>
                    <a:srgbClr val="156082"/>
                  </a:solidFill>
                  <a:latin typeface="Arial" panose="020B0604020202020204" pitchFamily="34" charset="0"/>
                  <a:cs typeface="Arial" panose="020B0604020202020204" pitchFamily="34" charset="0"/>
                </a:rPr>
                <a:t> </a:t>
              </a:r>
              <a:r>
                <a:rPr lang="en-US" sz="3600" b="1" i="1" dirty="0" err="1">
                  <a:solidFill>
                    <a:srgbClr val="156082"/>
                  </a:solidFill>
                  <a:latin typeface="Arial" panose="020B0604020202020204" pitchFamily="34" charset="0"/>
                  <a:cs typeface="Arial" panose="020B0604020202020204" pitchFamily="34" charset="0"/>
                </a:rPr>
                <a:t>quedarnos</a:t>
              </a:r>
              <a:r>
                <a:rPr lang="en-US" sz="3600" b="1" i="1" dirty="0">
                  <a:solidFill>
                    <a:srgbClr val="156082"/>
                  </a:solidFill>
                  <a:latin typeface="Arial" panose="020B0604020202020204" pitchFamily="34" charset="0"/>
                  <a:cs typeface="Arial" panose="020B0604020202020204" pitchFamily="34" charset="0"/>
                </a:rPr>
                <a:t> </a:t>
              </a:r>
              <a:r>
                <a:rPr lang="en-US" sz="3600" b="1" i="1" dirty="0" err="1">
                  <a:solidFill>
                    <a:srgbClr val="156082"/>
                  </a:solidFill>
                  <a:latin typeface="Arial" panose="020B0604020202020204" pitchFamily="34" charset="0"/>
                  <a:cs typeface="Arial" panose="020B0604020202020204" pitchFamily="34" charset="0"/>
                </a:rPr>
                <a:t>atrás</a:t>
              </a:r>
              <a:r>
                <a:rPr lang="en-US" sz="3600" b="1" i="1" dirty="0">
                  <a:solidFill>
                    <a:srgbClr val="156082"/>
                  </a:solidFill>
                  <a:latin typeface="Arial" panose="020B0604020202020204" pitchFamily="34" charset="0"/>
                  <a:cs typeface="Arial" panose="020B0604020202020204" pitchFamily="34" charset="0"/>
                </a:rPr>
                <a:t>.”</a:t>
              </a:r>
            </a:p>
          </p:txBody>
        </p:sp>
      </p:grpSp>
      <p:cxnSp>
        <p:nvCxnSpPr>
          <p:cNvPr id="2" name="Conector: angular 1">
            <a:extLst>
              <a:ext uri="{FF2B5EF4-FFF2-40B4-BE49-F238E27FC236}">
                <a16:creationId xmlns:a16="http://schemas.microsoft.com/office/drawing/2014/main" id="{29B752E2-F767-B156-B3D1-147724A88612}"/>
              </a:ext>
            </a:extLst>
          </p:cNvPr>
          <p:cNvCxnSpPr>
            <a:cxnSpLocks/>
            <a:stCxn id="21" idx="0"/>
          </p:cNvCxnSpPr>
          <p:nvPr/>
        </p:nvCxnSpPr>
        <p:spPr>
          <a:xfrm rot="10800000" flipV="1">
            <a:off x="5233634" y="1371749"/>
            <a:ext cx="2543302" cy="702935"/>
          </a:xfrm>
          <a:prstGeom prst="bentConnector3">
            <a:avLst>
              <a:gd name="adj1" fmla="val 15621"/>
            </a:avLst>
          </a:prstGeom>
          <a:ln w="9525">
            <a:prstDash val="sys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33" name="Conector: angular 32">
            <a:extLst>
              <a:ext uri="{FF2B5EF4-FFF2-40B4-BE49-F238E27FC236}">
                <a16:creationId xmlns:a16="http://schemas.microsoft.com/office/drawing/2014/main" id="{2FEA4C91-CE00-44EF-C0B9-8DE0D1F97BAF}"/>
              </a:ext>
            </a:extLst>
          </p:cNvPr>
          <p:cNvCxnSpPr>
            <a:cxnSpLocks/>
          </p:cNvCxnSpPr>
          <p:nvPr/>
        </p:nvCxnSpPr>
        <p:spPr>
          <a:xfrm flipV="1">
            <a:off x="4416430" y="2525138"/>
            <a:ext cx="494418" cy="343070"/>
          </a:xfrm>
          <a:prstGeom prst="bentConnector3">
            <a:avLst>
              <a:gd name="adj1" fmla="val 50000"/>
            </a:avLst>
          </a:prstGeom>
          <a:ln w="9525">
            <a:prstDash val="sys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45" name="Conector: angular 44">
            <a:extLst>
              <a:ext uri="{FF2B5EF4-FFF2-40B4-BE49-F238E27FC236}">
                <a16:creationId xmlns:a16="http://schemas.microsoft.com/office/drawing/2014/main" id="{CB7ECF43-7748-D8C4-96B3-8BA978B0DD80}"/>
              </a:ext>
            </a:extLst>
          </p:cNvPr>
          <p:cNvCxnSpPr>
            <a:cxnSpLocks/>
          </p:cNvCxnSpPr>
          <p:nvPr/>
        </p:nvCxnSpPr>
        <p:spPr>
          <a:xfrm rot="5400000" flipH="1" flipV="1">
            <a:off x="4443156" y="3459288"/>
            <a:ext cx="1273538" cy="225431"/>
          </a:xfrm>
          <a:prstGeom prst="bentConnector3">
            <a:avLst>
              <a:gd name="adj1" fmla="val 50000"/>
            </a:avLst>
          </a:prstGeom>
          <a:ln w="9525">
            <a:prstDash val="sys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52" name="CuadroTexto 51">
            <a:extLst>
              <a:ext uri="{FF2B5EF4-FFF2-40B4-BE49-F238E27FC236}">
                <a16:creationId xmlns:a16="http://schemas.microsoft.com/office/drawing/2014/main" id="{9048ABAD-DD00-44EC-5F1D-BA72BEC7EC7A}"/>
              </a:ext>
            </a:extLst>
          </p:cNvPr>
          <p:cNvSpPr txBox="1"/>
          <p:nvPr/>
        </p:nvSpPr>
        <p:spPr>
          <a:xfrm>
            <a:off x="4757317" y="2735177"/>
            <a:ext cx="736913" cy="200055"/>
          </a:xfrm>
          <a:prstGeom prst="rect">
            <a:avLst/>
          </a:prstGeom>
          <a:noFill/>
        </p:spPr>
        <p:txBody>
          <a:bodyPr wrap="square" rtlCol="0">
            <a:spAutoFit/>
          </a:bodyPr>
          <a:lstStyle/>
          <a:p>
            <a:pPr algn="ctr"/>
            <a:r>
              <a:rPr lang="en-US" sz="700" b="1" dirty="0">
                <a:latin typeface="Arial" panose="020B0604020202020204" pitchFamily="34" charset="0"/>
                <a:cs typeface="Arial" panose="020B0604020202020204" pitchFamily="34" charset="0"/>
              </a:rPr>
              <a:t>Peru</a:t>
            </a:r>
          </a:p>
        </p:txBody>
      </p:sp>
      <p:sp>
        <p:nvSpPr>
          <p:cNvPr id="53" name="CuadroTexto 52">
            <a:extLst>
              <a:ext uri="{FF2B5EF4-FFF2-40B4-BE49-F238E27FC236}">
                <a16:creationId xmlns:a16="http://schemas.microsoft.com/office/drawing/2014/main" id="{FB43AF36-7548-123D-F778-D1AFB2FB6AE9}"/>
              </a:ext>
            </a:extLst>
          </p:cNvPr>
          <p:cNvSpPr txBox="1"/>
          <p:nvPr/>
        </p:nvSpPr>
        <p:spPr>
          <a:xfrm>
            <a:off x="5226799" y="3032021"/>
            <a:ext cx="736913" cy="200055"/>
          </a:xfrm>
          <a:prstGeom prst="rect">
            <a:avLst/>
          </a:prstGeom>
          <a:noFill/>
        </p:spPr>
        <p:txBody>
          <a:bodyPr wrap="square" rtlCol="0">
            <a:spAutoFit/>
          </a:bodyPr>
          <a:lstStyle/>
          <a:p>
            <a:pPr algn="ctr"/>
            <a:r>
              <a:rPr lang="en-US" sz="700" b="1" dirty="0">
                <a:latin typeface="Arial" panose="020B0604020202020204" pitchFamily="34" charset="0"/>
                <a:cs typeface="Arial" panose="020B0604020202020204" pitchFamily="34" charset="0"/>
              </a:rPr>
              <a:t>Bolivia</a:t>
            </a:r>
          </a:p>
        </p:txBody>
      </p:sp>
      <p:sp>
        <p:nvSpPr>
          <p:cNvPr id="85" name="CuadroTexto 84">
            <a:extLst>
              <a:ext uri="{FF2B5EF4-FFF2-40B4-BE49-F238E27FC236}">
                <a16:creationId xmlns:a16="http://schemas.microsoft.com/office/drawing/2014/main" id="{89819159-EFCA-B699-7ECC-4128B8D10F6E}"/>
              </a:ext>
            </a:extLst>
          </p:cNvPr>
          <p:cNvSpPr txBox="1"/>
          <p:nvPr/>
        </p:nvSpPr>
        <p:spPr>
          <a:xfrm>
            <a:off x="157189" y="1608076"/>
            <a:ext cx="1528956" cy="353943"/>
          </a:xfrm>
          <a:prstGeom prst="rect">
            <a:avLst/>
          </a:prstGeom>
          <a:noFill/>
        </p:spPr>
        <p:txBody>
          <a:bodyPr wrap="square" lIns="91440" tIns="45720" rIns="91440" bIns="45720" anchor="t">
            <a:spAutoFit/>
          </a:bodyPr>
          <a:lstStyle/>
          <a:p>
            <a:pPr algn="ctr"/>
            <a:r>
              <a:rPr lang="en-US" sz="900" b="1" i="0" u="none" strike="noStrike" dirty="0" err="1">
                <a:solidFill>
                  <a:srgbClr val="156082"/>
                </a:solidFill>
                <a:effectLst/>
                <a:latin typeface="Arial" panose="020B0604020202020204" pitchFamily="34" charset="0"/>
                <a:cs typeface="Arial" panose="020B0604020202020204" pitchFamily="34" charset="0"/>
              </a:rPr>
              <a:t>Perseida</a:t>
            </a:r>
            <a:r>
              <a:rPr lang="en-US" sz="900" b="1" i="0" u="none" strike="noStrike" dirty="0">
                <a:solidFill>
                  <a:srgbClr val="156082"/>
                </a:solidFill>
                <a:effectLst/>
                <a:latin typeface="Arial" panose="020B0604020202020204" pitchFamily="34" charset="0"/>
                <a:cs typeface="Arial" panose="020B0604020202020204" pitchFamily="34" charset="0"/>
              </a:rPr>
              <a:t> Tenorio Toledo</a:t>
            </a:r>
          </a:p>
          <a:p>
            <a:pPr algn="ctr"/>
            <a:r>
              <a:rPr lang="en-US" sz="800" b="1" dirty="0">
                <a:solidFill>
                  <a:schemeClr val="accent1"/>
                </a:solidFill>
                <a:latin typeface="Arial"/>
                <a:cs typeface="Arial"/>
              </a:rPr>
              <a:t>Restoring our Rivers</a:t>
            </a:r>
          </a:p>
        </p:txBody>
      </p:sp>
      <p:sp>
        <p:nvSpPr>
          <p:cNvPr id="88" name="CuadroTexto 87">
            <a:extLst>
              <a:ext uri="{FF2B5EF4-FFF2-40B4-BE49-F238E27FC236}">
                <a16:creationId xmlns:a16="http://schemas.microsoft.com/office/drawing/2014/main" id="{4E7DD937-E8E4-E0BE-BB7F-A6A4A7A303D2}"/>
              </a:ext>
            </a:extLst>
          </p:cNvPr>
          <p:cNvSpPr txBox="1"/>
          <p:nvPr/>
        </p:nvSpPr>
        <p:spPr>
          <a:xfrm>
            <a:off x="1591271" y="1761756"/>
            <a:ext cx="1206469" cy="353943"/>
          </a:xfrm>
          <a:prstGeom prst="rect">
            <a:avLst/>
          </a:prstGeom>
          <a:noFill/>
        </p:spPr>
        <p:txBody>
          <a:bodyPr wrap="square" lIns="91440" tIns="45720" rIns="91440" bIns="45720" anchor="t">
            <a:spAutoFit/>
          </a:bodyPr>
          <a:lstStyle/>
          <a:p>
            <a:pPr algn="ctr"/>
            <a:r>
              <a:rPr lang="en-US" sz="900" b="1" dirty="0">
                <a:solidFill>
                  <a:schemeClr val="accent1"/>
                </a:solidFill>
                <a:effectLst/>
                <a:latin typeface="Arial"/>
                <a:ea typeface="Aptos" panose="020B0004020202020204" pitchFamily="34" charset="0"/>
                <a:cs typeface="Arial"/>
              </a:rPr>
              <a:t>Ana Paola Rangel</a:t>
            </a:r>
          </a:p>
          <a:p>
            <a:pPr algn="ctr"/>
            <a:r>
              <a:rPr lang="en-US" sz="800" b="1" dirty="0">
                <a:solidFill>
                  <a:schemeClr val="accent1"/>
                </a:solidFill>
                <a:latin typeface="Arial"/>
                <a:cs typeface="Arial"/>
              </a:rPr>
              <a:t>Water Harvesting</a:t>
            </a:r>
          </a:p>
        </p:txBody>
      </p:sp>
      <p:sp>
        <p:nvSpPr>
          <p:cNvPr id="90" name="CuadroTexto 89">
            <a:extLst>
              <a:ext uri="{FF2B5EF4-FFF2-40B4-BE49-F238E27FC236}">
                <a16:creationId xmlns:a16="http://schemas.microsoft.com/office/drawing/2014/main" id="{955AA01C-DC65-C119-EF1A-A3EC6A5437B8}"/>
              </a:ext>
            </a:extLst>
          </p:cNvPr>
          <p:cNvSpPr txBox="1"/>
          <p:nvPr/>
        </p:nvSpPr>
        <p:spPr>
          <a:xfrm>
            <a:off x="2430888" y="2040708"/>
            <a:ext cx="1735000" cy="353943"/>
          </a:xfrm>
          <a:prstGeom prst="rect">
            <a:avLst/>
          </a:prstGeom>
          <a:noFill/>
        </p:spPr>
        <p:txBody>
          <a:bodyPr wrap="square" lIns="91440" tIns="45720" rIns="91440" bIns="45720" anchor="t">
            <a:spAutoFit/>
          </a:bodyPr>
          <a:lstStyle/>
          <a:p>
            <a:pPr algn="ctr"/>
            <a:r>
              <a:rPr lang="en-US" sz="900" b="1" i="0" u="none" strike="noStrike" dirty="0">
                <a:solidFill>
                  <a:srgbClr val="156082"/>
                </a:solidFill>
                <a:effectLst/>
                <a:latin typeface="Arial"/>
                <a:cs typeface="Arial"/>
              </a:rPr>
              <a:t>Ma. Cris</a:t>
            </a:r>
            <a:r>
              <a:rPr lang="en-US" sz="900" b="1" i="0" u="none" strike="noStrike" dirty="0">
                <a:solidFill>
                  <a:schemeClr val="accent1"/>
                </a:solidFill>
                <a:effectLst/>
                <a:latin typeface="Arial"/>
                <a:cs typeface="Arial"/>
              </a:rPr>
              <a:t>tina Par </a:t>
            </a:r>
            <a:r>
              <a:rPr lang="en-US" sz="900" b="1" i="0" u="none" strike="noStrike" dirty="0" err="1">
                <a:solidFill>
                  <a:schemeClr val="accent1"/>
                </a:solidFill>
                <a:effectLst/>
                <a:latin typeface="Arial"/>
                <a:cs typeface="Arial"/>
              </a:rPr>
              <a:t>Tuluxan</a:t>
            </a:r>
            <a:endParaRPr lang="en-US" sz="900" b="1" i="0" u="none" strike="noStrike" dirty="0">
              <a:solidFill>
                <a:schemeClr val="accent1"/>
              </a:solidFill>
              <a:effectLst/>
              <a:latin typeface="Arial"/>
              <a:cs typeface="Arial"/>
            </a:endParaRPr>
          </a:p>
          <a:p>
            <a:pPr algn="ctr"/>
            <a:r>
              <a:rPr lang="en-US" sz="800" b="1" dirty="0">
                <a:solidFill>
                  <a:schemeClr val="accent1"/>
                </a:solidFill>
                <a:latin typeface="Arial"/>
                <a:cs typeface="Arial"/>
              </a:rPr>
              <a:t>Rescuing </a:t>
            </a:r>
            <a:r>
              <a:rPr lang="en-US" sz="800" b="1" dirty="0" err="1">
                <a:solidFill>
                  <a:schemeClr val="accent1"/>
                </a:solidFill>
                <a:latin typeface="Arial"/>
                <a:cs typeface="Arial"/>
              </a:rPr>
              <a:t>Biodiversiy</a:t>
            </a:r>
            <a:endParaRPr lang="en-US" dirty="0"/>
          </a:p>
        </p:txBody>
      </p:sp>
      <p:sp>
        <p:nvSpPr>
          <p:cNvPr id="132" name="CuadroTexto 131">
            <a:extLst>
              <a:ext uri="{FF2B5EF4-FFF2-40B4-BE49-F238E27FC236}">
                <a16:creationId xmlns:a16="http://schemas.microsoft.com/office/drawing/2014/main" id="{33D4ACDD-6FA4-5B95-D774-CE54FA00A316}"/>
              </a:ext>
            </a:extLst>
          </p:cNvPr>
          <p:cNvSpPr txBox="1"/>
          <p:nvPr/>
        </p:nvSpPr>
        <p:spPr>
          <a:xfrm>
            <a:off x="362003" y="3357154"/>
            <a:ext cx="1417316" cy="615553"/>
          </a:xfrm>
          <a:prstGeom prst="rect">
            <a:avLst/>
          </a:prstGeom>
          <a:noFill/>
        </p:spPr>
        <p:txBody>
          <a:bodyPr wrap="square" lIns="91440" tIns="45720" rIns="91440" bIns="45720" anchor="t">
            <a:spAutoFit/>
          </a:bodyPr>
          <a:lstStyle/>
          <a:p>
            <a:pPr algn="ctr"/>
            <a:r>
              <a:rPr lang="en-US" sz="900" b="1" i="0" u="none" strike="noStrike" dirty="0">
                <a:solidFill>
                  <a:srgbClr val="156082"/>
                </a:solidFill>
                <a:effectLst/>
                <a:latin typeface="Arial"/>
                <a:cs typeface="Arial"/>
              </a:rPr>
              <a:t>Ma. Florencia </a:t>
            </a:r>
            <a:r>
              <a:rPr lang="en-US" sz="900" b="1" i="0" u="none" strike="noStrike" dirty="0" err="1">
                <a:solidFill>
                  <a:srgbClr val="156082"/>
                </a:solidFill>
                <a:effectLst/>
                <a:latin typeface="Arial"/>
                <a:cs typeface="Arial"/>
              </a:rPr>
              <a:t>Pichisaca</a:t>
            </a:r>
            <a:r>
              <a:rPr lang="en-US" sz="900" b="1" i="0" u="none" strike="noStrike" dirty="0">
                <a:solidFill>
                  <a:srgbClr val="156082"/>
                </a:solidFill>
                <a:effectLst/>
                <a:latin typeface="Arial"/>
                <a:cs typeface="Arial"/>
              </a:rPr>
              <a:t> </a:t>
            </a:r>
            <a:r>
              <a:rPr lang="en-US" sz="900" b="1" i="0" u="none" strike="noStrike" dirty="0" err="1">
                <a:solidFill>
                  <a:srgbClr val="156082"/>
                </a:solidFill>
                <a:effectLst/>
                <a:latin typeface="Arial"/>
                <a:cs typeface="Arial"/>
              </a:rPr>
              <a:t>Pichazaca</a:t>
            </a:r>
            <a:endParaRPr lang="en-US" sz="900" b="1" i="0" u="none" strike="noStrike" dirty="0">
              <a:solidFill>
                <a:srgbClr val="156082"/>
              </a:solidFill>
              <a:effectLst/>
              <a:latin typeface="Arial"/>
              <a:cs typeface="Arial"/>
            </a:endParaRPr>
          </a:p>
          <a:p>
            <a:pPr algn="ctr"/>
            <a:r>
              <a:rPr lang="en-US" sz="800" b="1" dirty="0">
                <a:solidFill>
                  <a:schemeClr val="accent1"/>
                </a:solidFill>
                <a:latin typeface="Arial"/>
                <a:cs typeface="Arial"/>
              </a:rPr>
              <a:t>For Equality and Conservation</a:t>
            </a:r>
            <a:endParaRPr lang="en-US" dirty="0">
              <a:solidFill>
                <a:schemeClr val="accent1"/>
              </a:solidFill>
            </a:endParaRPr>
          </a:p>
        </p:txBody>
      </p:sp>
      <p:sp>
        <p:nvSpPr>
          <p:cNvPr id="141" name="CuadroTexto 140">
            <a:extLst>
              <a:ext uri="{FF2B5EF4-FFF2-40B4-BE49-F238E27FC236}">
                <a16:creationId xmlns:a16="http://schemas.microsoft.com/office/drawing/2014/main" id="{F791A6DF-1962-3D3F-D284-8B7B405CA529}"/>
              </a:ext>
            </a:extLst>
          </p:cNvPr>
          <p:cNvSpPr txBox="1"/>
          <p:nvPr/>
        </p:nvSpPr>
        <p:spPr>
          <a:xfrm>
            <a:off x="1835352" y="3401116"/>
            <a:ext cx="1535659" cy="477054"/>
          </a:xfrm>
          <a:prstGeom prst="rect">
            <a:avLst/>
          </a:prstGeom>
          <a:noFill/>
        </p:spPr>
        <p:txBody>
          <a:bodyPr wrap="square" lIns="91440" tIns="45720" rIns="91440" bIns="45720" anchor="t">
            <a:spAutoFit/>
          </a:bodyPr>
          <a:lstStyle/>
          <a:p>
            <a:pPr algn="ctr"/>
            <a:r>
              <a:rPr lang="en-US" sz="900" b="1" kern="100" dirty="0" err="1">
                <a:solidFill>
                  <a:srgbClr val="156082"/>
                </a:solidFill>
                <a:latin typeface="Arial"/>
                <a:ea typeface="Calibri"/>
                <a:cs typeface="Arial"/>
              </a:rPr>
              <a:t>Tarcila</a:t>
            </a:r>
            <a:r>
              <a:rPr lang="en-US" sz="900" b="1" kern="100" dirty="0">
                <a:solidFill>
                  <a:srgbClr val="156082"/>
                </a:solidFill>
                <a:latin typeface="Arial"/>
                <a:ea typeface="Calibri"/>
                <a:cs typeface="Arial"/>
              </a:rPr>
              <a:t> </a:t>
            </a:r>
            <a:r>
              <a:rPr lang="en-US" sz="900" b="1" kern="100" dirty="0" err="1">
                <a:solidFill>
                  <a:srgbClr val="156082"/>
                </a:solidFill>
                <a:latin typeface="Arial"/>
                <a:ea typeface="Calibri"/>
                <a:cs typeface="Arial"/>
              </a:rPr>
              <a:t>Ankuash</a:t>
            </a:r>
            <a:r>
              <a:rPr lang="en-US" sz="900" b="1" kern="100" dirty="0">
                <a:solidFill>
                  <a:srgbClr val="156082"/>
                </a:solidFill>
                <a:latin typeface="Arial"/>
                <a:ea typeface="Calibri"/>
                <a:cs typeface="Arial"/>
              </a:rPr>
              <a:t> </a:t>
            </a:r>
            <a:r>
              <a:rPr lang="en-US" sz="900" b="1" kern="100" dirty="0" err="1">
                <a:solidFill>
                  <a:srgbClr val="156082"/>
                </a:solidFill>
                <a:latin typeface="Arial"/>
                <a:ea typeface="Calibri"/>
                <a:cs typeface="Arial"/>
              </a:rPr>
              <a:t>Shacay</a:t>
            </a:r>
            <a:endParaRPr lang="en-US" sz="900" b="1" kern="100" dirty="0">
              <a:solidFill>
                <a:srgbClr val="156082"/>
              </a:solidFill>
              <a:latin typeface="Arial"/>
              <a:ea typeface="Calibri"/>
              <a:cs typeface="Arial"/>
            </a:endParaRPr>
          </a:p>
          <a:p>
            <a:pPr algn="ctr"/>
            <a:r>
              <a:rPr lang="en-US" sz="800" b="1" dirty="0">
                <a:solidFill>
                  <a:schemeClr val="accent1"/>
                </a:solidFill>
                <a:latin typeface="Arial"/>
                <a:cs typeface="Arial"/>
              </a:rPr>
              <a:t>Shuar Women Preserving their Culture and Forest</a:t>
            </a:r>
            <a:endParaRPr lang="en-US" dirty="0">
              <a:solidFill>
                <a:schemeClr val="accent1"/>
              </a:solidFill>
            </a:endParaRPr>
          </a:p>
        </p:txBody>
      </p:sp>
      <p:sp>
        <p:nvSpPr>
          <p:cNvPr id="145" name="CuadroTexto 144">
            <a:extLst>
              <a:ext uri="{FF2B5EF4-FFF2-40B4-BE49-F238E27FC236}">
                <a16:creationId xmlns:a16="http://schemas.microsoft.com/office/drawing/2014/main" id="{9D670573-ED16-6A0F-0C87-914129AAA8FF}"/>
              </a:ext>
            </a:extLst>
          </p:cNvPr>
          <p:cNvSpPr txBox="1"/>
          <p:nvPr/>
        </p:nvSpPr>
        <p:spPr>
          <a:xfrm>
            <a:off x="4863839" y="1364191"/>
            <a:ext cx="1323362" cy="353943"/>
          </a:xfrm>
          <a:prstGeom prst="rect">
            <a:avLst/>
          </a:prstGeom>
          <a:noFill/>
        </p:spPr>
        <p:txBody>
          <a:bodyPr wrap="square">
            <a:spAutoFit/>
          </a:bodyPr>
          <a:lstStyle/>
          <a:p>
            <a:pPr algn="ctr"/>
            <a:r>
              <a:rPr lang="en-US" sz="900" b="1" dirty="0" err="1">
                <a:solidFill>
                  <a:srgbClr val="156082"/>
                </a:solidFill>
                <a:latin typeface="Arial" panose="020B0604020202020204" pitchFamily="34" charset="0"/>
                <a:cs typeface="Arial" panose="020B0604020202020204" pitchFamily="34" charset="0"/>
              </a:rPr>
              <a:t>Roxelia</a:t>
            </a:r>
            <a:r>
              <a:rPr lang="en-US" sz="900" b="1" dirty="0">
                <a:solidFill>
                  <a:srgbClr val="156082"/>
                </a:solidFill>
                <a:latin typeface="Arial" panose="020B0604020202020204" pitchFamily="34" charset="0"/>
                <a:cs typeface="Arial" panose="020B0604020202020204" pitchFamily="34" charset="0"/>
              </a:rPr>
              <a:t> Vargas </a:t>
            </a:r>
          </a:p>
          <a:p>
            <a:pPr algn="ctr"/>
            <a:r>
              <a:rPr lang="en-US" sz="800" b="1" dirty="0">
                <a:solidFill>
                  <a:srgbClr val="156082"/>
                </a:solidFill>
                <a:latin typeface="Arial" panose="020B0604020202020204" pitchFamily="34" charset="0"/>
                <a:cs typeface="Arial" panose="020B0604020202020204" pitchFamily="34" charset="0"/>
              </a:rPr>
              <a:t>Water Protector</a:t>
            </a:r>
            <a:endParaRPr lang="en-US" sz="800" dirty="0">
              <a:solidFill>
                <a:srgbClr val="156082"/>
              </a:solidFill>
            </a:endParaRPr>
          </a:p>
        </p:txBody>
      </p:sp>
      <p:sp>
        <p:nvSpPr>
          <p:cNvPr id="156" name="CuadroTexto 155">
            <a:extLst>
              <a:ext uri="{FF2B5EF4-FFF2-40B4-BE49-F238E27FC236}">
                <a16:creationId xmlns:a16="http://schemas.microsoft.com/office/drawing/2014/main" id="{4683D344-80DD-602F-DF53-92410C708927}"/>
              </a:ext>
            </a:extLst>
          </p:cNvPr>
          <p:cNvSpPr txBox="1"/>
          <p:nvPr/>
        </p:nvSpPr>
        <p:spPr>
          <a:xfrm>
            <a:off x="5740401" y="4475030"/>
            <a:ext cx="1951232" cy="492443"/>
          </a:xfrm>
          <a:prstGeom prst="rect">
            <a:avLst/>
          </a:prstGeom>
          <a:noFill/>
        </p:spPr>
        <p:txBody>
          <a:bodyPr wrap="square">
            <a:spAutoFit/>
          </a:bodyPr>
          <a:lstStyle/>
          <a:p>
            <a:pPr algn="ctr"/>
            <a:r>
              <a:rPr lang="en-US" sz="900" b="1" dirty="0">
                <a:solidFill>
                  <a:srgbClr val="156082"/>
                </a:solidFill>
                <a:latin typeface="Arial" panose="020B0604020202020204" pitchFamily="34" charset="0"/>
                <a:cs typeface="Arial" panose="020B0604020202020204" pitchFamily="34" charset="0"/>
              </a:rPr>
              <a:t>Ana </a:t>
            </a:r>
            <a:r>
              <a:rPr lang="en-US" sz="900" b="1" dirty="0" err="1">
                <a:solidFill>
                  <a:srgbClr val="156082"/>
                </a:solidFill>
                <a:latin typeface="Arial" panose="020B0604020202020204" pitchFamily="34" charset="0"/>
                <a:cs typeface="Arial" panose="020B0604020202020204" pitchFamily="34" charset="0"/>
              </a:rPr>
              <a:t>Rodas</a:t>
            </a:r>
            <a:endParaRPr lang="en-US" sz="900" b="1" dirty="0">
              <a:solidFill>
                <a:srgbClr val="156082"/>
              </a:solidFill>
              <a:latin typeface="Arial" panose="020B0604020202020204" pitchFamily="34" charset="0"/>
              <a:cs typeface="Arial" panose="020B0604020202020204" pitchFamily="34" charset="0"/>
            </a:endParaRPr>
          </a:p>
          <a:p>
            <a:pPr algn="ctr"/>
            <a:r>
              <a:rPr lang="en-US" sz="800" b="1" dirty="0">
                <a:solidFill>
                  <a:srgbClr val="156082"/>
                </a:solidFill>
                <a:latin typeface="Arial" panose="020B0604020202020204" pitchFamily="34" charset="0"/>
                <a:cs typeface="Arial" panose="020B0604020202020204" pitchFamily="34" charset="0"/>
              </a:rPr>
              <a:t>Preparing for Resilience</a:t>
            </a:r>
          </a:p>
          <a:p>
            <a:pPr algn="ctr"/>
            <a:r>
              <a:rPr lang="en-US" sz="900" b="1" dirty="0">
                <a:solidFill>
                  <a:srgbClr val="156082"/>
                </a:solidFill>
                <a:latin typeface="Arial" panose="020B0604020202020204" pitchFamily="34" charset="0"/>
                <a:cs typeface="Arial" panose="020B0604020202020204" pitchFamily="34" charset="0"/>
              </a:rPr>
              <a:t> </a:t>
            </a:r>
          </a:p>
        </p:txBody>
      </p:sp>
      <p:sp>
        <p:nvSpPr>
          <p:cNvPr id="159" name="CuadroTexto 158">
            <a:extLst>
              <a:ext uri="{FF2B5EF4-FFF2-40B4-BE49-F238E27FC236}">
                <a16:creationId xmlns:a16="http://schemas.microsoft.com/office/drawing/2014/main" id="{8B6AE698-973B-FE2C-205E-5E418181C3C6}"/>
              </a:ext>
            </a:extLst>
          </p:cNvPr>
          <p:cNvSpPr txBox="1"/>
          <p:nvPr/>
        </p:nvSpPr>
        <p:spPr>
          <a:xfrm>
            <a:off x="7655587" y="4475030"/>
            <a:ext cx="1238570" cy="353943"/>
          </a:xfrm>
          <a:prstGeom prst="rect">
            <a:avLst/>
          </a:prstGeom>
          <a:noFill/>
        </p:spPr>
        <p:txBody>
          <a:bodyPr wrap="square">
            <a:spAutoFit/>
          </a:bodyPr>
          <a:lstStyle/>
          <a:p>
            <a:pPr algn="ctr"/>
            <a:r>
              <a:rPr lang="en-US" sz="900" b="1" dirty="0">
                <a:solidFill>
                  <a:srgbClr val="156082"/>
                </a:solidFill>
                <a:latin typeface="Arial" panose="020B0604020202020204" pitchFamily="34" charset="0"/>
                <a:cs typeface="Arial" panose="020B0604020202020204" pitchFamily="34" charset="0"/>
              </a:rPr>
              <a:t>Trinidad Franco</a:t>
            </a:r>
          </a:p>
          <a:p>
            <a:pPr algn="ctr"/>
            <a:r>
              <a:rPr lang="en-US" sz="800" b="1" dirty="0">
                <a:solidFill>
                  <a:srgbClr val="156082"/>
                </a:solidFill>
                <a:latin typeface="Arial" panose="020B0604020202020204" pitchFamily="34" charset="0"/>
                <a:cs typeface="Arial" panose="020B0604020202020204" pitchFamily="34" charset="0"/>
              </a:rPr>
              <a:t>Friendly Crops</a:t>
            </a:r>
          </a:p>
        </p:txBody>
      </p:sp>
      <p:sp>
        <p:nvSpPr>
          <p:cNvPr id="31" name="CuadroTexto 30">
            <a:extLst>
              <a:ext uri="{FF2B5EF4-FFF2-40B4-BE49-F238E27FC236}">
                <a16:creationId xmlns:a16="http://schemas.microsoft.com/office/drawing/2014/main" id="{0ED3620A-CC28-FA14-AB28-6B2AE9C6C4E1}"/>
              </a:ext>
            </a:extLst>
          </p:cNvPr>
          <p:cNvSpPr txBox="1"/>
          <p:nvPr/>
        </p:nvSpPr>
        <p:spPr>
          <a:xfrm>
            <a:off x="3322512" y="3401115"/>
            <a:ext cx="1600973" cy="353943"/>
          </a:xfrm>
          <a:prstGeom prst="rect">
            <a:avLst/>
          </a:prstGeom>
          <a:noFill/>
        </p:spPr>
        <p:txBody>
          <a:bodyPr wrap="square" lIns="91440" tIns="45720" rIns="91440" bIns="45720" anchor="t">
            <a:spAutoFit/>
          </a:bodyPr>
          <a:lstStyle/>
          <a:p>
            <a:pPr algn="ctr" rtl="0">
              <a:spcAft>
                <a:spcPts val="0"/>
              </a:spcAft>
            </a:pPr>
            <a:r>
              <a:rPr lang="en-US" sz="900" b="1" dirty="0">
                <a:solidFill>
                  <a:srgbClr val="156082"/>
                </a:solidFill>
                <a:latin typeface="Arial"/>
                <a:cs typeface="Arial"/>
              </a:rPr>
              <a:t>Ligia Sánchez Zambrano</a:t>
            </a:r>
          </a:p>
          <a:p>
            <a:pPr algn="ctr">
              <a:spcAft>
                <a:spcPts val="600"/>
              </a:spcAft>
            </a:pPr>
            <a:r>
              <a:rPr lang="en-US" sz="800" b="1" dirty="0">
                <a:solidFill>
                  <a:schemeClr val="accent1"/>
                </a:solidFill>
                <a:latin typeface="Arial"/>
                <a:cs typeface="Arial"/>
              </a:rPr>
              <a:t>Financial Inclusion</a:t>
            </a:r>
          </a:p>
        </p:txBody>
      </p:sp>
      <p:sp>
        <p:nvSpPr>
          <p:cNvPr id="32" name="CuadroTexto 31">
            <a:extLst>
              <a:ext uri="{FF2B5EF4-FFF2-40B4-BE49-F238E27FC236}">
                <a16:creationId xmlns:a16="http://schemas.microsoft.com/office/drawing/2014/main" id="{4FD4DA7A-43D6-41AF-6BDD-2D18BDA7991E}"/>
              </a:ext>
            </a:extLst>
          </p:cNvPr>
          <p:cNvSpPr txBox="1"/>
          <p:nvPr/>
        </p:nvSpPr>
        <p:spPr>
          <a:xfrm>
            <a:off x="2592536" y="4605962"/>
            <a:ext cx="2848588" cy="353943"/>
          </a:xfrm>
          <a:prstGeom prst="rect">
            <a:avLst/>
          </a:prstGeom>
          <a:noFill/>
        </p:spPr>
        <p:txBody>
          <a:bodyPr wrap="square" lIns="91440" tIns="45720" rIns="91440" bIns="45720" anchor="t">
            <a:spAutoFit/>
          </a:bodyPr>
          <a:lstStyle/>
          <a:p>
            <a:pPr algn="ctr"/>
            <a:r>
              <a:rPr lang="en-US" sz="900" b="1" dirty="0" err="1">
                <a:solidFill>
                  <a:srgbClr val="156082"/>
                </a:solidFill>
                <a:latin typeface="Arial"/>
                <a:ea typeface="+mn-lt"/>
                <a:cs typeface="Arial"/>
              </a:rPr>
              <a:t>Prudencia</a:t>
            </a:r>
            <a:r>
              <a:rPr lang="en-US" sz="900" b="1" dirty="0">
                <a:solidFill>
                  <a:srgbClr val="156082"/>
                </a:solidFill>
                <a:latin typeface="Arial"/>
                <a:ea typeface="+mn-lt"/>
                <a:cs typeface="Arial"/>
              </a:rPr>
              <a:t> Yolanda Osorio </a:t>
            </a:r>
            <a:r>
              <a:rPr lang="en-US" sz="900" b="1" dirty="0" err="1">
                <a:solidFill>
                  <a:srgbClr val="156082"/>
                </a:solidFill>
                <a:latin typeface="Arial"/>
                <a:ea typeface="+mn-lt"/>
                <a:cs typeface="Arial"/>
              </a:rPr>
              <a:t>Yunca</a:t>
            </a:r>
            <a:r>
              <a:rPr lang="en-US" sz="900" b="1" i="0" u="none" strike="noStrike" dirty="0">
                <a:solidFill>
                  <a:srgbClr val="156082"/>
                </a:solidFill>
                <a:effectLst/>
                <a:latin typeface="Arial"/>
                <a:cs typeface="Arial"/>
              </a:rPr>
              <a:t>                                    </a:t>
            </a:r>
            <a:r>
              <a:rPr lang="en-US" sz="800" b="1" dirty="0">
                <a:solidFill>
                  <a:schemeClr val="accent1"/>
                </a:solidFill>
                <a:latin typeface="Arial"/>
                <a:cs typeface="Arial"/>
              </a:rPr>
              <a:t>Craft that Shapes a Sustainable Future</a:t>
            </a:r>
          </a:p>
        </p:txBody>
      </p:sp>
      <p:cxnSp>
        <p:nvCxnSpPr>
          <p:cNvPr id="51" name="Conector recto 50">
            <a:extLst>
              <a:ext uri="{FF2B5EF4-FFF2-40B4-BE49-F238E27FC236}">
                <a16:creationId xmlns:a16="http://schemas.microsoft.com/office/drawing/2014/main" id="{41158200-85B3-8B6F-0F53-C8AB7A9E02DF}"/>
              </a:ext>
            </a:extLst>
          </p:cNvPr>
          <p:cNvCxnSpPr>
            <a:cxnSpLocks/>
          </p:cNvCxnSpPr>
          <p:nvPr/>
        </p:nvCxnSpPr>
        <p:spPr>
          <a:xfrm flipH="1">
            <a:off x="4379431" y="4208772"/>
            <a:ext cx="575640" cy="0"/>
          </a:xfrm>
          <a:prstGeom prst="line">
            <a:avLst/>
          </a:prstGeom>
          <a:ln w="9525">
            <a:prstDash val="sysDash"/>
          </a:ln>
        </p:spPr>
        <p:style>
          <a:lnRef idx="2">
            <a:schemeClr val="accent1"/>
          </a:lnRef>
          <a:fillRef idx="0">
            <a:schemeClr val="accent1"/>
          </a:fillRef>
          <a:effectRef idx="1">
            <a:schemeClr val="accent1"/>
          </a:effectRef>
          <a:fontRef idx="minor">
            <a:schemeClr val="tx1"/>
          </a:fontRef>
        </p:style>
      </p:cxnSp>
      <p:sp>
        <p:nvSpPr>
          <p:cNvPr id="56" name="CuadroTexto 55">
            <a:extLst>
              <a:ext uri="{FF2B5EF4-FFF2-40B4-BE49-F238E27FC236}">
                <a16:creationId xmlns:a16="http://schemas.microsoft.com/office/drawing/2014/main" id="{711DC744-3A5B-F0B8-DC9C-F76542CA324E}"/>
              </a:ext>
            </a:extLst>
          </p:cNvPr>
          <p:cNvSpPr txBox="1"/>
          <p:nvPr/>
        </p:nvSpPr>
        <p:spPr>
          <a:xfrm>
            <a:off x="7368437" y="1767166"/>
            <a:ext cx="1658385" cy="353943"/>
          </a:xfrm>
          <a:prstGeom prst="rect">
            <a:avLst/>
          </a:prstGeom>
          <a:noFill/>
        </p:spPr>
        <p:txBody>
          <a:bodyPr wrap="square" lIns="91440" tIns="45720" rIns="91440" bIns="45720" anchor="t">
            <a:spAutoFit/>
          </a:bodyPr>
          <a:lstStyle/>
          <a:p>
            <a:pPr algn="ctr"/>
            <a:r>
              <a:rPr lang="en-US" sz="900" b="1" i="0" u="none" strike="noStrike" dirty="0">
                <a:solidFill>
                  <a:srgbClr val="156082"/>
                </a:solidFill>
                <a:effectLst/>
                <a:latin typeface="Arial"/>
                <a:cs typeface="Arial"/>
              </a:rPr>
              <a:t>Delma Lucía Díaz Martínez </a:t>
            </a:r>
            <a:r>
              <a:rPr lang="en-US" sz="800" b="1" dirty="0">
                <a:solidFill>
                  <a:schemeClr val="accent1"/>
                </a:solidFill>
                <a:latin typeface="Arial"/>
                <a:cs typeface="Arial"/>
              </a:rPr>
              <a:t>Seeding Change</a:t>
            </a:r>
            <a:endParaRPr lang="en-US" sz="800" dirty="0">
              <a:solidFill>
                <a:schemeClr val="accent1"/>
              </a:solidFill>
              <a:latin typeface="Arial"/>
              <a:cs typeface="Arial"/>
            </a:endParaRPr>
          </a:p>
        </p:txBody>
      </p:sp>
      <p:cxnSp>
        <p:nvCxnSpPr>
          <p:cNvPr id="59" name="Conector: angular 58">
            <a:extLst>
              <a:ext uri="{FF2B5EF4-FFF2-40B4-BE49-F238E27FC236}">
                <a16:creationId xmlns:a16="http://schemas.microsoft.com/office/drawing/2014/main" id="{F8AE1C27-0F41-A69E-C32C-3700C41ACAD2}"/>
              </a:ext>
            </a:extLst>
          </p:cNvPr>
          <p:cNvCxnSpPr>
            <a:cxnSpLocks/>
          </p:cNvCxnSpPr>
          <p:nvPr/>
        </p:nvCxnSpPr>
        <p:spPr>
          <a:xfrm rot="10800000" flipV="1">
            <a:off x="4734526" y="1044903"/>
            <a:ext cx="1981732" cy="819743"/>
          </a:xfrm>
          <a:prstGeom prst="bentConnector3">
            <a:avLst>
              <a:gd name="adj1" fmla="val 26087"/>
            </a:avLst>
          </a:prstGeom>
          <a:ln w="9525">
            <a:prstDash val="sys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72" name="CuadroTexto 71">
            <a:extLst>
              <a:ext uri="{FF2B5EF4-FFF2-40B4-BE49-F238E27FC236}">
                <a16:creationId xmlns:a16="http://schemas.microsoft.com/office/drawing/2014/main" id="{1A93CB23-BBB7-C42A-64B0-6701BDE9D49B}"/>
              </a:ext>
            </a:extLst>
          </p:cNvPr>
          <p:cNvSpPr txBox="1"/>
          <p:nvPr/>
        </p:nvSpPr>
        <p:spPr>
          <a:xfrm>
            <a:off x="6215253" y="1462058"/>
            <a:ext cx="1002010" cy="477054"/>
          </a:xfrm>
          <a:prstGeom prst="rect">
            <a:avLst/>
          </a:prstGeom>
          <a:noFill/>
        </p:spPr>
        <p:txBody>
          <a:bodyPr wrap="square" lIns="91440" tIns="45720" rIns="91440" bIns="45720" anchor="t">
            <a:spAutoFit/>
          </a:bodyPr>
          <a:lstStyle/>
          <a:p>
            <a:pPr algn="ctr"/>
            <a:r>
              <a:rPr lang="en-US" sz="900" b="1" dirty="0">
                <a:solidFill>
                  <a:srgbClr val="156082"/>
                </a:solidFill>
                <a:latin typeface="Arial"/>
                <a:cs typeface="Arial"/>
              </a:rPr>
              <a:t>Silvia Campos </a:t>
            </a:r>
            <a:r>
              <a:rPr lang="en-US" sz="800" b="1" dirty="0">
                <a:solidFill>
                  <a:schemeClr val="accent1"/>
                </a:solidFill>
                <a:latin typeface="Arial"/>
                <a:ea typeface="+mn-lt"/>
                <a:cs typeface="Arial"/>
              </a:rPr>
              <a:t>Heroine of the Sea</a:t>
            </a:r>
            <a:endParaRPr lang="en-US" sz="800" dirty="0">
              <a:solidFill>
                <a:schemeClr val="accent1"/>
              </a:solidFill>
              <a:latin typeface="Arial"/>
              <a:cs typeface="Arial"/>
            </a:endParaRPr>
          </a:p>
        </p:txBody>
      </p:sp>
      <p:pic>
        <p:nvPicPr>
          <p:cNvPr id="6" name="Imagen 5" descr="Un hombre parado en una montaña&#10;&#10;Descripción generada automáticamente">
            <a:hlinkClick r:id="rId7" action="ppaction://hlinksldjump"/>
            <a:extLst>
              <a:ext uri="{FF2B5EF4-FFF2-40B4-BE49-F238E27FC236}">
                <a16:creationId xmlns:a16="http://schemas.microsoft.com/office/drawing/2014/main" id="{FBABE5FB-CC58-88D3-3764-6CCD5CC152E4}"/>
              </a:ext>
            </a:extLst>
          </p:cNvPr>
          <p:cNvPicPr>
            <a:picLocks noChangeAspect="1"/>
          </p:cNvPicPr>
          <p:nvPr/>
        </p:nvPicPr>
        <p:blipFill>
          <a:blip r:embed="rId8" cstate="screen">
            <a:extLst>
              <a:ext uri="{28A0092B-C50C-407E-A947-70E740481C1C}">
                <a14:useLocalDpi xmlns:a14="http://schemas.microsoft.com/office/drawing/2010/main"/>
              </a:ext>
            </a:extLst>
          </a:blip>
          <a:srcRect r="-698" b="-103"/>
          <a:stretch/>
        </p:blipFill>
        <p:spPr>
          <a:xfrm>
            <a:off x="1773892" y="943334"/>
            <a:ext cx="841227" cy="841227"/>
          </a:xfrm>
          <a:prstGeom prst="ellipse">
            <a:avLst/>
          </a:prstGeom>
          <a:scene3d>
            <a:camera prst="orthographicFront"/>
            <a:lightRig rig="threePt" dir="t"/>
          </a:scene3d>
          <a:sp3d>
            <a:bevelT/>
          </a:sp3d>
        </p:spPr>
      </p:pic>
      <p:pic>
        <p:nvPicPr>
          <p:cNvPr id="7" name="Imagen 6" descr="Niño sonriendo con un sombrero&#10;&#10;Descripción generada automáticamente">
            <a:hlinkClick r:id="rId9" action="ppaction://hlinksldjump"/>
            <a:extLst>
              <a:ext uri="{FF2B5EF4-FFF2-40B4-BE49-F238E27FC236}">
                <a16:creationId xmlns:a16="http://schemas.microsoft.com/office/drawing/2014/main" id="{658A58BD-99B1-B006-DF36-F6B82B819BF0}"/>
              </a:ext>
            </a:extLst>
          </p:cNvPr>
          <p:cNvPicPr preferRelativeResize="0">
            <a:picLocks/>
          </p:cNvPicPr>
          <p:nvPr/>
        </p:nvPicPr>
        <p:blipFill>
          <a:blip r:embed="rId10" cstate="screen">
            <a:extLst>
              <a:ext uri="{28A0092B-C50C-407E-A947-70E740481C1C}">
                <a14:useLocalDpi xmlns:a14="http://schemas.microsoft.com/office/drawing/2010/main"/>
              </a:ext>
            </a:extLst>
          </a:blip>
          <a:srcRect/>
          <a:stretch/>
        </p:blipFill>
        <p:spPr>
          <a:xfrm>
            <a:off x="2877188" y="1229708"/>
            <a:ext cx="842400" cy="842400"/>
          </a:xfrm>
          <a:prstGeom prst="ellipse">
            <a:avLst/>
          </a:prstGeom>
          <a:scene3d>
            <a:camera prst="orthographicFront"/>
            <a:lightRig rig="threePt" dir="t"/>
          </a:scene3d>
          <a:sp3d>
            <a:bevelT/>
          </a:sp3d>
        </p:spPr>
      </p:pic>
      <p:pic>
        <p:nvPicPr>
          <p:cNvPr id="8" name="Imagen 7" descr="Mujer en un campo&#10;&#10;Descripción generada automáticamente con confianza media">
            <a:hlinkClick r:id="rId11" action="ppaction://hlinksldjump"/>
            <a:extLst>
              <a:ext uri="{FF2B5EF4-FFF2-40B4-BE49-F238E27FC236}">
                <a16:creationId xmlns:a16="http://schemas.microsoft.com/office/drawing/2014/main" id="{814B08F2-3FA3-7B8B-89C4-C9B03D24948D}"/>
              </a:ext>
            </a:extLst>
          </p:cNvPr>
          <p:cNvPicPr preferRelativeResize="0">
            <a:picLocks/>
          </p:cNvPicPr>
          <p:nvPr/>
        </p:nvPicPr>
        <p:blipFill>
          <a:blip r:embed="rId12" cstate="screen">
            <a:extLst>
              <a:ext uri="{28A0092B-C50C-407E-A947-70E740481C1C}">
                <a14:useLocalDpi xmlns:a14="http://schemas.microsoft.com/office/drawing/2010/main"/>
              </a:ext>
            </a:extLst>
          </a:blip>
          <a:srcRect/>
          <a:stretch/>
        </p:blipFill>
        <p:spPr>
          <a:xfrm>
            <a:off x="845809" y="2561872"/>
            <a:ext cx="842400" cy="842400"/>
          </a:xfrm>
          <a:prstGeom prst="ellipse">
            <a:avLst/>
          </a:prstGeom>
          <a:scene3d>
            <a:camera prst="orthographicFront"/>
            <a:lightRig rig="threePt" dir="t"/>
          </a:scene3d>
          <a:sp3d>
            <a:bevelT/>
          </a:sp3d>
        </p:spPr>
      </p:pic>
      <p:pic>
        <p:nvPicPr>
          <p:cNvPr id="9" name="Imagen 8" descr="Imagen que contiene exterior, persona, pasto, sostener&#10;&#10;Descripción generada automáticamente">
            <a:hlinkClick r:id="rId13" action="ppaction://hlinksldjump"/>
            <a:extLst>
              <a:ext uri="{FF2B5EF4-FFF2-40B4-BE49-F238E27FC236}">
                <a16:creationId xmlns:a16="http://schemas.microsoft.com/office/drawing/2014/main" id="{F764A39D-716A-363D-D4B8-4B1055CF77B1}"/>
              </a:ext>
            </a:extLst>
          </p:cNvPr>
          <p:cNvPicPr preferRelativeResize="0">
            <a:picLocks/>
          </p:cNvPicPr>
          <p:nvPr/>
        </p:nvPicPr>
        <p:blipFill>
          <a:blip r:embed="rId14" cstate="screen">
            <a:extLst>
              <a:ext uri="{28A0092B-C50C-407E-A947-70E740481C1C}">
                <a14:useLocalDpi xmlns:a14="http://schemas.microsoft.com/office/drawing/2010/main"/>
              </a:ext>
            </a:extLst>
          </a:blip>
          <a:srcRect/>
          <a:stretch/>
        </p:blipFill>
        <p:spPr>
          <a:xfrm>
            <a:off x="2202637" y="2537458"/>
            <a:ext cx="842400" cy="842400"/>
          </a:xfrm>
          <a:prstGeom prst="ellipse">
            <a:avLst/>
          </a:prstGeom>
          <a:ln w="12700">
            <a:noFill/>
          </a:ln>
          <a:scene3d>
            <a:camera prst="orthographicFront"/>
            <a:lightRig rig="threePt" dir="t"/>
          </a:scene3d>
          <a:sp3d>
            <a:bevelT/>
          </a:sp3d>
        </p:spPr>
      </p:pic>
      <p:pic>
        <p:nvPicPr>
          <p:cNvPr id="12" name="Imagen 11" descr="Pintura de arte de un hombre&#10;&#10;Descripción generada automáticamente con confianza baja">
            <a:hlinkClick r:id="rId15" action="ppaction://hlinksldjump"/>
            <a:extLst>
              <a:ext uri="{FF2B5EF4-FFF2-40B4-BE49-F238E27FC236}">
                <a16:creationId xmlns:a16="http://schemas.microsoft.com/office/drawing/2014/main" id="{02867D26-B601-269F-E451-1D57FE0290E7}"/>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3594475" y="2532433"/>
            <a:ext cx="841227" cy="841227"/>
          </a:xfrm>
          <a:prstGeom prst="ellipse">
            <a:avLst/>
          </a:prstGeom>
          <a:scene3d>
            <a:camera prst="orthographicFront"/>
            <a:lightRig rig="threePt" dir="t"/>
          </a:scene3d>
          <a:sp3d>
            <a:bevelT/>
          </a:sp3d>
        </p:spPr>
      </p:pic>
      <p:pic>
        <p:nvPicPr>
          <p:cNvPr id="17" name="Imagen 16" descr="Niña sentada en una silla de playa&#10;&#10;Descripción generada automáticamente con confianza baja">
            <a:hlinkClick r:id="rId17" action="ppaction://hlinksldjump"/>
            <a:extLst>
              <a:ext uri="{FF2B5EF4-FFF2-40B4-BE49-F238E27FC236}">
                <a16:creationId xmlns:a16="http://schemas.microsoft.com/office/drawing/2014/main" id="{1696E1D4-49CB-4998-9790-8FDDDE83AE20}"/>
              </a:ext>
            </a:extLst>
          </p:cNvPr>
          <p:cNvPicPr>
            <a:picLocks noChangeAspect="1"/>
          </p:cNvPicPr>
          <p:nvPr/>
        </p:nvPicPr>
        <p:blipFill>
          <a:blip r:embed="rId18" cstate="screen">
            <a:extLst>
              <a:ext uri="{28A0092B-C50C-407E-A947-70E740481C1C}">
                <a14:useLocalDpi xmlns:a14="http://schemas.microsoft.com/office/drawing/2010/main"/>
              </a:ext>
            </a:extLst>
          </a:blip>
          <a:srcRect/>
          <a:stretch/>
        </p:blipFill>
        <p:spPr>
          <a:xfrm>
            <a:off x="3596217" y="3784758"/>
            <a:ext cx="841226" cy="841226"/>
          </a:xfrm>
          <a:prstGeom prst="ellipse">
            <a:avLst/>
          </a:prstGeom>
          <a:scene3d>
            <a:camera prst="orthographicFront"/>
            <a:lightRig rig="threePt" dir="t"/>
          </a:scene3d>
          <a:sp3d>
            <a:bevelT/>
          </a:sp3d>
        </p:spPr>
      </p:pic>
      <p:pic>
        <p:nvPicPr>
          <p:cNvPr id="18" name="Imagen 17" descr="Hombre sentado en una montaña&#10;&#10;Descripción generada automáticamente con confianza media">
            <a:hlinkClick r:id="rId19" action="ppaction://hlinksldjump"/>
            <a:extLst>
              <a:ext uri="{FF2B5EF4-FFF2-40B4-BE49-F238E27FC236}">
                <a16:creationId xmlns:a16="http://schemas.microsoft.com/office/drawing/2014/main" id="{2CF84BEA-8D43-C4C9-5126-0FAC71B7FA4C}"/>
              </a:ext>
            </a:extLst>
          </p:cNvPr>
          <p:cNvPicPr preferRelativeResize="0">
            <a:picLocks/>
          </p:cNvPicPr>
          <p:nvPr/>
        </p:nvPicPr>
        <p:blipFill>
          <a:blip r:embed="rId20" cstate="screen">
            <a:extLst>
              <a:ext uri="{28A0092B-C50C-407E-A947-70E740481C1C}">
                <a14:useLocalDpi xmlns:a14="http://schemas.microsoft.com/office/drawing/2010/main"/>
              </a:ext>
            </a:extLst>
          </a:blip>
          <a:srcRect/>
          <a:stretch/>
        </p:blipFill>
        <p:spPr>
          <a:xfrm>
            <a:off x="5104320" y="545307"/>
            <a:ext cx="842400" cy="841226"/>
          </a:xfrm>
          <a:prstGeom prst="ellipse">
            <a:avLst/>
          </a:prstGeom>
          <a:scene3d>
            <a:camera prst="orthographicFront"/>
            <a:lightRig rig="threePt" dir="t"/>
          </a:scene3d>
          <a:sp3d>
            <a:bevelT/>
          </a:sp3d>
        </p:spPr>
      </p:pic>
      <p:pic>
        <p:nvPicPr>
          <p:cNvPr id="20" name="Picture 4">
            <a:hlinkClick r:id="rId21" action="ppaction://hlinksldjump"/>
            <a:extLst>
              <a:ext uri="{FF2B5EF4-FFF2-40B4-BE49-F238E27FC236}">
                <a16:creationId xmlns:a16="http://schemas.microsoft.com/office/drawing/2014/main" id="{58004125-78D4-CF73-DF5A-BA54EEFE54F4}"/>
              </a:ext>
            </a:extLst>
          </p:cNvPr>
          <p:cNvPicPr>
            <a:picLocks noChangeAspect="1"/>
          </p:cNvPicPr>
          <p:nvPr/>
        </p:nvPicPr>
        <p:blipFill>
          <a:blip r:embed="rId22" cstate="screen">
            <a:extLst>
              <a:ext uri="{28A0092B-C50C-407E-A947-70E740481C1C}">
                <a14:useLocalDpi xmlns:a14="http://schemas.microsoft.com/office/drawing/2010/main"/>
              </a:ext>
            </a:extLst>
          </a:blip>
          <a:srcRect/>
          <a:stretch/>
        </p:blipFill>
        <p:spPr>
          <a:xfrm>
            <a:off x="6295645" y="632426"/>
            <a:ext cx="841227" cy="841227"/>
          </a:xfrm>
          <a:prstGeom prst="ellipse">
            <a:avLst/>
          </a:prstGeom>
          <a:scene3d>
            <a:camera prst="orthographicFront"/>
            <a:lightRig rig="threePt" dir="t"/>
          </a:scene3d>
          <a:sp3d>
            <a:bevelT/>
          </a:sp3d>
        </p:spPr>
      </p:pic>
      <p:pic>
        <p:nvPicPr>
          <p:cNvPr id="21" name="Imagen 20" descr="Imagen que contiene gabinete, hecho de madera, edificio, gato&#10;&#10;Descripción generada automáticamente">
            <a:hlinkClick r:id="rId23" action="ppaction://hlinksldjump"/>
            <a:extLst>
              <a:ext uri="{FF2B5EF4-FFF2-40B4-BE49-F238E27FC236}">
                <a16:creationId xmlns:a16="http://schemas.microsoft.com/office/drawing/2014/main" id="{8F079F11-D248-C9FE-AFDF-DA7B83D0B272}"/>
              </a:ext>
            </a:extLst>
          </p:cNvPr>
          <p:cNvPicPr>
            <a:picLocks noChangeAspect="1"/>
          </p:cNvPicPr>
          <p:nvPr/>
        </p:nvPicPr>
        <p:blipFill>
          <a:blip r:embed="rId24" cstate="screen">
            <a:extLst>
              <a:ext uri="{28A0092B-C50C-407E-A947-70E740481C1C}">
                <a14:useLocalDpi xmlns:a14="http://schemas.microsoft.com/office/drawing/2010/main"/>
              </a:ext>
            </a:extLst>
          </a:blip>
          <a:srcRect/>
          <a:stretch/>
        </p:blipFill>
        <p:spPr>
          <a:xfrm rot="16200000">
            <a:off x="7777034" y="951055"/>
            <a:ext cx="841193" cy="841390"/>
          </a:xfrm>
          <a:prstGeom prst="ellipse">
            <a:avLst/>
          </a:prstGeom>
          <a:scene3d>
            <a:camera prst="orthographicFront"/>
            <a:lightRig rig="threePt" dir="t"/>
          </a:scene3d>
          <a:sp3d>
            <a:bevelT/>
          </a:sp3d>
        </p:spPr>
      </p:pic>
      <p:pic>
        <p:nvPicPr>
          <p:cNvPr id="23" name="Imagen 22" descr="Mujer sonriendo con blusa verde&#10;&#10;Descripción generada automáticamente">
            <a:hlinkClick r:id="rId25" action="ppaction://hlinksldjump"/>
            <a:extLst>
              <a:ext uri="{FF2B5EF4-FFF2-40B4-BE49-F238E27FC236}">
                <a16:creationId xmlns:a16="http://schemas.microsoft.com/office/drawing/2014/main" id="{4BBD4ADF-4993-8B0B-C275-3201F6A88317}"/>
              </a:ext>
            </a:extLst>
          </p:cNvPr>
          <p:cNvPicPr preferRelativeResize="0">
            <a:picLocks/>
          </p:cNvPicPr>
          <p:nvPr/>
        </p:nvPicPr>
        <p:blipFill>
          <a:blip r:embed="rId26" cstate="screen">
            <a:extLst>
              <a:ext uri="{28A0092B-C50C-407E-A947-70E740481C1C}">
                <a14:useLocalDpi xmlns:a14="http://schemas.microsoft.com/office/drawing/2010/main"/>
              </a:ext>
            </a:extLst>
          </a:blip>
          <a:srcRect/>
          <a:stretch/>
        </p:blipFill>
        <p:spPr>
          <a:xfrm flipH="1">
            <a:off x="7853672" y="3636287"/>
            <a:ext cx="842400" cy="842400"/>
          </a:xfrm>
          <a:prstGeom prst="ellipse">
            <a:avLst/>
          </a:prstGeom>
          <a:scene3d>
            <a:camera prst="orthographicFront"/>
            <a:lightRig rig="threePt" dir="t"/>
          </a:scene3d>
          <a:sp3d>
            <a:bevelT/>
          </a:sp3d>
        </p:spPr>
      </p:pic>
      <p:pic>
        <p:nvPicPr>
          <p:cNvPr id="24" name="Imagen 23" descr="Persona con sombrero sentada en una roca&#10;&#10;Descripción generada automáticamente con confianza media">
            <a:hlinkClick r:id="rId27" action="ppaction://hlinksldjump"/>
            <a:extLst>
              <a:ext uri="{FF2B5EF4-FFF2-40B4-BE49-F238E27FC236}">
                <a16:creationId xmlns:a16="http://schemas.microsoft.com/office/drawing/2014/main" id="{3CC957F2-6073-5EFB-029E-84BB8057A276}"/>
              </a:ext>
            </a:extLst>
          </p:cNvPr>
          <p:cNvPicPr preferRelativeResize="0">
            <a:picLocks/>
          </p:cNvPicPr>
          <p:nvPr/>
        </p:nvPicPr>
        <p:blipFill>
          <a:blip r:embed="rId28" cstate="screen">
            <a:extLst>
              <a:ext uri="{28A0092B-C50C-407E-A947-70E740481C1C}">
                <a14:useLocalDpi xmlns:a14="http://schemas.microsoft.com/office/drawing/2010/main"/>
              </a:ext>
            </a:extLst>
          </a:blip>
          <a:srcRect/>
          <a:stretch/>
        </p:blipFill>
        <p:spPr>
          <a:xfrm>
            <a:off x="6360552" y="3636287"/>
            <a:ext cx="842400" cy="842400"/>
          </a:xfrm>
          <a:prstGeom prst="ellipse">
            <a:avLst/>
          </a:prstGeom>
          <a:ln w="12700">
            <a:noFill/>
          </a:ln>
          <a:scene3d>
            <a:camera prst="orthographicFront"/>
            <a:lightRig rig="threePt" dir="t"/>
          </a:scene3d>
          <a:sp3d>
            <a:bevelT/>
          </a:sp3d>
        </p:spPr>
      </p:pic>
      <p:cxnSp>
        <p:nvCxnSpPr>
          <p:cNvPr id="26" name="Conector recto de flecha 25">
            <a:extLst>
              <a:ext uri="{FF2B5EF4-FFF2-40B4-BE49-F238E27FC236}">
                <a16:creationId xmlns:a16="http://schemas.microsoft.com/office/drawing/2014/main" id="{B51B0839-9314-CFC5-AE4B-9F083C3071E8}"/>
              </a:ext>
            </a:extLst>
          </p:cNvPr>
          <p:cNvCxnSpPr>
            <a:cxnSpLocks/>
          </p:cNvCxnSpPr>
          <p:nvPr/>
        </p:nvCxnSpPr>
        <p:spPr>
          <a:xfrm>
            <a:off x="2533795" y="1133802"/>
            <a:ext cx="1140295" cy="0"/>
          </a:xfrm>
          <a:prstGeom prst="straightConnector1">
            <a:avLst/>
          </a:prstGeom>
          <a:ln w="9525">
            <a:prstDash val="sysDash"/>
            <a:tailEnd type="triangle"/>
          </a:ln>
        </p:spPr>
        <p:style>
          <a:lnRef idx="2">
            <a:schemeClr val="accent1"/>
          </a:lnRef>
          <a:fillRef idx="0">
            <a:schemeClr val="accent1"/>
          </a:fillRef>
          <a:effectRef idx="1">
            <a:schemeClr val="accent1"/>
          </a:effectRef>
          <a:fontRef idx="minor">
            <a:schemeClr val="tx1"/>
          </a:fontRef>
        </p:style>
      </p:cxnSp>
      <p:sp>
        <p:nvSpPr>
          <p:cNvPr id="46" name="CuadroTexto 45">
            <a:extLst>
              <a:ext uri="{FF2B5EF4-FFF2-40B4-BE49-F238E27FC236}">
                <a16:creationId xmlns:a16="http://schemas.microsoft.com/office/drawing/2014/main" id="{D9161F67-5CDC-8693-A41A-44BF22F506FC}"/>
              </a:ext>
            </a:extLst>
          </p:cNvPr>
          <p:cNvSpPr txBox="1"/>
          <p:nvPr/>
        </p:nvSpPr>
        <p:spPr>
          <a:xfrm>
            <a:off x="7368438" y="3073279"/>
            <a:ext cx="1658385" cy="477054"/>
          </a:xfrm>
          <a:prstGeom prst="rect">
            <a:avLst/>
          </a:prstGeom>
          <a:noFill/>
        </p:spPr>
        <p:txBody>
          <a:bodyPr wrap="square" lIns="91440" tIns="45720" rIns="91440" bIns="45720" anchor="t">
            <a:spAutoFit/>
          </a:bodyPr>
          <a:lstStyle/>
          <a:p>
            <a:pPr algn="ctr"/>
            <a:r>
              <a:rPr lang="en-US" sz="900" b="1" dirty="0">
                <a:solidFill>
                  <a:srgbClr val="156082"/>
                </a:solidFill>
                <a:latin typeface="Arial"/>
                <a:cs typeface="Arial"/>
              </a:rPr>
              <a:t>Nelly Antonia </a:t>
            </a:r>
            <a:r>
              <a:rPr lang="en-US" sz="900" b="1" dirty="0" err="1">
                <a:solidFill>
                  <a:srgbClr val="156082"/>
                </a:solidFill>
                <a:latin typeface="Arial"/>
                <a:cs typeface="Arial"/>
              </a:rPr>
              <a:t>Velandia</a:t>
            </a:r>
            <a:r>
              <a:rPr lang="en-US" sz="900" b="1" dirty="0">
                <a:solidFill>
                  <a:srgbClr val="156082"/>
                </a:solidFill>
                <a:latin typeface="Arial"/>
                <a:cs typeface="Arial"/>
              </a:rPr>
              <a:t> </a:t>
            </a:r>
            <a:endParaRPr lang="en-US" sz="800" b="1" dirty="0">
              <a:solidFill>
                <a:srgbClr val="156082"/>
              </a:solidFill>
              <a:latin typeface="Arial" panose="020B0604020202020204" pitchFamily="34" charset="0"/>
              <a:ea typeface="Calibri Light"/>
              <a:cs typeface="Arial" panose="020B0604020202020204" pitchFamily="34" charset="0"/>
            </a:endParaRPr>
          </a:p>
          <a:p>
            <a:pPr algn="ctr"/>
            <a:r>
              <a:rPr lang="en-US" sz="800" b="1" dirty="0">
                <a:solidFill>
                  <a:srgbClr val="156082"/>
                </a:solidFill>
                <a:latin typeface="Arial"/>
                <a:ea typeface="Calibri Light"/>
                <a:cs typeface="Arial"/>
              </a:rPr>
              <a:t>From the Field for Policy Making</a:t>
            </a:r>
            <a:endParaRPr lang="en-US" sz="800" b="1" dirty="0">
              <a:solidFill>
                <a:srgbClr val="156082"/>
              </a:solidFill>
              <a:latin typeface="Arial" panose="020B0604020202020204" pitchFamily="34" charset="0"/>
              <a:ea typeface="Calibri Light"/>
              <a:cs typeface="Arial" panose="020B0604020202020204" pitchFamily="34" charset="0"/>
            </a:endParaRPr>
          </a:p>
        </p:txBody>
      </p:sp>
      <p:cxnSp>
        <p:nvCxnSpPr>
          <p:cNvPr id="87" name="Conector: angular 86">
            <a:extLst>
              <a:ext uri="{FF2B5EF4-FFF2-40B4-BE49-F238E27FC236}">
                <a16:creationId xmlns:a16="http://schemas.microsoft.com/office/drawing/2014/main" id="{747D3747-8A00-663D-C9BD-97B52308F01A}"/>
              </a:ext>
            </a:extLst>
          </p:cNvPr>
          <p:cNvCxnSpPr/>
          <p:nvPr/>
        </p:nvCxnSpPr>
        <p:spPr>
          <a:xfrm rot="5400000">
            <a:off x="4450626" y="1130867"/>
            <a:ext cx="833408" cy="473981"/>
          </a:xfrm>
          <a:prstGeom prst="bentConnector3">
            <a:avLst>
              <a:gd name="adj1" fmla="val -1255"/>
            </a:avLst>
          </a:prstGeom>
          <a:ln w="9525">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92" name="Conector: angular 91">
            <a:extLst>
              <a:ext uri="{FF2B5EF4-FFF2-40B4-BE49-F238E27FC236}">
                <a16:creationId xmlns:a16="http://schemas.microsoft.com/office/drawing/2014/main" id="{2F32C7B0-E43C-D79A-7359-867ACD66F1DD}"/>
              </a:ext>
            </a:extLst>
          </p:cNvPr>
          <p:cNvCxnSpPr>
            <a:cxnSpLocks/>
          </p:cNvCxnSpPr>
          <p:nvPr/>
        </p:nvCxnSpPr>
        <p:spPr>
          <a:xfrm rot="10800000">
            <a:off x="5192641" y="2299411"/>
            <a:ext cx="2584296" cy="371018"/>
          </a:xfrm>
          <a:prstGeom prst="bentConnector3">
            <a:avLst>
              <a:gd name="adj1" fmla="val 50000"/>
            </a:avLst>
          </a:prstGeom>
          <a:ln w="9525">
            <a:prstDash val="sysDash"/>
            <a:tailEnd type="triangle"/>
          </a:ln>
        </p:spPr>
        <p:style>
          <a:lnRef idx="2">
            <a:schemeClr val="accent1"/>
          </a:lnRef>
          <a:fillRef idx="0">
            <a:schemeClr val="accent1"/>
          </a:fillRef>
          <a:effectRef idx="1">
            <a:schemeClr val="accent1"/>
          </a:effectRef>
          <a:fontRef idx="minor">
            <a:schemeClr val="tx1"/>
          </a:fontRef>
        </p:style>
      </p:cxnSp>
      <p:pic>
        <p:nvPicPr>
          <p:cNvPr id="104" name="Imagen 103" descr="Imagen que contiene Texto&#10;&#10;Descripción generada automáticamente">
            <a:hlinkClick r:id="rId29" action="ppaction://hlinksldjump"/>
            <a:extLst>
              <a:ext uri="{FF2B5EF4-FFF2-40B4-BE49-F238E27FC236}">
                <a16:creationId xmlns:a16="http://schemas.microsoft.com/office/drawing/2014/main" id="{C452598F-EDD9-3121-CA36-30E6343FC5D4}"/>
              </a:ext>
            </a:extLst>
          </p:cNvPr>
          <p:cNvPicPr preferRelativeResize="0">
            <a:picLocks/>
          </p:cNvPicPr>
          <p:nvPr/>
        </p:nvPicPr>
        <p:blipFill rotWithShape="1">
          <a:blip r:embed="rId30" cstate="screen">
            <a:extLst>
              <a:ext uri="{28A0092B-C50C-407E-A947-70E740481C1C}">
                <a14:useLocalDpi xmlns:a14="http://schemas.microsoft.com/office/drawing/2010/main"/>
              </a:ext>
            </a:extLst>
          </a:blip>
          <a:srcRect/>
          <a:stretch/>
        </p:blipFill>
        <p:spPr>
          <a:xfrm>
            <a:off x="7775926" y="2249832"/>
            <a:ext cx="842400" cy="842400"/>
          </a:xfrm>
          <a:prstGeom prst="ellipse">
            <a:avLst/>
          </a:prstGeom>
          <a:scene3d>
            <a:camera prst="orthographicFront"/>
            <a:lightRig rig="threePt" dir="t"/>
          </a:scene3d>
          <a:sp3d>
            <a:bevelT/>
          </a:sp3d>
        </p:spPr>
      </p:pic>
    </p:spTree>
    <p:extLst>
      <p:ext uri="{BB962C8B-B14F-4D97-AF65-F5344CB8AC3E}">
        <p14:creationId xmlns:p14="http://schemas.microsoft.com/office/powerpoint/2010/main" val="2162023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4000">
        <p159:morph option="byObject"/>
      </p:transition>
    </mc:Choice>
    <mc:Fallback xmlns="">
      <p:transition spd="slow" advClick="0" advTm="24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ángulo 19">
            <a:extLst>
              <a:ext uri="{FF2B5EF4-FFF2-40B4-BE49-F238E27FC236}">
                <a16:creationId xmlns:a16="http://schemas.microsoft.com/office/drawing/2014/main" id="{FBD22691-0296-6928-34DF-BA6E09862751}"/>
              </a:ext>
            </a:extLst>
          </p:cNvPr>
          <p:cNvSpPr/>
          <p:nvPr/>
        </p:nvSpPr>
        <p:spPr>
          <a:xfrm>
            <a:off x="4080914" y="3013364"/>
            <a:ext cx="5063085" cy="2130136"/>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25FBE202-7235-E8D7-1DCF-F4A4C4FABFF4}"/>
              </a:ext>
            </a:extLst>
          </p:cNvPr>
          <p:cNvSpPr>
            <a:spLocks noGrp="1"/>
          </p:cNvSpPr>
          <p:nvPr>
            <p:ph sz="half" idx="1"/>
          </p:nvPr>
        </p:nvSpPr>
        <p:spPr>
          <a:xfrm>
            <a:off x="4080913" y="3241370"/>
            <a:ext cx="4977158" cy="1529164"/>
          </a:xfrm>
        </p:spPr>
        <p:txBody>
          <a:bodyPr vert="horz" lIns="91440" tIns="45720" rIns="91440" bIns="45720" rtlCol="0" anchor="t">
            <a:noAutofit/>
          </a:bodyPr>
          <a:lstStyle/>
          <a:p>
            <a:pPr marL="182563" indent="0">
              <a:buNone/>
            </a:pPr>
            <a:r>
              <a:rPr lang="en-US" sz="1300" dirty="0">
                <a:solidFill>
                  <a:schemeClr val="accent1"/>
                </a:solidFill>
                <a:latin typeface="Arial" panose="020B0604020202020204" pitchFamily="34" charset="0"/>
                <a:cs typeface="Arial" panose="020B0604020202020204" pitchFamily="34" charset="0"/>
              </a:rPr>
              <a:t>"It is important to recognize the different realities and commitments of women from the territories." Understanding these realities strengthens our advocacy efforts and enables us to develop plans with a distinct and territorial focus. It is crucial for the country to have this opportunity to reach those who are most in need—those who are suffering due to the impacts of climate change. The invitation is to continue working together.”</a:t>
            </a:r>
            <a:endParaRPr lang="en-US" sz="1300" dirty="0">
              <a:solidFill>
                <a:srgbClr val="156082"/>
              </a:solidFill>
              <a:latin typeface="Arial" panose="020B0604020202020204" pitchFamily="34" charset="0"/>
              <a:cs typeface="Arial" panose="020B0604020202020204" pitchFamily="34" charset="0"/>
            </a:endParaRPr>
          </a:p>
        </p:txBody>
      </p:sp>
      <p:sp>
        <p:nvSpPr>
          <p:cNvPr id="9" name="Rectángulo: esquinas superiores redondeadas 14">
            <a:extLst>
              <a:ext uri="{FF2B5EF4-FFF2-40B4-BE49-F238E27FC236}">
                <a16:creationId xmlns:a16="http://schemas.microsoft.com/office/drawing/2014/main" id="{67D43581-4EB7-F5CF-3993-75F6CA1FFBD1}"/>
              </a:ext>
            </a:extLst>
          </p:cNvPr>
          <p:cNvSpPr/>
          <p:nvPr/>
        </p:nvSpPr>
        <p:spPr>
          <a:xfrm rot="10800000" flipV="1">
            <a:off x="4078776" y="2850573"/>
            <a:ext cx="2026721" cy="290113"/>
          </a:xfrm>
          <a:prstGeom prst="wedgeRectCallout">
            <a:avLst>
              <a:gd name="adj1" fmla="val 20619"/>
              <a:gd name="adj2" fmla="val 85393"/>
            </a:avLst>
          </a:prstGeom>
          <a:solidFill>
            <a:srgbClr val="7ABF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err="1">
                <a:latin typeface="Arial" panose="020B0604020202020204" pitchFamily="34" charset="0"/>
                <a:cs typeface="Arial" panose="020B0604020202020204" pitchFamily="34" charset="0"/>
              </a:rPr>
              <a:t>Mesage</a:t>
            </a:r>
            <a:r>
              <a:rPr lang="en-US" sz="1600" dirty="0">
                <a:latin typeface="Arial" panose="020B0604020202020204" pitchFamily="34" charset="0"/>
                <a:cs typeface="Arial" panose="020B0604020202020204" pitchFamily="34" charset="0"/>
              </a:rPr>
              <a:t> from Nelly:</a:t>
            </a:r>
          </a:p>
        </p:txBody>
      </p:sp>
      <p:sp>
        <p:nvSpPr>
          <p:cNvPr id="22" name="Rectángulo 1">
            <a:extLst>
              <a:ext uri="{FF2B5EF4-FFF2-40B4-BE49-F238E27FC236}">
                <a16:creationId xmlns:a16="http://schemas.microsoft.com/office/drawing/2014/main" id="{0AF8E754-9AC3-C4DC-C11B-474C6D94CCC7}"/>
              </a:ext>
            </a:extLst>
          </p:cNvPr>
          <p:cNvSpPr/>
          <p:nvPr/>
        </p:nvSpPr>
        <p:spPr>
          <a:xfrm>
            <a:off x="-1" y="-1"/>
            <a:ext cx="3915867" cy="514349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ángulo 1">
            <a:extLst>
              <a:ext uri="{FF2B5EF4-FFF2-40B4-BE49-F238E27FC236}">
                <a16:creationId xmlns:a16="http://schemas.microsoft.com/office/drawing/2014/main" id="{4FE6F827-05FC-C787-4EE3-6F54754D3496}"/>
              </a:ext>
            </a:extLst>
          </p:cNvPr>
          <p:cNvSpPr/>
          <p:nvPr/>
        </p:nvSpPr>
        <p:spPr>
          <a:xfrm>
            <a:off x="-1" y="-1"/>
            <a:ext cx="3632201" cy="514349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5">
            <a:extLst>
              <a:ext uri="{FF2B5EF4-FFF2-40B4-BE49-F238E27FC236}">
                <a16:creationId xmlns:a16="http://schemas.microsoft.com/office/drawing/2014/main" id="{12F5512E-EDEE-0B52-D1B9-7E94D254A307}"/>
              </a:ext>
            </a:extLst>
          </p:cNvPr>
          <p:cNvSpPr>
            <a:spLocks noGrp="1"/>
          </p:cNvSpPr>
          <p:nvPr>
            <p:ph sz="half" idx="2"/>
          </p:nvPr>
        </p:nvSpPr>
        <p:spPr>
          <a:xfrm>
            <a:off x="113595" y="522259"/>
            <a:ext cx="3454598" cy="4389095"/>
          </a:xfrm>
          <a:ln>
            <a:noFill/>
          </a:ln>
        </p:spPr>
        <p:txBody>
          <a:bodyPr>
            <a:noAutofit/>
          </a:bodyPr>
          <a:lstStyle/>
          <a:p>
            <a:pPr>
              <a:buClr>
                <a:srgbClr val="6FC3BA"/>
              </a:buClr>
            </a:pPr>
            <a:r>
              <a:rPr lang="en-US" sz="1400" b="1" dirty="0">
                <a:solidFill>
                  <a:schemeClr val="bg1"/>
                </a:solidFill>
                <a:latin typeface="Arial" panose="020B0604020202020204" pitchFamily="34" charset="0"/>
                <a:cs typeface="Arial" panose="020B0604020202020204" pitchFamily="34" charset="0"/>
              </a:rPr>
              <a:t>Capacity building: </a:t>
            </a:r>
            <a:r>
              <a:rPr lang="en-US" sz="1400" dirty="0">
                <a:solidFill>
                  <a:schemeClr val="bg1"/>
                </a:solidFill>
                <a:latin typeface="Arial" panose="020B0604020202020204" pitchFamily="34" charset="0"/>
                <a:cs typeface="Arial" panose="020B0604020202020204" pitchFamily="34" charset="0"/>
              </a:rPr>
              <a:t>within exchange spaces, leadership skills were strengthened, and proposals were generated to respond to climate change and enhance biodiversity conservation.</a:t>
            </a:r>
          </a:p>
          <a:p>
            <a:pPr>
              <a:buClr>
                <a:srgbClr val="6FC3BA"/>
              </a:buClr>
            </a:pPr>
            <a:r>
              <a:rPr lang="en-US" sz="1400" b="1" dirty="0">
                <a:solidFill>
                  <a:schemeClr val="bg1"/>
                </a:solidFill>
                <a:latin typeface="Arial" panose="020B0604020202020204" pitchFamily="34" charset="0"/>
                <a:cs typeface="Arial" panose="020B0604020202020204" pitchFamily="34" charset="0"/>
              </a:rPr>
              <a:t>Full and effective participation: </a:t>
            </a:r>
            <a:r>
              <a:rPr lang="en-US" sz="1400" dirty="0">
                <a:solidFill>
                  <a:schemeClr val="bg1"/>
                </a:solidFill>
                <a:latin typeface="Arial" panose="020B0604020202020204" pitchFamily="34" charset="0"/>
                <a:cs typeface="Arial" panose="020B0604020202020204" pitchFamily="34" charset="0"/>
              </a:rPr>
              <a:t>The promotion of women's active participation led to a deeper comprehension of their role in biodiversity conservation.</a:t>
            </a:r>
          </a:p>
          <a:p>
            <a:pPr>
              <a:buClr>
                <a:srgbClr val="6FC3BA"/>
              </a:buClr>
            </a:pPr>
            <a:r>
              <a:rPr lang="en-US" sz="1400" b="1" dirty="0">
                <a:solidFill>
                  <a:schemeClr val="bg1"/>
                </a:solidFill>
                <a:latin typeface="Arial" panose="020B0604020202020204" pitchFamily="34" charset="0"/>
                <a:cs typeface="Arial" panose="020B0604020202020204" pitchFamily="34" charset="0"/>
              </a:rPr>
              <a:t>Integrated territorial diversity: </a:t>
            </a:r>
            <a:r>
              <a:rPr lang="en-US" sz="1400" dirty="0">
                <a:solidFill>
                  <a:schemeClr val="bg1"/>
                </a:solidFill>
                <a:latin typeface="Arial" panose="020B0604020202020204" pitchFamily="34" charset="0"/>
                <a:cs typeface="Arial" panose="020B0604020202020204" pitchFamily="34" charset="0"/>
              </a:rPr>
              <a:t>experiences unification and articulation while also integrating the needs of women from different regions.</a:t>
            </a:r>
          </a:p>
          <a:p>
            <a:pPr>
              <a:buClr>
                <a:srgbClr val="6FC3BA"/>
              </a:buClr>
            </a:pPr>
            <a:r>
              <a:rPr lang="en-US" sz="1400" b="1" dirty="0">
                <a:solidFill>
                  <a:schemeClr val="bg1"/>
                </a:solidFill>
                <a:latin typeface="Arial" panose="020B0604020202020204" pitchFamily="34" charset="0"/>
                <a:cs typeface="Arial" panose="020B0604020202020204" pitchFamily="34" charset="0"/>
              </a:rPr>
              <a:t>The impact on public policies </a:t>
            </a:r>
            <a:r>
              <a:rPr lang="en-US" sz="1400" dirty="0">
                <a:solidFill>
                  <a:schemeClr val="bg1"/>
                </a:solidFill>
                <a:latin typeface="Arial" panose="020B0604020202020204" pitchFamily="34" charset="0"/>
                <a:cs typeface="Arial" panose="020B0604020202020204" pitchFamily="34" charset="0"/>
              </a:rPr>
              <a:t>directly influences the formulation of national policies on gender, climate change, and biodiversity.</a:t>
            </a:r>
          </a:p>
          <a:p>
            <a:pPr>
              <a:buClr>
                <a:srgbClr val="6FC3BA"/>
              </a:buClr>
            </a:pPr>
            <a:r>
              <a:rPr lang="en-US" sz="1400" b="1" dirty="0">
                <a:solidFill>
                  <a:schemeClr val="bg1"/>
                </a:solidFill>
                <a:latin typeface="Arial" panose="020B0604020202020204" pitchFamily="34" charset="0"/>
                <a:cs typeface="Arial" panose="020B0604020202020204" pitchFamily="34" charset="0"/>
              </a:rPr>
              <a:t>Strengthening grassroots organizations</a:t>
            </a:r>
            <a:r>
              <a:rPr lang="en-US" sz="1400" dirty="0">
                <a:solidFill>
                  <a:schemeClr val="bg1"/>
                </a:solidFill>
                <a:latin typeface="Arial" panose="020B0604020202020204" pitchFamily="34" charset="0"/>
                <a:cs typeface="Arial" panose="020B0604020202020204" pitchFamily="34" charset="0"/>
              </a:rPr>
              <a:t>.</a:t>
            </a:r>
            <a:endParaRPr lang="en-US" sz="14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grpSp>
        <p:nvGrpSpPr>
          <p:cNvPr id="7" name="Grupo 6">
            <a:extLst>
              <a:ext uri="{FF2B5EF4-FFF2-40B4-BE49-F238E27FC236}">
                <a16:creationId xmlns:a16="http://schemas.microsoft.com/office/drawing/2014/main" id="{5BF54E16-C788-E90C-24A8-2524ED7EC4DB}"/>
              </a:ext>
            </a:extLst>
          </p:cNvPr>
          <p:cNvGrpSpPr/>
          <p:nvPr/>
        </p:nvGrpSpPr>
        <p:grpSpPr>
          <a:xfrm>
            <a:off x="179386" y="-37433"/>
            <a:ext cx="2954703" cy="394210"/>
            <a:chOff x="179386" y="-37433"/>
            <a:chExt cx="2954703" cy="394210"/>
          </a:xfrm>
        </p:grpSpPr>
        <p:sp>
          <p:nvSpPr>
            <p:cNvPr id="2" name="Rectángulo: una sola esquina redondeada 1">
              <a:extLst>
                <a:ext uri="{FF2B5EF4-FFF2-40B4-BE49-F238E27FC236}">
                  <a16:creationId xmlns:a16="http://schemas.microsoft.com/office/drawing/2014/main" id="{A934E0B5-4BAC-8058-B850-B32766A73649}"/>
                </a:ext>
              </a:extLst>
            </p:cNvPr>
            <p:cNvSpPr/>
            <p:nvPr/>
          </p:nvSpPr>
          <p:spPr>
            <a:xfrm flipV="1">
              <a:off x="179387" y="-1286"/>
              <a:ext cx="2954702" cy="336891"/>
            </a:xfrm>
            <a:prstGeom prst="round1Rect">
              <a:avLst>
                <a:gd name="adj" fmla="val 37295"/>
              </a:avLst>
            </a:prstGeom>
            <a:solidFill>
              <a:srgbClr val="6FC3BA"/>
            </a:solidFill>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Headline">
              <a:extLst>
                <a:ext uri="{FF2B5EF4-FFF2-40B4-BE49-F238E27FC236}">
                  <a16:creationId xmlns:a16="http://schemas.microsoft.com/office/drawing/2014/main" id="{0C86EA41-923D-523E-E249-5A7F1FE9F74A}"/>
                </a:ext>
              </a:extLst>
            </p:cNvPr>
            <p:cNvSpPr txBox="1">
              <a:spLocks/>
            </p:cNvSpPr>
            <p:nvPr/>
          </p:nvSpPr>
          <p:spPr bwMode="gray">
            <a:xfrm>
              <a:off x="179386" y="-37433"/>
              <a:ext cx="2220914" cy="394210"/>
            </a:xfrm>
            <a:prstGeom prst="rect">
              <a:avLst/>
            </a:prstGeom>
          </p:spPr>
          <p:txBody>
            <a:bodyPr wrap="square">
              <a:spAutoFit/>
            </a:bodyPr>
            <a:lstStyle>
              <a:lvl1pPr algn="l" defTabSz="685800" rtl="0" eaLnBrk="1" latinLnBrk="0" hangingPunct="1">
                <a:lnSpc>
                  <a:spcPct val="90000"/>
                </a:lnSpc>
                <a:spcBef>
                  <a:spcPct val="0"/>
                </a:spcBef>
                <a:buNone/>
                <a:defRPr sz="2600" b="1" kern="1200">
                  <a:solidFill>
                    <a:schemeClr val="tx1"/>
                  </a:solidFill>
                  <a:latin typeface="+mj-lt"/>
                  <a:ea typeface="+mj-ea"/>
                  <a:cs typeface="+mj-cs"/>
                </a:defRPr>
              </a:lvl1pPr>
            </a:lstStyle>
            <a:p>
              <a:pPr>
                <a:lnSpc>
                  <a:spcPct val="120000"/>
                </a:lnSpc>
                <a:spcAft>
                  <a:spcPts val="600"/>
                </a:spcAft>
              </a:pPr>
              <a:r>
                <a:rPr lang="en-US" sz="1800" dirty="0">
                  <a:solidFill>
                    <a:schemeClr val="bg1"/>
                  </a:solidFill>
                  <a:latin typeface="Arial" panose="020B0604020202020204" pitchFamily="34" charset="0"/>
                  <a:cs typeface="Arial" panose="020B0604020202020204" pitchFamily="34" charset="0"/>
                </a:rPr>
                <a:t>Achievements</a:t>
              </a:r>
            </a:p>
          </p:txBody>
        </p:sp>
      </p:grpSp>
      <p:sp>
        <p:nvSpPr>
          <p:cNvPr id="12" name="CuadroTexto 11">
            <a:extLst>
              <a:ext uri="{FF2B5EF4-FFF2-40B4-BE49-F238E27FC236}">
                <a16:creationId xmlns:a16="http://schemas.microsoft.com/office/drawing/2014/main" id="{65CFF7F9-CC6F-1CE2-2E54-A7CFD1C8453D}"/>
              </a:ext>
            </a:extLst>
          </p:cNvPr>
          <p:cNvSpPr txBox="1"/>
          <p:nvPr/>
        </p:nvSpPr>
        <p:spPr>
          <a:xfrm>
            <a:off x="4085082" y="4748811"/>
            <a:ext cx="5063085" cy="276999"/>
          </a:xfrm>
          <a:prstGeom prst="rect">
            <a:avLst/>
          </a:prstGeom>
          <a:noFill/>
        </p:spPr>
        <p:txBody>
          <a:bodyPr wrap="square" rtlCol="0">
            <a:spAutoFit/>
          </a:bodyPr>
          <a:lstStyle/>
          <a:p>
            <a:pPr lvl="0"/>
            <a:r>
              <a:rPr lang="en-US" sz="600" dirty="0" err="1">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ProNDC</a:t>
            </a:r>
            <a:r>
              <a:rPr lang="en-US" sz="6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 &amp; Interface program</a:t>
            </a:r>
            <a:r>
              <a:rPr lang="en-US" sz="600" dirty="0">
                <a:latin typeface="Arial" panose="020B0604020202020204" pitchFamily="34" charset="0"/>
                <a:cs typeface="Arial" panose="020B0604020202020204" pitchFamily="34" charset="0"/>
              </a:rPr>
              <a:t>, GIZ Colombia</a:t>
            </a:r>
            <a:r>
              <a:rPr lang="en-US" sz="600" dirty="0">
                <a:solidFill>
                  <a:prstClr val="black"/>
                </a:solidFill>
                <a:latin typeface="Arial" panose="020B0604020202020204" pitchFamily="34" charset="0"/>
                <a:cs typeface="Arial" panose="020B0604020202020204" pitchFamily="34" charset="0"/>
              </a:rPr>
              <a:t>, on behalf of BMUV funded by IKI</a:t>
            </a:r>
            <a:br>
              <a:rPr lang="en-US" sz="600" dirty="0">
                <a:solidFill>
                  <a:prstClr val="black"/>
                </a:solidFill>
                <a:latin typeface="Arial" panose="020B0604020202020204" pitchFamily="34" charset="0"/>
                <a:cs typeface="Arial" panose="020B0604020202020204" pitchFamily="34" charset="0"/>
              </a:rPr>
            </a:br>
            <a:r>
              <a:rPr lang="en-US" sz="600" dirty="0">
                <a:solidFill>
                  <a:prstClr val="black"/>
                </a:solidFill>
                <a:latin typeface="Arial" panose="020B0604020202020204" pitchFamily="34" charset="0"/>
                <a:cs typeface="Arial" panose="020B0604020202020204" pitchFamily="34" charset="0"/>
              </a:rPr>
              <a:t>Authors: Laura María García &amp; Marcela Rodríguez. Fotos: ©GIZ Colombia / Laura García</a:t>
            </a:r>
          </a:p>
        </p:txBody>
      </p:sp>
      <p:grpSp>
        <p:nvGrpSpPr>
          <p:cNvPr id="4" name="Grupo 3">
            <a:extLst>
              <a:ext uri="{FF2B5EF4-FFF2-40B4-BE49-F238E27FC236}">
                <a16:creationId xmlns:a16="http://schemas.microsoft.com/office/drawing/2014/main" id="{1F1F230D-7345-C040-290C-98F5A96FDEAE}"/>
              </a:ext>
            </a:extLst>
          </p:cNvPr>
          <p:cNvGrpSpPr/>
          <p:nvPr/>
        </p:nvGrpSpPr>
        <p:grpSpPr>
          <a:xfrm>
            <a:off x="4076642" y="151729"/>
            <a:ext cx="4885831" cy="2702300"/>
            <a:chOff x="4076642" y="151729"/>
            <a:chExt cx="4885831" cy="2702300"/>
          </a:xfrm>
        </p:grpSpPr>
        <p:pic>
          <p:nvPicPr>
            <p:cNvPr id="21" name="Imagen 20">
              <a:extLst>
                <a:ext uri="{FF2B5EF4-FFF2-40B4-BE49-F238E27FC236}">
                  <a16:creationId xmlns:a16="http://schemas.microsoft.com/office/drawing/2014/main" id="{490A5F15-FDE4-2E22-C46C-49306702182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411879" y="151729"/>
              <a:ext cx="1550594" cy="2476586"/>
            </a:xfrm>
            <a:prstGeom prst="rect">
              <a:avLst/>
            </a:prstGeom>
          </p:spPr>
        </p:pic>
        <p:sp>
          <p:nvSpPr>
            <p:cNvPr id="18" name="Rectángulo 17">
              <a:extLst>
                <a:ext uri="{FF2B5EF4-FFF2-40B4-BE49-F238E27FC236}">
                  <a16:creationId xmlns:a16="http://schemas.microsoft.com/office/drawing/2014/main" id="{225C1ABC-1364-14A5-D13C-46D651C2B097}"/>
                </a:ext>
              </a:extLst>
            </p:cNvPr>
            <p:cNvSpPr/>
            <p:nvPr/>
          </p:nvSpPr>
          <p:spPr>
            <a:xfrm>
              <a:off x="4078776" y="2623197"/>
              <a:ext cx="4883697" cy="230832"/>
            </a:xfrm>
            <a:prstGeom prst="rect">
              <a:avLst/>
            </a:prstGeom>
            <a:solidFill>
              <a:schemeClr val="tx1">
                <a:alpha val="4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uadroTexto 18">
              <a:extLst>
                <a:ext uri="{FF2B5EF4-FFF2-40B4-BE49-F238E27FC236}">
                  <a16:creationId xmlns:a16="http://schemas.microsoft.com/office/drawing/2014/main" id="{D5D46469-D24E-D222-8B1D-3ACB5A1E5F4A}"/>
                </a:ext>
              </a:extLst>
            </p:cNvPr>
            <p:cNvSpPr txBox="1"/>
            <p:nvPr/>
          </p:nvSpPr>
          <p:spPr>
            <a:xfrm>
              <a:off x="4138160" y="2623772"/>
              <a:ext cx="4824313" cy="223138"/>
            </a:xfrm>
            <a:prstGeom prst="rect">
              <a:avLst/>
            </a:prstGeom>
            <a:noFill/>
          </p:spPr>
          <p:txBody>
            <a:bodyPr wrap="square" rtlCol="0">
              <a:spAutoFit/>
            </a:bodyPr>
            <a:lstStyle/>
            <a:p>
              <a:pPr algn="r"/>
              <a:r>
                <a:rPr lang="en-US" sz="850" dirty="0">
                  <a:solidFill>
                    <a:schemeClr val="bg1"/>
                  </a:solidFill>
                  <a:latin typeface="Arial" panose="020B0604020202020204" pitchFamily="34" charset="0"/>
                  <a:cs typeface="Arial" panose="020B0604020202020204" pitchFamily="34" charset="0"/>
                </a:rPr>
                <a:t>Climate Dialogues Document, Gender and Climate Change Action Plan, Colombia (2020)</a:t>
              </a:r>
            </a:p>
          </p:txBody>
        </p:sp>
        <p:pic>
          <p:nvPicPr>
            <p:cNvPr id="17" name="Imagen 14">
              <a:hlinkClick r:id="rId5"/>
              <a:extLst>
                <a:ext uri="{FF2B5EF4-FFF2-40B4-BE49-F238E27FC236}">
                  <a16:creationId xmlns:a16="http://schemas.microsoft.com/office/drawing/2014/main" id="{4874A878-8EDC-0E23-83B1-0B32B012008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076642" y="151729"/>
              <a:ext cx="3335237" cy="2472368"/>
            </a:xfrm>
            <a:prstGeom prst="rect">
              <a:avLst/>
            </a:prstGeom>
          </p:spPr>
        </p:pic>
      </p:grpSp>
      <p:sp>
        <p:nvSpPr>
          <p:cNvPr id="10" name="Elipse 9">
            <a:hlinkClick r:id="rId7" action="ppaction://hlinksldjump"/>
            <a:extLst>
              <a:ext uri="{FF2B5EF4-FFF2-40B4-BE49-F238E27FC236}">
                <a16:creationId xmlns:a16="http://schemas.microsoft.com/office/drawing/2014/main" id="{8C8B1C0E-3215-A8F7-40C4-925233DB1667}"/>
              </a:ext>
            </a:extLst>
          </p:cNvPr>
          <p:cNvSpPr/>
          <p:nvPr/>
        </p:nvSpPr>
        <p:spPr>
          <a:xfrm>
            <a:off x="8977782" y="4966437"/>
            <a:ext cx="139024" cy="139024"/>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59701226"/>
      </p:ext>
    </p:extLst>
  </p:cSld>
  <p:clrMapOvr>
    <a:masterClrMapping/>
  </p:clrMapOvr>
  <p:transition spd="slow" advClick="0" advTm="30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500"/>
                                        <p:tgtEl>
                                          <p:spTgt spid="3">
                                            <p:txEl>
                                              <p:pRg st="0" end="0"/>
                                            </p:txEl>
                                          </p:spTgt>
                                        </p:tgtEl>
                                      </p:cBhvr>
                                    </p:animEffect>
                                  </p:childTnLst>
                                </p:cTn>
                              </p:par>
                              <p:par>
                                <p:cTn id="13" presetID="53" presetClass="entr" presetSubtype="16" fill="hold" nodeType="withEffect">
                                  <p:stCondLst>
                                    <p:cond delay="750"/>
                                  </p:stCondLst>
                                  <p:childTnLst>
                                    <p:set>
                                      <p:cBhvr>
                                        <p:cTn id="14" dur="1" fill="hold">
                                          <p:stCondLst>
                                            <p:cond delay="0"/>
                                          </p:stCondLst>
                                        </p:cTn>
                                        <p:tgtEl>
                                          <p:spTgt spid="4"/>
                                        </p:tgtEl>
                                        <p:attrNameLst>
                                          <p:attrName>style.visibility</p:attrName>
                                        </p:attrNameLst>
                                      </p:cBhvr>
                                      <p:to>
                                        <p:strVal val="visible"/>
                                      </p:to>
                                    </p:set>
                                    <p:anim calcmode="lin" valueType="num">
                                      <p:cBhvr>
                                        <p:cTn id="15" dur="1500" fill="hold"/>
                                        <p:tgtEl>
                                          <p:spTgt spid="4"/>
                                        </p:tgtEl>
                                        <p:attrNameLst>
                                          <p:attrName>ppt_w</p:attrName>
                                        </p:attrNameLst>
                                      </p:cBhvr>
                                      <p:tavLst>
                                        <p:tav tm="0">
                                          <p:val>
                                            <p:fltVal val="0"/>
                                          </p:val>
                                        </p:tav>
                                        <p:tav tm="100000">
                                          <p:val>
                                            <p:strVal val="#ppt_w"/>
                                          </p:val>
                                        </p:tav>
                                      </p:tavLst>
                                    </p:anim>
                                    <p:anim calcmode="lin" valueType="num">
                                      <p:cBhvr>
                                        <p:cTn id="16" dur="1500" fill="hold"/>
                                        <p:tgtEl>
                                          <p:spTgt spid="4"/>
                                        </p:tgtEl>
                                        <p:attrNameLst>
                                          <p:attrName>ppt_h</p:attrName>
                                        </p:attrNameLst>
                                      </p:cBhvr>
                                      <p:tavLst>
                                        <p:tav tm="0">
                                          <p:val>
                                            <p:fltVal val="0"/>
                                          </p:val>
                                        </p:tav>
                                        <p:tav tm="100000">
                                          <p:val>
                                            <p:strVal val="#ppt_h"/>
                                          </p:val>
                                        </p:tav>
                                      </p:tavLst>
                                    </p:anim>
                                    <p:animEffect transition="in" filter="fade">
                                      <p:cBhvr>
                                        <p:cTn id="17" dur="1500"/>
                                        <p:tgtEl>
                                          <p:spTgt spid="4"/>
                                        </p:tgtEl>
                                      </p:cBhvr>
                                    </p:animEffect>
                                  </p:childTnLst>
                                </p:cTn>
                              </p:par>
                            </p:childTnLst>
                          </p:cTn>
                        </p:par>
                        <p:par>
                          <p:cTn id="18" fill="hold">
                            <p:stCondLst>
                              <p:cond delay="3250"/>
                            </p:stCondLst>
                            <p:childTnLst>
                              <p:par>
                                <p:cTn id="19" presetID="10" presetClass="entr" presetSubtype="0" fill="hold" grpId="0" nodeType="afterEffect">
                                  <p:stCondLst>
                                    <p:cond delay="50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750"/>
                                        <p:tgtEl>
                                          <p:spTgt spid="3">
                                            <p:txEl>
                                              <p:pRg st="1" end="1"/>
                                            </p:txEl>
                                          </p:spTgt>
                                        </p:tgtEl>
                                      </p:cBhvr>
                                    </p:animEffect>
                                  </p:childTnLst>
                                </p:cTn>
                              </p:par>
                            </p:childTnLst>
                          </p:cTn>
                        </p:par>
                        <p:par>
                          <p:cTn id="22" fill="hold">
                            <p:stCondLst>
                              <p:cond delay="5500"/>
                            </p:stCondLst>
                            <p:childTnLst>
                              <p:par>
                                <p:cTn id="23" presetID="10" presetClass="entr" presetSubtype="0" fill="hold" grpId="0" nodeType="after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500"/>
                                        <p:tgtEl>
                                          <p:spTgt spid="3">
                                            <p:txEl>
                                              <p:pRg st="2" end="2"/>
                                            </p:txEl>
                                          </p:spTgt>
                                        </p:tgtEl>
                                      </p:cBhvr>
                                    </p:animEffect>
                                  </p:childTnLst>
                                </p:cTn>
                              </p:par>
                            </p:childTnLst>
                          </p:cTn>
                        </p:par>
                        <p:par>
                          <p:cTn id="26" fill="hold">
                            <p:stCondLst>
                              <p:cond delay="7000"/>
                            </p:stCondLst>
                            <p:childTnLst>
                              <p:par>
                                <p:cTn id="27" presetID="10" presetClass="entr" presetSubtype="0" fill="hold" grpId="0" nodeType="after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1500"/>
                                        <p:tgtEl>
                                          <p:spTgt spid="3">
                                            <p:txEl>
                                              <p:pRg st="3" end="3"/>
                                            </p:txEl>
                                          </p:spTgt>
                                        </p:tgtEl>
                                      </p:cBhvr>
                                    </p:animEffect>
                                  </p:childTnLst>
                                </p:cTn>
                              </p:par>
                            </p:childTnLst>
                          </p:cTn>
                        </p:par>
                        <p:par>
                          <p:cTn id="30" fill="hold">
                            <p:stCondLst>
                              <p:cond delay="8500"/>
                            </p:stCondLst>
                            <p:childTnLst>
                              <p:par>
                                <p:cTn id="31" presetID="10" presetClass="entr" presetSubtype="0" fill="hold" grpId="0" nodeType="after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500"/>
                                        <p:tgtEl>
                                          <p:spTgt spid="3">
                                            <p:txEl>
                                              <p:pRg st="4" end="4"/>
                                            </p:txEl>
                                          </p:spTgt>
                                        </p:tgtEl>
                                      </p:cBhvr>
                                    </p:animEffect>
                                  </p:childTnLst>
                                </p:cTn>
                              </p:par>
                            </p:childTnLst>
                          </p:cTn>
                        </p:par>
                        <p:par>
                          <p:cTn id="34" fill="hold">
                            <p:stCondLst>
                              <p:cond delay="10000"/>
                            </p:stCondLst>
                            <p:childTnLst>
                              <p:par>
                                <p:cTn id="35" presetID="47" presetClass="entr" presetSubtype="0" fill="hold" grpId="0" nodeType="afterEffect">
                                  <p:stCondLst>
                                    <p:cond delay="150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childTnLst>
                          </p:cTn>
                        </p:par>
                        <p:par>
                          <p:cTn id="40" fill="hold">
                            <p:stCondLst>
                              <p:cond delay="12500"/>
                            </p:stCondLst>
                            <p:childTnLst>
                              <p:par>
                                <p:cTn id="41" presetID="10" presetClass="entr" presetSubtype="0" fill="hold" grpId="0" nodeType="afterEffect">
                                  <p:stCondLst>
                                    <p:cond delay="0"/>
                                  </p:stCondLst>
                                  <p:childTnLst>
                                    <p:set>
                                      <p:cBhvr>
                                        <p:cTn id="42" dur="1" fill="hold">
                                          <p:stCondLst>
                                            <p:cond delay="0"/>
                                          </p:stCondLst>
                                        </p:cTn>
                                        <p:tgtEl>
                                          <p:spTgt spid="5">
                                            <p:txEl>
                                              <p:pRg st="0" end="0"/>
                                            </p:txEl>
                                          </p:spTgt>
                                        </p:tgtEl>
                                        <p:attrNameLst>
                                          <p:attrName>style.visibility</p:attrName>
                                        </p:attrNameLst>
                                      </p:cBhvr>
                                      <p:to>
                                        <p:strVal val="visible"/>
                                      </p:to>
                                    </p:set>
                                    <p:animEffect transition="in" filter="fade">
                                      <p:cBhvr>
                                        <p:cTn id="43" dur="1500"/>
                                        <p:tgtEl>
                                          <p:spTgt spid="5">
                                            <p:txEl>
                                              <p:pRg st="0" end="0"/>
                                            </p:txEl>
                                          </p:spTgt>
                                        </p:tgtEl>
                                      </p:cBhvr>
                                    </p:animEffect>
                                  </p:childTnLst>
                                </p:cTn>
                              </p:par>
                            </p:childTnLst>
                          </p:cTn>
                        </p:par>
                        <p:par>
                          <p:cTn id="44" fill="hold">
                            <p:stCondLst>
                              <p:cond delay="14000"/>
                            </p:stCondLst>
                            <p:childTnLst>
                              <p:par>
                                <p:cTn id="45" presetID="10" presetClass="entr" presetSubtype="0"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9" grpId="0" animBg="1"/>
      <p:bldP spid="3" grpId="0" uiExpand="1" build="p"/>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64A4EC7A-3FEB-81A0-97EA-CD07EAA319DC}"/>
              </a:ext>
            </a:extLst>
          </p:cNvPr>
          <p:cNvSpPr/>
          <p:nvPr/>
        </p:nvSpPr>
        <p:spPr>
          <a:xfrm>
            <a:off x="3940905" y="0"/>
            <a:ext cx="5203095" cy="51435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dirty="0"/>
          </a:p>
        </p:txBody>
      </p:sp>
      <p:grpSp>
        <p:nvGrpSpPr>
          <p:cNvPr id="7" name="Grupo 6">
            <a:extLst>
              <a:ext uri="{FF2B5EF4-FFF2-40B4-BE49-F238E27FC236}">
                <a16:creationId xmlns:a16="http://schemas.microsoft.com/office/drawing/2014/main" id="{36216DB7-A138-0B07-6261-5524E40D61E1}"/>
              </a:ext>
            </a:extLst>
          </p:cNvPr>
          <p:cNvGrpSpPr/>
          <p:nvPr/>
        </p:nvGrpSpPr>
        <p:grpSpPr>
          <a:xfrm>
            <a:off x="4696175" y="907327"/>
            <a:ext cx="4351119" cy="1959280"/>
            <a:chOff x="4696175" y="821009"/>
            <a:chExt cx="4351119" cy="1959280"/>
          </a:xfrm>
        </p:grpSpPr>
        <p:grpSp>
          <p:nvGrpSpPr>
            <p:cNvPr id="13" name="Grupo 12">
              <a:extLst>
                <a:ext uri="{FF2B5EF4-FFF2-40B4-BE49-F238E27FC236}">
                  <a16:creationId xmlns:a16="http://schemas.microsoft.com/office/drawing/2014/main" id="{322CDDE3-FA87-16C6-2B59-CB102D3465C5}"/>
                </a:ext>
              </a:extLst>
            </p:cNvPr>
            <p:cNvGrpSpPr/>
            <p:nvPr/>
          </p:nvGrpSpPr>
          <p:grpSpPr>
            <a:xfrm>
              <a:off x="4696175" y="821009"/>
              <a:ext cx="3483167" cy="1959280"/>
              <a:chOff x="4696175" y="821009"/>
              <a:chExt cx="3483167" cy="1959280"/>
            </a:xfrm>
          </p:grpSpPr>
          <p:grpSp>
            <p:nvGrpSpPr>
              <p:cNvPr id="24" name="Grupo 23">
                <a:extLst>
                  <a:ext uri="{FF2B5EF4-FFF2-40B4-BE49-F238E27FC236}">
                    <a16:creationId xmlns:a16="http://schemas.microsoft.com/office/drawing/2014/main" id="{7A3767F9-44DA-3478-72F1-D9AA35711972}"/>
                  </a:ext>
                </a:extLst>
              </p:cNvPr>
              <p:cNvGrpSpPr/>
              <p:nvPr/>
            </p:nvGrpSpPr>
            <p:grpSpPr>
              <a:xfrm>
                <a:off x="4696175" y="821009"/>
                <a:ext cx="3483167" cy="1959280"/>
                <a:chOff x="4696175" y="821009"/>
                <a:chExt cx="3483167" cy="1959280"/>
              </a:xfrm>
            </p:grpSpPr>
            <p:pic>
              <p:nvPicPr>
                <p:cNvPr id="8" name="Imagen 7">
                  <a:extLst>
                    <a:ext uri="{FF2B5EF4-FFF2-40B4-BE49-F238E27FC236}">
                      <a16:creationId xmlns:a16="http://schemas.microsoft.com/office/drawing/2014/main" id="{D9802EA7-C0F1-8CFF-EE30-5601E63B22D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696175" y="821009"/>
                  <a:ext cx="3483167" cy="1959280"/>
                </a:xfrm>
                <a:prstGeom prst="rect">
                  <a:avLst/>
                </a:prstGeom>
              </p:spPr>
            </p:pic>
            <p:sp>
              <p:nvSpPr>
                <p:cNvPr id="15" name="Rectángulo 14">
                  <a:extLst>
                    <a:ext uri="{FF2B5EF4-FFF2-40B4-BE49-F238E27FC236}">
                      <a16:creationId xmlns:a16="http://schemas.microsoft.com/office/drawing/2014/main" id="{FC6CD19F-4718-5A4D-6E5A-B15FB81AA83C}"/>
                    </a:ext>
                  </a:extLst>
                </p:cNvPr>
                <p:cNvSpPr/>
                <p:nvPr/>
              </p:nvSpPr>
              <p:spPr>
                <a:xfrm>
                  <a:off x="5993605" y="2119313"/>
                  <a:ext cx="361951" cy="45719"/>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dirty="0"/>
                </a:p>
              </p:txBody>
            </p:sp>
            <p:sp>
              <p:nvSpPr>
                <p:cNvPr id="19" name="Forma libre: forma 18">
                  <a:extLst>
                    <a:ext uri="{FF2B5EF4-FFF2-40B4-BE49-F238E27FC236}">
                      <a16:creationId xmlns:a16="http://schemas.microsoft.com/office/drawing/2014/main" id="{AF6A229A-6D17-C443-94AC-29D4FB4291DF}"/>
                    </a:ext>
                  </a:extLst>
                </p:cNvPr>
                <p:cNvSpPr/>
                <p:nvPr/>
              </p:nvSpPr>
              <p:spPr>
                <a:xfrm>
                  <a:off x="6279662" y="1822472"/>
                  <a:ext cx="367484" cy="361390"/>
                </a:xfrm>
                <a:custGeom>
                  <a:avLst/>
                  <a:gdLst>
                    <a:gd name="connsiteX0" fmla="*/ 318782 w 367484"/>
                    <a:gd name="connsiteY0" fmla="*/ 6328 h 361390"/>
                    <a:gd name="connsiteX1" fmla="*/ 9219 w 367484"/>
                    <a:gd name="connsiteY1" fmla="*/ 294459 h 361390"/>
                    <a:gd name="connsiteX2" fmla="*/ 104469 w 367484"/>
                    <a:gd name="connsiteY2" fmla="*/ 349228 h 361390"/>
                    <a:gd name="connsiteX3" fmla="*/ 340213 w 367484"/>
                    <a:gd name="connsiteY3" fmla="*/ 115866 h 361390"/>
                    <a:gd name="connsiteX4" fmla="*/ 318782 w 367484"/>
                    <a:gd name="connsiteY4" fmla="*/ 6328 h 361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84" h="361390">
                      <a:moveTo>
                        <a:pt x="318782" y="6328"/>
                      </a:moveTo>
                      <a:cubicBezTo>
                        <a:pt x="263616" y="36093"/>
                        <a:pt x="44938" y="237309"/>
                        <a:pt x="9219" y="294459"/>
                      </a:cubicBezTo>
                      <a:cubicBezTo>
                        <a:pt x="-26500" y="351609"/>
                        <a:pt x="49303" y="378993"/>
                        <a:pt x="104469" y="349228"/>
                      </a:cubicBezTo>
                      <a:cubicBezTo>
                        <a:pt x="159635" y="319463"/>
                        <a:pt x="296557" y="173413"/>
                        <a:pt x="340213" y="115866"/>
                      </a:cubicBezTo>
                      <a:cubicBezTo>
                        <a:pt x="383869" y="58319"/>
                        <a:pt x="373948" y="-23437"/>
                        <a:pt x="318782" y="6328"/>
                      </a:cubicBezTo>
                      <a:close/>
                    </a:path>
                  </a:pathLst>
                </a:cu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dirty="0"/>
                </a:p>
              </p:txBody>
            </p:sp>
          </p:grpSp>
          <p:cxnSp>
            <p:nvCxnSpPr>
              <p:cNvPr id="28" name="Conector: angular 27">
                <a:extLst>
                  <a:ext uri="{FF2B5EF4-FFF2-40B4-BE49-F238E27FC236}">
                    <a16:creationId xmlns:a16="http://schemas.microsoft.com/office/drawing/2014/main" id="{56AAEE10-41EE-C9BC-BDCC-40C7BCC274A3}"/>
                  </a:ext>
                </a:extLst>
              </p:cNvPr>
              <p:cNvCxnSpPr>
                <a:cxnSpLocks/>
              </p:cNvCxnSpPr>
              <p:nvPr/>
            </p:nvCxnSpPr>
            <p:spPr>
              <a:xfrm flipV="1">
                <a:off x="5734050" y="1300222"/>
                <a:ext cx="545612" cy="382476"/>
              </a:xfrm>
              <a:prstGeom prst="bentConnector3">
                <a:avLst>
                  <a:gd name="adj1" fmla="val 50000"/>
                </a:avLst>
              </a:prstGeom>
              <a:ln w="9525">
                <a:prstDash val="sysDash"/>
                <a:tailEnd type="triangle"/>
              </a:ln>
            </p:spPr>
            <p:style>
              <a:lnRef idx="2">
                <a:schemeClr val="accent1"/>
              </a:lnRef>
              <a:fillRef idx="0">
                <a:schemeClr val="accent1"/>
              </a:fillRef>
              <a:effectRef idx="1">
                <a:schemeClr val="accent1"/>
              </a:effectRef>
              <a:fontRef idx="minor">
                <a:schemeClr val="tx1"/>
              </a:fontRef>
            </p:style>
          </p:cxnSp>
        </p:grpSp>
        <p:sp>
          <p:nvSpPr>
            <p:cNvPr id="12" name="CuadroTexto 11">
              <a:extLst>
                <a:ext uri="{FF2B5EF4-FFF2-40B4-BE49-F238E27FC236}">
                  <a16:creationId xmlns:a16="http://schemas.microsoft.com/office/drawing/2014/main" id="{A6B985D4-FEDB-C39F-BDB6-360AD7A51588}"/>
                </a:ext>
              </a:extLst>
            </p:cNvPr>
            <p:cNvSpPr txBox="1"/>
            <p:nvPr/>
          </p:nvSpPr>
          <p:spPr>
            <a:xfrm>
              <a:off x="7175306" y="2417399"/>
              <a:ext cx="1871988" cy="338554"/>
            </a:xfrm>
            <a:prstGeom prst="rect">
              <a:avLst/>
            </a:prstGeom>
            <a:noFill/>
          </p:spPr>
          <p:txBody>
            <a:bodyPr wrap="square" rtlCol="0">
              <a:spAutoFit/>
            </a:bodyPr>
            <a:lstStyle/>
            <a:p>
              <a:pPr algn="r"/>
              <a:r>
                <a:rPr lang="en-US" sz="800" b="1" dirty="0">
                  <a:latin typeface="Arial" panose="020B0604020202020204" pitchFamily="34" charset="0"/>
                  <a:cs typeface="Arial" panose="020B0604020202020204" pitchFamily="34" charset="0"/>
                </a:rPr>
                <a:t>In light blue, the </a:t>
              </a:r>
              <a:r>
                <a:rPr lang="en-US" sz="800" b="1" dirty="0" err="1">
                  <a:latin typeface="Arial" panose="020B0604020202020204" pitchFamily="34" charset="0"/>
                  <a:cs typeface="Arial" panose="020B0604020202020204" pitchFamily="34" charset="0"/>
                </a:rPr>
                <a:t>Pococí</a:t>
              </a:r>
              <a:r>
                <a:rPr lang="en-US" sz="800" b="1" dirty="0">
                  <a:latin typeface="Arial" panose="020B0604020202020204" pitchFamily="34" charset="0"/>
                  <a:cs typeface="Arial" panose="020B0604020202020204" pitchFamily="34" charset="0"/>
                </a:rPr>
                <a:t> county,</a:t>
              </a:r>
            </a:p>
            <a:p>
              <a:pPr algn="r"/>
              <a:r>
                <a:rPr lang="en-US" sz="800" dirty="0">
                  <a:latin typeface="Arial" panose="020B0604020202020204" pitchFamily="34" charset="0"/>
                  <a:cs typeface="Arial" panose="020B0604020202020204" pitchFamily="34" charset="0"/>
                </a:rPr>
                <a:t>Limón, Costa Rica</a:t>
              </a:r>
            </a:p>
          </p:txBody>
        </p:sp>
      </p:grpSp>
      <p:pic>
        <p:nvPicPr>
          <p:cNvPr id="23" name="Gráfico 22">
            <a:extLst>
              <a:ext uri="{FF2B5EF4-FFF2-40B4-BE49-F238E27FC236}">
                <a16:creationId xmlns:a16="http://schemas.microsoft.com/office/drawing/2014/main" id="{5ECAF392-FEB0-A065-6557-ECB77052BC5F}"/>
              </a:ext>
            </a:extLst>
          </p:cNvPr>
          <p:cNvPicPr>
            <a:picLocks noChangeAspect="1"/>
          </p:cNvPicPr>
          <p:nvPr/>
        </p:nvPicPr>
        <p:blipFill>
          <a:blip r:embed="rId4" cstate="screen">
            <a:lum bright="100000" contrast="100000"/>
            <a:extLst>
              <a:ext uri="{28A0092B-C50C-407E-A947-70E740481C1C}">
                <a14:useLocalDpi xmlns:a14="http://schemas.microsoft.com/office/drawing/2010/main"/>
              </a:ext>
              <a:ext uri="{96DAC541-7B7A-43D3-8B79-37D633B846F1}">
                <asvg:svgBlip xmlns:asvg="http://schemas.microsoft.com/office/drawing/2016/SVG/main" r:embed="rId5"/>
              </a:ext>
            </a:extLst>
          </a:blip>
          <a:srcRect l="-14430" t="40174" r="23568" b="-6430"/>
          <a:stretch>
            <a:fillRect/>
          </a:stretch>
        </p:blipFill>
        <p:spPr>
          <a:xfrm>
            <a:off x="6928082" y="0"/>
            <a:ext cx="2215918" cy="1569660"/>
          </a:xfrm>
          <a:custGeom>
            <a:avLst/>
            <a:gdLst>
              <a:gd name="connsiteX0" fmla="*/ 0 w 2215918"/>
              <a:gd name="connsiteY0" fmla="*/ 0 h 1569660"/>
              <a:gd name="connsiteX1" fmla="*/ 351911 w 2215918"/>
              <a:gd name="connsiteY1" fmla="*/ 0 h 1569660"/>
              <a:gd name="connsiteX2" fmla="*/ 351911 w 2215918"/>
              <a:gd name="connsiteY2" fmla="*/ 1417328 h 1569660"/>
              <a:gd name="connsiteX3" fmla="*/ 2215918 w 2215918"/>
              <a:gd name="connsiteY3" fmla="*/ 1417328 h 1569660"/>
              <a:gd name="connsiteX4" fmla="*/ 2215918 w 2215918"/>
              <a:gd name="connsiteY4" fmla="*/ 1569660 h 1569660"/>
              <a:gd name="connsiteX5" fmla="*/ 0 w 2215918"/>
              <a:gd name="connsiteY5" fmla="*/ 1569660 h 1569660"/>
              <a:gd name="connsiteX6" fmla="*/ 0 w 2215918"/>
              <a:gd name="connsiteY6"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5918" h="1569660">
                <a:moveTo>
                  <a:pt x="0" y="0"/>
                </a:moveTo>
                <a:lnTo>
                  <a:pt x="351911" y="0"/>
                </a:lnTo>
                <a:lnTo>
                  <a:pt x="351911" y="1417328"/>
                </a:lnTo>
                <a:lnTo>
                  <a:pt x="2215918" y="1417328"/>
                </a:lnTo>
                <a:lnTo>
                  <a:pt x="2215918" y="1569660"/>
                </a:lnTo>
                <a:lnTo>
                  <a:pt x="0" y="1569660"/>
                </a:lnTo>
                <a:lnTo>
                  <a:pt x="0" y="0"/>
                </a:lnTo>
                <a:close/>
              </a:path>
            </a:pathLst>
          </a:custGeom>
        </p:spPr>
      </p:pic>
      <p:sp>
        <p:nvSpPr>
          <p:cNvPr id="4" name="CuadroTexto 3">
            <a:extLst>
              <a:ext uri="{FF2B5EF4-FFF2-40B4-BE49-F238E27FC236}">
                <a16:creationId xmlns:a16="http://schemas.microsoft.com/office/drawing/2014/main" id="{5F48A140-5CAE-36EE-32A8-65E2B4B719BE}"/>
              </a:ext>
            </a:extLst>
          </p:cNvPr>
          <p:cNvSpPr txBox="1"/>
          <p:nvPr/>
        </p:nvSpPr>
        <p:spPr>
          <a:xfrm>
            <a:off x="4083050" y="2826235"/>
            <a:ext cx="4881563" cy="2226763"/>
          </a:xfrm>
          <a:prstGeom prst="roundRect">
            <a:avLst>
              <a:gd name="adj" fmla="val 0"/>
            </a:avLst>
          </a:prstGeom>
          <a:solidFill>
            <a:schemeClr val="bg1"/>
          </a:solidFill>
          <a:ln w="12700">
            <a:noFill/>
            <a:prstDash val="dash"/>
          </a:ln>
          <a:effectLst/>
        </p:spPr>
        <p:txBody>
          <a:bodyPr wrap="square" lIns="91440" tIns="45720" rIns="91440" bIns="45720" rtlCol="0" anchor="ctr">
            <a:spAutoFit/>
          </a:bodyPr>
          <a:lstStyle/>
          <a:p>
            <a:pPr marL="92075">
              <a:lnSpc>
                <a:spcPct val="90000"/>
              </a:lnSpc>
              <a:spcAft>
                <a:spcPts val="600"/>
              </a:spcAft>
            </a:pPr>
            <a:r>
              <a:rPr lang="en-US" sz="1300" dirty="0" err="1">
                <a:latin typeface="Arial"/>
                <a:ea typeface="Times New Roman" panose="02020603050405020304" pitchFamily="18" charset="0"/>
                <a:cs typeface="Arial"/>
              </a:rPr>
              <a:t>Roxelia</a:t>
            </a:r>
            <a:r>
              <a:rPr lang="en-US" sz="1300" dirty="0">
                <a:latin typeface="Arial"/>
                <a:ea typeface="Times New Roman" panose="02020603050405020304" pitchFamily="18" charset="0"/>
                <a:cs typeface="Arial"/>
              </a:rPr>
              <a:t> lives in </a:t>
            </a:r>
            <a:r>
              <a:rPr lang="en-US" sz="1300" dirty="0" err="1">
                <a:latin typeface="Arial"/>
                <a:ea typeface="Times New Roman" panose="02020603050405020304" pitchFamily="18" charset="0"/>
                <a:cs typeface="Arial"/>
              </a:rPr>
              <a:t>Pococí</a:t>
            </a:r>
            <a:r>
              <a:rPr lang="en-US" sz="1300" dirty="0">
                <a:latin typeface="Arial"/>
                <a:ea typeface="Times New Roman" panose="02020603050405020304" pitchFamily="18" charset="0"/>
                <a:cs typeface="Arial"/>
              </a:rPr>
              <a:t>, a rural county in the province of Limón, Costa Rica.</a:t>
            </a:r>
          </a:p>
          <a:p>
            <a:pPr marL="92075">
              <a:lnSpc>
                <a:spcPct val="90000"/>
              </a:lnSpc>
              <a:spcAft>
                <a:spcPts val="600"/>
              </a:spcAft>
            </a:pPr>
            <a:r>
              <a:rPr lang="en-US" sz="1300" dirty="0">
                <a:latin typeface="Arial"/>
                <a:ea typeface="Times New Roman" panose="02020603050405020304" pitchFamily="18" charset="0"/>
                <a:cs typeface="Arial"/>
              </a:rPr>
              <a:t>Since arriving there in 2010, she has worked with outstanding dedication at the Administrating Association of Sewers and Aqueducts (ASADA) </a:t>
            </a:r>
            <a:r>
              <a:rPr lang="en-US" sz="1300" dirty="0" err="1">
                <a:latin typeface="Arial"/>
                <a:ea typeface="Times New Roman" panose="02020603050405020304" pitchFamily="18" charset="0"/>
                <a:cs typeface="Arial"/>
              </a:rPr>
              <a:t>Suerre</a:t>
            </a:r>
            <a:r>
              <a:rPr lang="en-US" sz="1300" dirty="0">
                <a:latin typeface="Arial"/>
                <a:ea typeface="Times New Roman" panose="02020603050405020304" pitchFamily="18" charset="0"/>
                <a:cs typeface="Arial"/>
              </a:rPr>
              <a:t>, where she is the current administrator.</a:t>
            </a:r>
          </a:p>
          <a:p>
            <a:pPr marL="92075">
              <a:lnSpc>
                <a:spcPct val="90000"/>
              </a:lnSpc>
              <a:spcAft>
                <a:spcPts val="600"/>
              </a:spcAft>
            </a:pPr>
            <a:r>
              <a:rPr lang="en-US" sz="1300" dirty="0">
                <a:latin typeface="Arial"/>
                <a:ea typeface="Times New Roman" panose="02020603050405020304" pitchFamily="18" charset="0"/>
                <a:cs typeface="Arial"/>
              </a:rPr>
              <a:t>She has helped improve the ASADA's integrated water resources management through promoting sustainable finance for potable water services, aquifer recharge, and source water protection zones to increase water security in the </a:t>
            </a:r>
            <a:r>
              <a:rPr lang="en-US" sz="1300" dirty="0" err="1">
                <a:latin typeface="Arial"/>
                <a:ea typeface="Times New Roman" panose="02020603050405020304" pitchFamily="18" charset="0"/>
                <a:cs typeface="Arial"/>
              </a:rPr>
              <a:t>Suerre</a:t>
            </a:r>
            <a:r>
              <a:rPr lang="en-US" sz="1300" dirty="0">
                <a:latin typeface="Arial"/>
                <a:ea typeface="Times New Roman" panose="02020603050405020304" pitchFamily="18" charset="0"/>
                <a:cs typeface="Arial"/>
              </a:rPr>
              <a:t> community.</a:t>
            </a:r>
          </a:p>
        </p:txBody>
      </p:sp>
      <p:pic>
        <p:nvPicPr>
          <p:cNvPr id="11" name="Imagen 10" descr="Hombre sentado en una montaña&#10;&#10;Descripción generada automáticamente con confianza media">
            <a:extLst>
              <a:ext uri="{FF2B5EF4-FFF2-40B4-BE49-F238E27FC236}">
                <a16:creationId xmlns:a16="http://schemas.microsoft.com/office/drawing/2014/main" id="{3EEFF387-5DA7-1A97-2CFF-B9BC5B7B4C82}"/>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97102" y="1012752"/>
            <a:ext cx="3536517" cy="3950222"/>
          </a:xfrm>
          <a:prstGeom prst="rect">
            <a:avLst/>
          </a:prstGeom>
        </p:spPr>
      </p:pic>
      <p:sp>
        <p:nvSpPr>
          <p:cNvPr id="16" name="Elipse 15">
            <a:hlinkClick r:id="rId7" action="ppaction://hlinksldjump"/>
            <a:extLst>
              <a:ext uri="{FF2B5EF4-FFF2-40B4-BE49-F238E27FC236}">
                <a16:creationId xmlns:a16="http://schemas.microsoft.com/office/drawing/2014/main" id="{42D3AC6B-5B84-C0D1-BD14-BB1CFDBBC550}"/>
              </a:ext>
            </a:extLst>
          </p:cNvPr>
          <p:cNvSpPr/>
          <p:nvPr/>
        </p:nvSpPr>
        <p:spPr>
          <a:xfrm>
            <a:off x="8977782" y="4966437"/>
            <a:ext cx="139024" cy="139024"/>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dirty="0"/>
          </a:p>
        </p:txBody>
      </p:sp>
      <p:sp>
        <p:nvSpPr>
          <p:cNvPr id="10" name="Rectángulo: una sola esquina redondeada 9">
            <a:extLst>
              <a:ext uri="{FF2B5EF4-FFF2-40B4-BE49-F238E27FC236}">
                <a16:creationId xmlns:a16="http://schemas.microsoft.com/office/drawing/2014/main" id="{1E156CBA-FED2-257A-C7EF-365360373722}"/>
              </a:ext>
            </a:extLst>
          </p:cNvPr>
          <p:cNvSpPr/>
          <p:nvPr/>
        </p:nvSpPr>
        <p:spPr>
          <a:xfrm flipV="1">
            <a:off x="0" y="506203"/>
            <a:ext cx="7758488" cy="350004"/>
          </a:xfrm>
          <a:prstGeom prst="round1Rect">
            <a:avLst>
              <a:gd name="adj" fmla="val 50000"/>
            </a:avLst>
          </a:prstGeom>
          <a:solidFill>
            <a:schemeClr val="bg1"/>
          </a:solidFill>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dirty="0"/>
          </a:p>
        </p:txBody>
      </p:sp>
      <p:sp>
        <p:nvSpPr>
          <p:cNvPr id="6" name="Rectángulo: una sola esquina redondeada 5">
            <a:extLst>
              <a:ext uri="{FF2B5EF4-FFF2-40B4-BE49-F238E27FC236}">
                <a16:creationId xmlns:a16="http://schemas.microsoft.com/office/drawing/2014/main" id="{04768801-B5D7-55B0-D508-7AF55EAA9AFF}"/>
              </a:ext>
            </a:extLst>
          </p:cNvPr>
          <p:cNvSpPr/>
          <p:nvPr/>
        </p:nvSpPr>
        <p:spPr>
          <a:xfrm flipV="1">
            <a:off x="1" y="0"/>
            <a:ext cx="8904916" cy="514308"/>
          </a:xfrm>
          <a:prstGeom prst="round1Rect">
            <a:avLst>
              <a:gd name="adj" fmla="val 50000"/>
            </a:avLst>
          </a:prstGeom>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dirty="0"/>
          </a:p>
        </p:txBody>
      </p:sp>
      <p:sp>
        <p:nvSpPr>
          <p:cNvPr id="2" name="Headline">
            <a:extLst>
              <a:ext uri="{FF2B5EF4-FFF2-40B4-BE49-F238E27FC236}">
                <a16:creationId xmlns:a16="http://schemas.microsoft.com/office/drawing/2014/main" id="{4E78CD54-7686-ABBD-B1C7-C3F65E665B83}"/>
              </a:ext>
            </a:extLst>
          </p:cNvPr>
          <p:cNvSpPr txBox="1">
            <a:spLocks/>
          </p:cNvSpPr>
          <p:nvPr/>
        </p:nvSpPr>
        <p:spPr bwMode="gray">
          <a:xfrm>
            <a:off x="179388" y="18520"/>
            <a:ext cx="6910430" cy="506549"/>
          </a:xfrm>
          <a:prstGeom prst="rect">
            <a:avLst/>
          </a:prstGeom>
        </p:spPr>
        <p:txBody>
          <a:bodyPr wrap="square">
            <a:spAutoFit/>
          </a:bodyPr>
          <a:lstStyle>
            <a:lvl1pPr algn="l" defTabSz="685800" rtl="0" eaLnBrk="1" latinLnBrk="0" hangingPunct="1">
              <a:lnSpc>
                <a:spcPct val="90000"/>
              </a:lnSpc>
              <a:spcBef>
                <a:spcPct val="0"/>
              </a:spcBef>
              <a:buNone/>
              <a:defRPr sz="2600" b="1" kern="1200">
                <a:solidFill>
                  <a:schemeClr val="tx1"/>
                </a:solidFill>
                <a:latin typeface="+mj-lt"/>
                <a:ea typeface="+mj-ea"/>
                <a:cs typeface="+mj-cs"/>
              </a:defRPr>
            </a:lvl1pPr>
          </a:lstStyle>
          <a:p>
            <a:pPr>
              <a:lnSpc>
                <a:spcPct val="120000"/>
              </a:lnSpc>
              <a:spcAft>
                <a:spcPts val="600"/>
              </a:spcAft>
            </a:pPr>
            <a:r>
              <a:rPr lang="es-CR" sz="2400" dirty="0">
                <a:solidFill>
                  <a:schemeClr val="bg1"/>
                </a:solidFill>
                <a:latin typeface="Arial" panose="020B0604020202020204" pitchFamily="34" charset="0"/>
                <a:cs typeface="Arial" panose="020B0604020202020204" pitchFamily="34" charset="0"/>
              </a:rPr>
              <a:t>WATER PROTECTOR</a:t>
            </a:r>
            <a:endParaRPr lang="en-GB" sz="2400" dirty="0">
              <a:solidFill>
                <a:schemeClr val="bg1"/>
              </a:solidFill>
              <a:latin typeface="Arial" panose="020B0604020202020204" pitchFamily="34" charset="0"/>
              <a:cs typeface="Arial" panose="020B0604020202020204" pitchFamily="34" charset="0"/>
            </a:endParaRPr>
          </a:p>
        </p:txBody>
      </p:sp>
      <p:sp>
        <p:nvSpPr>
          <p:cNvPr id="3" name="Subline">
            <a:extLst>
              <a:ext uri="{FF2B5EF4-FFF2-40B4-BE49-F238E27FC236}">
                <a16:creationId xmlns:a16="http://schemas.microsoft.com/office/drawing/2014/main" id="{135F137E-0299-15B2-43D0-B300F2233AEA}"/>
              </a:ext>
            </a:extLst>
          </p:cNvPr>
          <p:cNvSpPr txBox="1">
            <a:spLocks/>
          </p:cNvSpPr>
          <p:nvPr/>
        </p:nvSpPr>
        <p:spPr bwMode="gray">
          <a:xfrm>
            <a:off x="61661" y="536482"/>
            <a:ext cx="7758488" cy="289695"/>
          </a:xfrm>
          <a:prstGeom prst="rect">
            <a:avLst/>
          </a:prstGeom>
        </p:spPr>
        <p:txBody>
          <a:bodyPr vert="horz" wrap="square" lIns="91440" tIns="45720" rIns="91440" bIns="45720" rtlCol="0" anchor="ctr">
            <a:spAutoFit/>
          </a:bodyPr>
          <a:lstStyle>
            <a:defPPr>
              <a:defRPr lang="en-US"/>
            </a:defPPr>
            <a:lvl1pPr marL="0" indent="0" algn="l" defTabSz="457200" rtl="0" eaLnBrk="1" latinLnBrk="0" hangingPunct="1">
              <a:lnSpc>
                <a:spcPct val="95000"/>
              </a:lnSpc>
              <a:spcBef>
                <a:spcPts val="1200"/>
              </a:spcBef>
              <a:spcAft>
                <a:spcPts val="0"/>
              </a:spcAft>
              <a:buNone/>
              <a:defRPr sz="15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350" b="1" dirty="0" err="1">
                <a:solidFill>
                  <a:srgbClr val="156082"/>
                </a:solidFill>
                <a:latin typeface="Arial" panose="020B0604020202020204" pitchFamily="34" charset="0"/>
                <a:cs typeface="Arial" panose="020B0604020202020204" pitchFamily="34" charset="0"/>
              </a:rPr>
              <a:t>Roxelia</a:t>
            </a:r>
            <a:r>
              <a:rPr lang="en-US" sz="1350" b="1" dirty="0">
                <a:solidFill>
                  <a:srgbClr val="156082"/>
                </a:solidFill>
                <a:latin typeface="Arial" panose="020B0604020202020204" pitchFamily="34" charset="0"/>
                <a:cs typeface="Arial" panose="020B0604020202020204" pitchFamily="34" charset="0"/>
              </a:rPr>
              <a:t> Vargas </a:t>
            </a:r>
            <a:r>
              <a:rPr lang="en-US" sz="1350" b="1" dirty="0" err="1">
                <a:solidFill>
                  <a:srgbClr val="156082"/>
                </a:solidFill>
                <a:latin typeface="Arial" panose="020B0604020202020204" pitchFamily="34" charset="0"/>
                <a:cs typeface="Arial" panose="020B0604020202020204" pitchFamily="34" charset="0"/>
              </a:rPr>
              <a:t>Vargas</a:t>
            </a:r>
            <a:r>
              <a:rPr lang="en-US" sz="1350" b="1" dirty="0">
                <a:solidFill>
                  <a:srgbClr val="156082"/>
                </a:solidFill>
                <a:latin typeface="Arial" panose="020B0604020202020204" pitchFamily="34" charset="0"/>
                <a:cs typeface="Arial" panose="020B0604020202020204" pitchFamily="34" charset="0"/>
              </a:rPr>
              <a:t> and the </a:t>
            </a:r>
            <a:r>
              <a:rPr lang="en-US" sz="1350" b="1" dirty="0" err="1">
                <a:solidFill>
                  <a:srgbClr val="156082"/>
                </a:solidFill>
                <a:latin typeface="Arial" panose="020B0604020202020204" pitchFamily="34" charset="0"/>
                <a:cs typeface="Arial" panose="020B0604020202020204" pitchFamily="34" charset="0"/>
              </a:rPr>
              <a:t>Suerre</a:t>
            </a:r>
            <a:r>
              <a:rPr lang="en-US" sz="1350" b="1" dirty="0">
                <a:solidFill>
                  <a:srgbClr val="156082"/>
                </a:solidFill>
                <a:latin typeface="Arial" panose="020B0604020202020204" pitchFamily="34" charset="0"/>
                <a:cs typeface="Arial" panose="020B0604020202020204" pitchFamily="34" charset="0"/>
              </a:rPr>
              <a:t> ASADA, a Successful Partnership for Water Security</a:t>
            </a:r>
          </a:p>
        </p:txBody>
      </p:sp>
      <p:grpSp>
        <p:nvGrpSpPr>
          <p:cNvPr id="22" name="Grupo 21">
            <a:extLst>
              <a:ext uri="{FF2B5EF4-FFF2-40B4-BE49-F238E27FC236}">
                <a16:creationId xmlns:a16="http://schemas.microsoft.com/office/drawing/2014/main" id="{715E9CDA-74BF-09C4-1F25-EA6C559A9089}"/>
              </a:ext>
            </a:extLst>
          </p:cNvPr>
          <p:cNvGrpSpPr/>
          <p:nvPr/>
        </p:nvGrpSpPr>
        <p:grpSpPr>
          <a:xfrm>
            <a:off x="7799836" y="82508"/>
            <a:ext cx="876473" cy="791549"/>
            <a:chOff x="7336829" y="891910"/>
            <a:chExt cx="876473" cy="791549"/>
          </a:xfrm>
          <a:effectLst>
            <a:outerShdw blurRad="50800" dist="38100" dir="5400000" algn="t" rotWithShape="0">
              <a:prstClr val="black">
                <a:alpha val="40000"/>
              </a:prstClr>
            </a:outerShdw>
          </a:effectLst>
        </p:grpSpPr>
        <p:pic>
          <p:nvPicPr>
            <p:cNvPr id="20" name="Gráfico 19">
              <a:hlinkClick r:id="rId7" action="ppaction://hlinksldjump"/>
              <a:extLst>
                <a:ext uri="{FF2B5EF4-FFF2-40B4-BE49-F238E27FC236}">
                  <a16:creationId xmlns:a16="http://schemas.microsoft.com/office/drawing/2014/main" id="{B7C1BD77-B320-F0D3-CCFC-0878FA16353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08574" y="891910"/>
              <a:ext cx="783789" cy="791549"/>
            </a:xfrm>
            <a:prstGeom prst="rect">
              <a:avLst/>
            </a:prstGeom>
          </p:spPr>
        </p:pic>
        <p:sp>
          <p:nvSpPr>
            <p:cNvPr id="21" name="CuadroTexto 20">
              <a:extLst>
                <a:ext uri="{FF2B5EF4-FFF2-40B4-BE49-F238E27FC236}">
                  <a16:creationId xmlns:a16="http://schemas.microsoft.com/office/drawing/2014/main" id="{87EFEDD9-AA87-810D-A253-E75F42CDA3E0}"/>
                </a:ext>
              </a:extLst>
            </p:cNvPr>
            <p:cNvSpPr txBox="1"/>
            <p:nvPr/>
          </p:nvSpPr>
          <p:spPr>
            <a:xfrm>
              <a:off x="7336829" y="1429442"/>
              <a:ext cx="876473" cy="200055"/>
            </a:xfrm>
            <a:prstGeom prst="rect">
              <a:avLst/>
            </a:prstGeom>
            <a:noFill/>
          </p:spPr>
          <p:txBody>
            <a:bodyPr wrap="square" rtlCol="0">
              <a:spAutoFit/>
            </a:bodyPr>
            <a:lstStyle/>
            <a:p>
              <a:pPr algn="ctr"/>
              <a:r>
                <a:rPr lang="es-CR" sz="700" b="1">
                  <a:solidFill>
                    <a:srgbClr val="0F435E"/>
                  </a:solidFill>
                  <a:latin typeface="Arial Black" panose="020B0A04020102020204" pitchFamily="34" charset="0"/>
                  <a:cs typeface="Arial" panose="020B0604020202020204" pitchFamily="34" charset="0"/>
                </a:rPr>
                <a:t>COSTA RICA</a:t>
              </a:r>
              <a:endParaRPr lang="es-CR" sz="700" b="1" dirty="0">
                <a:solidFill>
                  <a:srgbClr val="0F435E"/>
                </a:solidFill>
                <a:latin typeface="Arial Black" panose="020B0A04020102020204" pitchFamily="34" charset="0"/>
                <a:cs typeface="Arial" panose="020B0604020202020204" pitchFamily="34" charset="0"/>
              </a:endParaRPr>
            </a:p>
          </p:txBody>
        </p:sp>
      </p:grpSp>
      <p:sp>
        <p:nvSpPr>
          <p:cNvPr id="5" name="Rectángulo 4">
            <a:hlinkClick r:id="rId7" action="ppaction://hlinksldjump"/>
            <a:extLst>
              <a:ext uri="{FF2B5EF4-FFF2-40B4-BE49-F238E27FC236}">
                <a16:creationId xmlns:a16="http://schemas.microsoft.com/office/drawing/2014/main" id="{997DE92C-C78F-6276-351B-165B4A448813}"/>
              </a:ext>
            </a:extLst>
          </p:cNvPr>
          <p:cNvSpPr/>
          <p:nvPr/>
        </p:nvSpPr>
        <p:spPr>
          <a:xfrm>
            <a:off x="7853435" y="60159"/>
            <a:ext cx="760587" cy="83624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dirty="0"/>
          </a:p>
        </p:txBody>
      </p:sp>
    </p:spTree>
    <p:extLst>
      <p:ext uri="{BB962C8B-B14F-4D97-AF65-F5344CB8AC3E}">
        <p14:creationId xmlns:p14="http://schemas.microsoft.com/office/powerpoint/2010/main" val="21008686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0">
        <p15:prstTrans prst="pageCurlDouble"/>
      </p:transition>
    </mc:Choice>
    <mc:Fallback xmlns="">
      <p:transition spd="slow"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1500"/>
                                        <p:tgtEl>
                                          <p:spTgt spid="3"/>
                                        </p:tgtEl>
                                      </p:cBhvr>
                                    </p:animEffect>
                                  </p:childTnLst>
                                </p:cTn>
                              </p:par>
                            </p:childTnLst>
                          </p:cTn>
                        </p:par>
                        <p:par>
                          <p:cTn id="14" fill="hold">
                            <p:stCondLst>
                              <p:cond delay="2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Effect transition="in" filter="fade">
                                      <p:cBhvr>
                                        <p:cTn id="19" dur="1000"/>
                                        <p:tgtEl>
                                          <p:spTgt spid="7"/>
                                        </p:tgtEl>
                                      </p:cBhvr>
                                    </p:animEffect>
                                  </p:childTnLst>
                                </p:cTn>
                              </p:par>
                            </p:childTnLst>
                          </p:cTn>
                        </p:par>
                        <p:par>
                          <p:cTn id="20" fill="hold">
                            <p:stCondLst>
                              <p:cond delay="3000"/>
                            </p:stCondLst>
                            <p:childTnLst>
                              <p:par>
                                <p:cTn id="21" presetID="10" presetClass="entr" presetSubtype="0" fill="hold" grpId="0" nodeType="afterEffect">
                                  <p:stCondLst>
                                    <p:cond delay="100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5FBE202-7235-E8D7-1DCF-F4A4C4FABFF4}"/>
              </a:ext>
            </a:extLst>
          </p:cNvPr>
          <p:cNvSpPr>
            <a:spLocks noGrp="1"/>
          </p:cNvSpPr>
          <p:nvPr>
            <p:ph sz="half" idx="4294967295"/>
          </p:nvPr>
        </p:nvSpPr>
        <p:spPr>
          <a:xfrm>
            <a:off x="138692" y="725322"/>
            <a:ext cx="2988348" cy="4320257"/>
          </a:xfrm>
          <a:prstGeom prst="roundRect">
            <a:avLst>
              <a:gd name="adj" fmla="val 0"/>
            </a:avLst>
          </a:prstGeom>
          <a:solidFill>
            <a:schemeClr val="bg1"/>
          </a:solidFill>
          <a:ln w="12700">
            <a:noFill/>
            <a:prstDash val="sysDash"/>
          </a:ln>
          <a:effectLst/>
        </p:spPr>
        <p:txBody>
          <a:bodyPr anchor="ctr">
            <a:noAutofit/>
          </a:bodyPr>
          <a:lstStyle/>
          <a:p>
            <a:pPr marL="0" indent="0">
              <a:buNone/>
            </a:pPr>
            <a:r>
              <a:rPr lang="en-US" sz="1300" dirty="0">
                <a:latin typeface="Arial"/>
                <a:cs typeface="Arial"/>
              </a:rPr>
              <a:t>One of </a:t>
            </a:r>
            <a:r>
              <a:rPr lang="en-US" sz="1300" dirty="0" err="1">
                <a:latin typeface="Arial"/>
                <a:cs typeface="Arial"/>
              </a:rPr>
              <a:t>Roxelia’s</a:t>
            </a:r>
            <a:r>
              <a:rPr lang="en-US" sz="1300" dirty="0">
                <a:latin typeface="Arial"/>
                <a:cs typeface="Arial"/>
              </a:rPr>
              <a:t> biggest motivations is to make a meaningful difference in her community and in people's lives.</a:t>
            </a:r>
          </a:p>
          <a:p>
            <a:pPr marL="182245" indent="0">
              <a:buNone/>
            </a:pPr>
            <a:r>
              <a:rPr lang="en-US" sz="1300" dirty="0">
                <a:solidFill>
                  <a:srgbClr val="156082"/>
                </a:solidFill>
                <a:latin typeface="Arial"/>
                <a:cs typeface="Arial"/>
              </a:rPr>
              <a:t>“I like to motivate people who want to go the extra mile and who can offer things to support the community.”</a:t>
            </a:r>
            <a:endParaRPr lang="en-US" sz="1300" dirty="0">
              <a:solidFill>
                <a:schemeClr val="tx1"/>
              </a:solidFill>
              <a:latin typeface="Arial" panose="020B0604020202020204" pitchFamily="34" charset="0"/>
              <a:cs typeface="Arial" panose="020B0604020202020204" pitchFamily="34" charset="0"/>
            </a:endParaRPr>
          </a:p>
          <a:p>
            <a:pPr marL="0" indent="0">
              <a:spcAft>
                <a:spcPts val="800"/>
              </a:spcAft>
              <a:buNone/>
            </a:pPr>
            <a:r>
              <a:rPr lang="en-US" sz="1300" dirty="0">
                <a:latin typeface="Arial"/>
                <a:ea typeface="Times New Roman" panose="02020603050405020304" pitchFamily="18" charset="0"/>
                <a:cs typeface="Arial"/>
              </a:rPr>
              <a:t>She approached the ASADA for support in financial management and, over time, helped strengthen its operation. This led her to discover the potential of community-led aqueducts in encouraging participation in integrated water resources management and achieving better results.</a:t>
            </a:r>
          </a:p>
          <a:p>
            <a:pPr marL="0" indent="0">
              <a:spcBef>
                <a:spcPts val="0"/>
              </a:spcBef>
              <a:spcAft>
                <a:spcPts val="600"/>
              </a:spcAft>
              <a:buNone/>
            </a:pPr>
            <a:r>
              <a:rPr lang="en-US" sz="1300" dirty="0">
                <a:latin typeface="Arial"/>
                <a:ea typeface="Times New Roman" panose="02020603050405020304" pitchFamily="18" charset="0"/>
                <a:cs typeface="Arial"/>
              </a:rPr>
              <a:t>She also contributed her experience on the Board of Directors, gaining knowledge about topics such as source water, infrastructure needs, and coping with climate change. Thus began her fight for the environment, cultural development, and water security.</a:t>
            </a:r>
          </a:p>
          <a:p>
            <a:pPr marL="0" indent="0">
              <a:spcAft>
                <a:spcPts val="800"/>
              </a:spcAft>
              <a:buNone/>
            </a:pPr>
            <a:endParaRPr lang="en-US" sz="1300" dirty="0">
              <a:effectLst/>
              <a:latin typeface="Arial"/>
              <a:ea typeface="Calibri" panose="020F0502020204030204" pitchFamily="34" charset="0"/>
              <a:cs typeface="Arial"/>
            </a:endParaRPr>
          </a:p>
        </p:txBody>
      </p:sp>
      <p:sp>
        <p:nvSpPr>
          <p:cNvPr id="2" name="Rectangle 1">
            <a:extLst>
              <a:ext uri="{FF2B5EF4-FFF2-40B4-BE49-F238E27FC236}">
                <a16:creationId xmlns:a16="http://schemas.microsoft.com/office/drawing/2014/main" id="{BE908D1F-4D11-A242-5BF8-4EBA54641E56}"/>
              </a:ext>
            </a:extLst>
          </p:cNvPr>
          <p:cNvSpPr/>
          <p:nvPr/>
        </p:nvSpPr>
        <p:spPr>
          <a:xfrm>
            <a:off x="6135553" y="504651"/>
            <a:ext cx="2829061" cy="4000601"/>
          </a:xfrm>
          <a:prstGeom prst="roundRect">
            <a:avLst>
              <a:gd name="adj" fmla="val 0"/>
            </a:avLst>
          </a:prstGeom>
          <a:solidFill>
            <a:schemeClr val="bg1"/>
          </a:solidFill>
          <a:ln w="1270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2906" tIns="32906" rIns="32906" bIns="32906" rtlCol="0" anchor="ctr"/>
          <a:lstStyle/>
          <a:p>
            <a:pPr>
              <a:lnSpc>
                <a:spcPct val="90000"/>
              </a:lnSpc>
              <a:spcAft>
                <a:spcPts val="600"/>
              </a:spcAft>
            </a:pPr>
            <a:r>
              <a:rPr lang="en-US" sz="1300" dirty="0">
                <a:solidFill>
                  <a:schemeClr val="tx1"/>
                </a:solidFill>
                <a:latin typeface="Arial"/>
                <a:cs typeface="Arial"/>
              </a:rPr>
              <a:t>Climate change affects the </a:t>
            </a:r>
            <a:r>
              <a:rPr lang="en-US" sz="1300" dirty="0" err="1">
                <a:solidFill>
                  <a:schemeClr val="tx1"/>
                </a:solidFill>
                <a:latin typeface="Arial"/>
                <a:cs typeface="Arial"/>
              </a:rPr>
              <a:t>Pococí</a:t>
            </a:r>
            <a:r>
              <a:rPr lang="en-US" sz="1300" dirty="0">
                <a:solidFill>
                  <a:schemeClr val="tx1"/>
                </a:solidFill>
                <a:latin typeface="Arial"/>
                <a:cs typeface="Arial"/>
              </a:rPr>
              <a:t> county, causing floods, landslides, droughts, and strong heat waves. Periods of droughts and high agricultural water demand pose challenges to securing water supply for several communities, including </a:t>
            </a:r>
            <a:r>
              <a:rPr lang="en-US" sz="1300" dirty="0" err="1">
                <a:solidFill>
                  <a:schemeClr val="tx1"/>
                </a:solidFill>
                <a:latin typeface="Arial"/>
                <a:cs typeface="Arial"/>
              </a:rPr>
              <a:t>Suerre</a:t>
            </a:r>
            <a:r>
              <a:rPr lang="en-US" sz="1300" dirty="0">
                <a:solidFill>
                  <a:schemeClr val="tx1"/>
                </a:solidFill>
                <a:latin typeface="Arial"/>
                <a:cs typeface="Arial"/>
              </a:rPr>
              <a:t>. </a:t>
            </a:r>
          </a:p>
          <a:p>
            <a:pPr>
              <a:lnSpc>
                <a:spcPct val="90000"/>
              </a:lnSpc>
            </a:pPr>
            <a:r>
              <a:rPr lang="en-US" sz="1300" dirty="0" err="1">
                <a:solidFill>
                  <a:schemeClr val="tx1"/>
                </a:solidFill>
                <a:latin typeface="Arial"/>
                <a:ea typeface="Times New Roman" panose="02020603050405020304" pitchFamily="18" charset="0"/>
                <a:cs typeface="Arial"/>
              </a:rPr>
              <a:t>Roxelia</a:t>
            </a:r>
            <a:r>
              <a:rPr lang="en-US" sz="1300" dirty="0">
                <a:solidFill>
                  <a:schemeClr val="tx1"/>
                </a:solidFill>
                <a:latin typeface="Arial"/>
                <a:ea typeface="Times New Roman" panose="02020603050405020304" pitchFamily="18" charset="0"/>
                <a:cs typeface="Arial"/>
              </a:rPr>
              <a:t>, one of the leaders of the ASADA today, understands the importance of preventing extreme events form occurring more frequently. Therefore, she promotes </a:t>
            </a:r>
            <a:r>
              <a:rPr lang="en-US" sz="1300" b="1" dirty="0">
                <a:solidFill>
                  <a:schemeClr val="tx1"/>
                </a:solidFill>
                <a:latin typeface="Arial"/>
                <a:ea typeface="Times New Roman" panose="02020603050405020304" pitchFamily="18" charset="0"/>
                <a:cs typeface="Arial"/>
              </a:rPr>
              <a:t>training and improvement plans </a:t>
            </a:r>
            <a:r>
              <a:rPr lang="en-US" sz="1300" dirty="0">
                <a:solidFill>
                  <a:schemeClr val="tx1"/>
                </a:solidFill>
                <a:latin typeface="Arial"/>
                <a:ea typeface="Times New Roman" panose="02020603050405020304" pitchFamily="18" charset="0"/>
                <a:cs typeface="Arial"/>
              </a:rPr>
              <a:t>for the aqueduct structures to ensure a sustained water supply and avoid service interruptions.</a:t>
            </a:r>
          </a:p>
        </p:txBody>
      </p:sp>
      <p:grpSp>
        <p:nvGrpSpPr>
          <p:cNvPr id="3" name="Grupo 2">
            <a:extLst>
              <a:ext uri="{FF2B5EF4-FFF2-40B4-BE49-F238E27FC236}">
                <a16:creationId xmlns:a16="http://schemas.microsoft.com/office/drawing/2014/main" id="{4D9A947E-86FD-2470-B1E1-5D74E94982A3}"/>
              </a:ext>
            </a:extLst>
          </p:cNvPr>
          <p:cNvGrpSpPr/>
          <p:nvPr/>
        </p:nvGrpSpPr>
        <p:grpSpPr>
          <a:xfrm>
            <a:off x="179386" y="-30453"/>
            <a:ext cx="2996805" cy="394210"/>
            <a:chOff x="179386" y="-30453"/>
            <a:chExt cx="2996805" cy="394210"/>
          </a:xfrm>
        </p:grpSpPr>
        <p:sp>
          <p:nvSpPr>
            <p:cNvPr id="11" name="Rectángulo: una sola esquina redondeada 10">
              <a:extLst>
                <a:ext uri="{FF2B5EF4-FFF2-40B4-BE49-F238E27FC236}">
                  <a16:creationId xmlns:a16="http://schemas.microsoft.com/office/drawing/2014/main" id="{663E6463-4166-44CE-7C9F-84798C9E3F61}"/>
                </a:ext>
              </a:extLst>
            </p:cNvPr>
            <p:cNvSpPr/>
            <p:nvPr/>
          </p:nvSpPr>
          <p:spPr>
            <a:xfrm flipV="1">
              <a:off x="179387" y="-1287"/>
              <a:ext cx="2996804" cy="336891"/>
            </a:xfrm>
            <a:prstGeom prst="round1Rect">
              <a:avLst>
                <a:gd name="adj" fmla="val 37295"/>
              </a:avLst>
            </a:prstGeom>
            <a:solidFill>
              <a:srgbClr val="156082"/>
            </a:solidFill>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Headline">
              <a:extLst>
                <a:ext uri="{FF2B5EF4-FFF2-40B4-BE49-F238E27FC236}">
                  <a16:creationId xmlns:a16="http://schemas.microsoft.com/office/drawing/2014/main" id="{DB9FA5DA-4F55-FF0A-A910-B4AD06C5B002}"/>
                </a:ext>
              </a:extLst>
            </p:cNvPr>
            <p:cNvSpPr txBox="1">
              <a:spLocks/>
            </p:cNvSpPr>
            <p:nvPr/>
          </p:nvSpPr>
          <p:spPr bwMode="gray">
            <a:xfrm>
              <a:off x="179386" y="-30453"/>
              <a:ext cx="1419067" cy="394210"/>
            </a:xfrm>
            <a:prstGeom prst="rect">
              <a:avLst/>
            </a:prstGeom>
          </p:spPr>
          <p:txBody>
            <a:bodyPr wrap="square">
              <a:spAutoFit/>
            </a:bodyPr>
            <a:lstStyle>
              <a:lvl1pPr algn="l" defTabSz="685800" rtl="0" eaLnBrk="1" latinLnBrk="0" hangingPunct="1">
                <a:lnSpc>
                  <a:spcPct val="90000"/>
                </a:lnSpc>
                <a:spcBef>
                  <a:spcPct val="0"/>
                </a:spcBef>
                <a:buNone/>
                <a:defRPr sz="2600" b="1" kern="1200">
                  <a:solidFill>
                    <a:schemeClr val="tx1"/>
                  </a:solidFill>
                  <a:latin typeface="+mj-lt"/>
                  <a:ea typeface="+mj-ea"/>
                  <a:cs typeface="+mj-cs"/>
                </a:defRPr>
              </a:lvl1pPr>
            </a:lstStyle>
            <a:p>
              <a:pPr>
                <a:lnSpc>
                  <a:spcPct val="120000"/>
                </a:lnSpc>
                <a:spcAft>
                  <a:spcPts val="600"/>
                </a:spcAft>
              </a:pPr>
              <a:r>
                <a:rPr lang="en-US" sz="1800" dirty="0">
                  <a:solidFill>
                    <a:schemeClr val="bg1"/>
                  </a:solidFill>
                  <a:latin typeface="Arial" panose="020B0604020202020204" pitchFamily="34" charset="0"/>
                  <a:cs typeface="Arial" panose="020B0604020202020204" pitchFamily="34" charset="0"/>
                </a:rPr>
                <a:t>Motivation</a:t>
              </a:r>
            </a:p>
          </p:txBody>
        </p:sp>
      </p:grpSp>
      <p:grpSp>
        <p:nvGrpSpPr>
          <p:cNvPr id="8" name="Grupo 7">
            <a:extLst>
              <a:ext uri="{FF2B5EF4-FFF2-40B4-BE49-F238E27FC236}">
                <a16:creationId xmlns:a16="http://schemas.microsoft.com/office/drawing/2014/main" id="{0B7ED84B-6852-0E23-16DC-13256FD5F301}"/>
              </a:ext>
            </a:extLst>
          </p:cNvPr>
          <p:cNvGrpSpPr/>
          <p:nvPr/>
        </p:nvGrpSpPr>
        <p:grpSpPr>
          <a:xfrm>
            <a:off x="5984512" y="-47844"/>
            <a:ext cx="2980102" cy="394210"/>
            <a:chOff x="5984512" y="-47844"/>
            <a:chExt cx="2980102" cy="394210"/>
          </a:xfrm>
        </p:grpSpPr>
        <p:sp>
          <p:nvSpPr>
            <p:cNvPr id="15" name="Rectángulo: una sola esquina redondeada 14">
              <a:extLst>
                <a:ext uri="{FF2B5EF4-FFF2-40B4-BE49-F238E27FC236}">
                  <a16:creationId xmlns:a16="http://schemas.microsoft.com/office/drawing/2014/main" id="{21EB8A96-84A0-AB4A-9404-FE58D16A13C6}"/>
                </a:ext>
              </a:extLst>
            </p:cNvPr>
            <p:cNvSpPr/>
            <p:nvPr/>
          </p:nvSpPr>
          <p:spPr>
            <a:xfrm flipV="1">
              <a:off x="5984512" y="-1280"/>
              <a:ext cx="2980102" cy="336892"/>
            </a:xfrm>
            <a:prstGeom prst="round1Rect">
              <a:avLst>
                <a:gd name="adj" fmla="val 29007"/>
              </a:avLst>
            </a:prstGeom>
            <a:solidFill>
              <a:srgbClr val="156082"/>
            </a:solidFill>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Headline">
              <a:extLst>
                <a:ext uri="{FF2B5EF4-FFF2-40B4-BE49-F238E27FC236}">
                  <a16:creationId xmlns:a16="http://schemas.microsoft.com/office/drawing/2014/main" id="{B5E11C8F-F1E5-1B1A-9D0A-03839DCD1636}"/>
                </a:ext>
              </a:extLst>
            </p:cNvPr>
            <p:cNvSpPr txBox="1">
              <a:spLocks/>
            </p:cNvSpPr>
            <p:nvPr/>
          </p:nvSpPr>
          <p:spPr bwMode="gray">
            <a:xfrm>
              <a:off x="6047554" y="-47844"/>
              <a:ext cx="1419067" cy="394210"/>
            </a:xfrm>
            <a:prstGeom prst="rect">
              <a:avLst/>
            </a:prstGeom>
          </p:spPr>
          <p:txBody>
            <a:bodyPr wrap="square">
              <a:spAutoFit/>
            </a:bodyPr>
            <a:lstStyle>
              <a:lvl1pPr algn="l" defTabSz="685800" rtl="0" eaLnBrk="1" latinLnBrk="0" hangingPunct="1">
                <a:lnSpc>
                  <a:spcPct val="90000"/>
                </a:lnSpc>
                <a:spcBef>
                  <a:spcPct val="0"/>
                </a:spcBef>
                <a:buNone/>
                <a:defRPr sz="2600" b="1" kern="1200">
                  <a:solidFill>
                    <a:schemeClr val="tx1"/>
                  </a:solidFill>
                  <a:latin typeface="+mj-lt"/>
                  <a:ea typeface="+mj-ea"/>
                  <a:cs typeface="+mj-cs"/>
                </a:defRPr>
              </a:lvl1pPr>
            </a:lstStyle>
            <a:p>
              <a:pPr>
                <a:lnSpc>
                  <a:spcPct val="120000"/>
                </a:lnSpc>
                <a:spcAft>
                  <a:spcPts val="600"/>
                </a:spcAft>
              </a:pPr>
              <a:r>
                <a:rPr lang="en-US" sz="1800" dirty="0">
                  <a:solidFill>
                    <a:schemeClr val="bg1"/>
                  </a:solidFill>
                  <a:latin typeface="Arial" panose="020B0604020202020204" pitchFamily="34" charset="0"/>
                  <a:cs typeface="Arial" panose="020B0604020202020204" pitchFamily="34" charset="0"/>
                </a:rPr>
                <a:t>Context</a:t>
              </a:r>
            </a:p>
          </p:txBody>
        </p:sp>
      </p:grpSp>
      <p:sp>
        <p:nvSpPr>
          <p:cNvPr id="9" name="Elipse 8">
            <a:hlinkClick r:id="rId3" action="ppaction://hlinksldjump"/>
            <a:extLst>
              <a:ext uri="{FF2B5EF4-FFF2-40B4-BE49-F238E27FC236}">
                <a16:creationId xmlns:a16="http://schemas.microsoft.com/office/drawing/2014/main" id="{DDA0F9AE-3629-D593-B9F5-1711FCF7B8C2}"/>
              </a:ext>
            </a:extLst>
          </p:cNvPr>
          <p:cNvSpPr/>
          <p:nvPr/>
        </p:nvSpPr>
        <p:spPr>
          <a:xfrm>
            <a:off x="8977782" y="4966437"/>
            <a:ext cx="139024" cy="139024"/>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ángulo 22">
            <a:extLst>
              <a:ext uri="{FF2B5EF4-FFF2-40B4-BE49-F238E27FC236}">
                <a16:creationId xmlns:a16="http://schemas.microsoft.com/office/drawing/2014/main" id="{181EB6BF-4D07-B801-2704-81F7758B62D0}"/>
              </a:ext>
            </a:extLst>
          </p:cNvPr>
          <p:cNvSpPr/>
          <p:nvPr/>
        </p:nvSpPr>
        <p:spPr>
          <a:xfrm>
            <a:off x="3176191" y="0"/>
            <a:ext cx="2808321" cy="51435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upo 5">
            <a:extLst>
              <a:ext uri="{FF2B5EF4-FFF2-40B4-BE49-F238E27FC236}">
                <a16:creationId xmlns:a16="http://schemas.microsoft.com/office/drawing/2014/main" id="{4201D111-0A9E-DB20-5B5F-C483676A458E}"/>
              </a:ext>
            </a:extLst>
          </p:cNvPr>
          <p:cNvGrpSpPr/>
          <p:nvPr/>
        </p:nvGrpSpPr>
        <p:grpSpPr>
          <a:xfrm>
            <a:off x="3407276" y="-5578"/>
            <a:ext cx="2337615" cy="5143500"/>
            <a:chOff x="3407276" y="-5578"/>
            <a:chExt cx="2337615" cy="5143500"/>
          </a:xfrm>
        </p:grpSpPr>
        <p:pic>
          <p:nvPicPr>
            <p:cNvPr id="4" name="Imagen 3" descr="Un grupo de personas en un parque&#10;&#10;Descripción generada automáticamente">
              <a:extLst>
                <a:ext uri="{FF2B5EF4-FFF2-40B4-BE49-F238E27FC236}">
                  <a16:creationId xmlns:a16="http://schemas.microsoft.com/office/drawing/2014/main" id="{9B0BD62D-0D14-7A38-4F82-B979C82520C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407278" y="-5578"/>
              <a:ext cx="2337612" cy="2378201"/>
            </a:xfrm>
            <a:prstGeom prst="rect">
              <a:avLst/>
            </a:prstGeom>
          </p:spPr>
        </p:pic>
        <p:pic>
          <p:nvPicPr>
            <p:cNvPr id="7" name="Imagen 6" descr="Un grupo de personas en un salón de clases&#10;&#10;Descripción generada automáticamente con confianza media">
              <a:extLst>
                <a:ext uri="{FF2B5EF4-FFF2-40B4-BE49-F238E27FC236}">
                  <a16:creationId xmlns:a16="http://schemas.microsoft.com/office/drawing/2014/main" id="{C64C8F37-3AB8-52F5-170F-4883061FA023}"/>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407279" y="2372623"/>
              <a:ext cx="2337612" cy="2390389"/>
            </a:xfrm>
            <a:prstGeom prst="rect">
              <a:avLst/>
            </a:prstGeom>
          </p:spPr>
        </p:pic>
        <p:sp>
          <p:nvSpPr>
            <p:cNvPr id="21" name="CuadroTexto 20">
              <a:extLst>
                <a:ext uri="{FF2B5EF4-FFF2-40B4-BE49-F238E27FC236}">
                  <a16:creationId xmlns:a16="http://schemas.microsoft.com/office/drawing/2014/main" id="{2913DEC8-5AD8-39F0-0509-DBFD6BDD71B5}"/>
                </a:ext>
              </a:extLst>
            </p:cNvPr>
            <p:cNvSpPr txBox="1"/>
            <p:nvPr/>
          </p:nvSpPr>
          <p:spPr>
            <a:xfrm>
              <a:off x="3407276" y="4768590"/>
              <a:ext cx="2337613" cy="369332"/>
            </a:xfrm>
            <a:prstGeom prst="rect">
              <a:avLst/>
            </a:prstGeom>
            <a:noFill/>
          </p:spPr>
          <p:txBody>
            <a:bodyPr wrap="square">
              <a:spAutoFit/>
            </a:bodyPr>
            <a:lstStyle/>
            <a:p>
              <a:pPr algn="ctr"/>
              <a:r>
                <a:rPr lang="en-US" sz="900" dirty="0" err="1">
                  <a:latin typeface="Arial" panose="020B0604020202020204" pitchFamily="34" charset="0"/>
                  <a:cs typeface="Arial" panose="020B0604020202020204" pitchFamily="34" charset="0"/>
                </a:rPr>
                <a:t>Roxelia</a:t>
              </a:r>
              <a:r>
                <a:rPr lang="en-US" sz="900" dirty="0">
                  <a:latin typeface="Arial" panose="020B0604020202020204" pitchFamily="34" charset="0"/>
                  <a:cs typeface="Arial" panose="020B0604020202020204" pitchFamily="34" charset="0"/>
                </a:rPr>
                <a:t> working with the </a:t>
              </a:r>
              <a:r>
                <a:rPr lang="en-US" sz="900" dirty="0" err="1">
                  <a:latin typeface="Arial" panose="020B0604020202020204" pitchFamily="34" charset="0"/>
                  <a:cs typeface="Arial" panose="020B0604020202020204" pitchFamily="34" charset="0"/>
                </a:rPr>
                <a:t>Suerre</a:t>
              </a:r>
              <a:r>
                <a:rPr lang="en-US" sz="900" dirty="0">
                  <a:latin typeface="Arial" panose="020B0604020202020204" pitchFamily="34" charset="0"/>
                  <a:cs typeface="Arial" panose="020B0604020202020204" pitchFamily="34" charset="0"/>
                </a:rPr>
                <a:t> community.</a:t>
              </a:r>
            </a:p>
          </p:txBody>
        </p:sp>
        <p:cxnSp>
          <p:nvCxnSpPr>
            <p:cNvPr id="17" name="Conector recto 16">
              <a:extLst>
                <a:ext uri="{FF2B5EF4-FFF2-40B4-BE49-F238E27FC236}">
                  <a16:creationId xmlns:a16="http://schemas.microsoft.com/office/drawing/2014/main" id="{DC842A34-46DB-1192-1836-0A529DA14A03}"/>
                </a:ext>
              </a:extLst>
            </p:cNvPr>
            <p:cNvCxnSpPr>
              <a:cxnSpLocks/>
            </p:cNvCxnSpPr>
            <p:nvPr/>
          </p:nvCxnSpPr>
          <p:spPr>
            <a:xfrm>
              <a:off x="3409618" y="2377602"/>
              <a:ext cx="2335272" cy="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743956765"/>
      </p:ext>
    </p:extLst>
  </p:cSld>
  <p:clrMapOvr>
    <a:masterClrMapping/>
  </p:clrMapOvr>
  <p:transition spd="slow" advClick="0" advTm="50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5">
                                            <p:bg/>
                                          </p:spTgt>
                                        </p:tgtEl>
                                        <p:attrNameLst>
                                          <p:attrName>style.visibility</p:attrName>
                                        </p:attrNameLst>
                                      </p:cBhvr>
                                      <p:to>
                                        <p:strVal val="visible"/>
                                      </p:to>
                                    </p:set>
                                    <p:animEffect transition="in" filter="fade">
                                      <p:cBhvr>
                                        <p:cTn id="12" dur="1000"/>
                                        <p:tgtEl>
                                          <p:spTgt spid="5">
                                            <p:bg/>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1500"/>
                                        <p:tgtEl>
                                          <p:spTgt spid="5">
                                            <p:txEl>
                                              <p:pRg st="0" end="0"/>
                                            </p:txEl>
                                          </p:spTgt>
                                        </p:tgtEl>
                                      </p:cBhvr>
                                    </p:animEffect>
                                  </p:childTnLst>
                                </p:cTn>
                              </p:par>
                              <p:par>
                                <p:cTn id="16" presetID="2" presetClass="entr" presetSubtype="1" fill="hold" nodeType="withEffect">
                                  <p:stCondLst>
                                    <p:cond delay="50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1500" fill="hold"/>
                                        <p:tgtEl>
                                          <p:spTgt spid="6"/>
                                        </p:tgtEl>
                                        <p:attrNameLst>
                                          <p:attrName>ppt_x</p:attrName>
                                        </p:attrNameLst>
                                      </p:cBhvr>
                                      <p:tavLst>
                                        <p:tav tm="0">
                                          <p:val>
                                            <p:strVal val="#ppt_x"/>
                                          </p:val>
                                        </p:tav>
                                        <p:tav tm="100000">
                                          <p:val>
                                            <p:strVal val="#ppt_x"/>
                                          </p:val>
                                        </p:tav>
                                      </p:tavLst>
                                    </p:anim>
                                    <p:anim calcmode="lin" valueType="num">
                                      <p:cBhvr additive="base">
                                        <p:cTn id="19" dur="1500" fill="hold"/>
                                        <p:tgtEl>
                                          <p:spTgt spid="6"/>
                                        </p:tgtEl>
                                        <p:attrNameLst>
                                          <p:attrName>ppt_y</p:attrName>
                                        </p:attrNameLst>
                                      </p:cBhvr>
                                      <p:tavLst>
                                        <p:tav tm="0">
                                          <p:val>
                                            <p:strVal val="0-#ppt_h/2"/>
                                          </p:val>
                                        </p:tav>
                                        <p:tav tm="100000">
                                          <p:val>
                                            <p:strVal val="#ppt_y"/>
                                          </p:val>
                                        </p:tav>
                                      </p:tavLst>
                                    </p:anim>
                                  </p:childTnLst>
                                </p:cTn>
                              </p:par>
                            </p:childTnLst>
                          </p:cTn>
                        </p:par>
                        <p:par>
                          <p:cTn id="20" fill="hold">
                            <p:stCondLst>
                              <p:cond delay="3000"/>
                            </p:stCondLst>
                            <p:childTnLst>
                              <p:par>
                                <p:cTn id="21" presetID="10" presetClass="entr" presetSubtype="0" fill="hold" grpId="0" nodeType="afterEffect">
                                  <p:stCondLst>
                                    <p:cond delay="100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fade">
                                      <p:cBhvr>
                                        <p:cTn id="23" dur="1500"/>
                                        <p:tgtEl>
                                          <p:spTgt spid="5">
                                            <p:txEl>
                                              <p:pRg st="1" end="1"/>
                                            </p:txEl>
                                          </p:spTgt>
                                        </p:tgtEl>
                                      </p:cBhvr>
                                    </p:animEffect>
                                  </p:childTnLst>
                                </p:cTn>
                              </p:par>
                            </p:childTnLst>
                          </p:cTn>
                        </p:par>
                        <p:par>
                          <p:cTn id="24" fill="hold">
                            <p:stCondLst>
                              <p:cond delay="5500"/>
                            </p:stCondLst>
                            <p:childTnLst>
                              <p:par>
                                <p:cTn id="25" presetID="10" presetClass="entr" presetSubtype="0" fill="hold" grpId="0" nodeType="after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1500"/>
                                        <p:tgtEl>
                                          <p:spTgt spid="5">
                                            <p:txEl>
                                              <p:pRg st="2" end="2"/>
                                            </p:txEl>
                                          </p:spTgt>
                                        </p:tgtEl>
                                      </p:cBhvr>
                                    </p:animEffect>
                                  </p:childTnLst>
                                </p:cTn>
                              </p:par>
                            </p:childTnLst>
                          </p:cTn>
                        </p:par>
                        <p:par>
                          <p:cTn id="28" fill="hold">
                            <p:stCondLst>
                              <p:cond delay="7000"/>
                            </p:stCondLst>
                            <p:childTnLst>
                              <p:par>
                                <p:cTn id="29" presetID="10" presetClass="entr" presetSubtype="0" fill="hold" grpId="0" nodeType="after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Effect transition="in" filter="fade">
                                      <p:cBhvr>
                                        <p:cTn id="31" dur="1500"/>
                                        <p:tgtEl>
                                          <p:spTgt spid="5">
                                            <p:txEl>
                                              <p:pRg st="3" end="3"/>
                                            </p:txEl>
                                          </p:spTgt>
                                        </p:tgtEl>
                                      </p:cBhvr>
                                    </p:animEffect>
                                  </p:childTnLst>
                                </p:cTn>
                              </p:par>
                            </p:childTnLst>
                          </p:cTn>
                        </p:par>
                        <p:par>
                          <p:cTn id="32" fill="hold">
                            <p:stCondLst>
                              <p:cond delay="8500"/>
                            </p:stCondLst>
                            <p:childTnLst>
                              <p:par>
                                <p:cTn id="33" presetID="2" presetClass="entr" presetSubtype="1" fill="hold" nodeType="afterEffect">
                                  <p:stCondLst>
                                    <p:cond delay="750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1500" fill="hold"/>
                                        <p:tgtEl>
                                          <p:spTgt spid="8"/>
                                        </p:tgtEl>
                                        <p:attrNameLst>
                                          <p:attrName>ppt_x</p:attrName>
                                        </p:attrNameLst>
                                      </p:cBhvr>
                                      <p:tavLst>
                                        <p:tav tm="0">
                                          <p:val>
                                            <p:strVal val="#ppt_x"/>
                                          </p:val>
                                        </p:tav>
                                        <p:tav tm="100000">
                                          <p:val>
                                            <p:strVal val="#ppt_x"/>
                                          </p:val>
                                        </p:tav>
                                      </p:tavLst>
                                    </p:anim>
                                    <p:anim calcmode="lin" valueType="num">
                                      <p:cBhvr additive="base">
                                        <p:cTn id="36" dur="1500" fill="hold"/>
                                        <p:tgtEl>
                                          <p:spTgt spid="8"/>
                                        </p:tgtEl>
                                        <p:attrNameLst>
                                          <p:attrName>ppt_y</p:attrName>
                                        </p:attrNameLst>
                                      </p:cBhvr>
                                      <p:tavLst>
                                        <p:tav tm="0">
                                          <p:val>
                                            <p:strVal val="0-#ppt_h/2"/>
                                          </p:val>
                                        </p:tav>
                                        <p:tav tm="100000">
                                          <p:val>
                                            <p:strVal val="#ppt_y"/>
                                          </p:val>
                                        </p:tav>
                                      </p:tavLst>
                                    </p:anim>
                                  </p:childTnLst>
                                </p:cTn>
                              </p:par>
                            </p:childTnLst>
                          </p:cTn>
                        </p:par>
                        <p:par>
                          <p:cTn id="37" fill="hold">
                            <p:stCondLst>
                              <p:cond delay="17500"/>
                            </p:stCondLst>
                            <p:childTnLst>
                              <p:par>
                                <p:cTn id="38" presetID="10" presetClass="entr" presetSubtype="0" fill="hold" grpId="0" nodeType="afterEffect">
                                  <p:stCondLst>
                                    <p:cond delay="0"/>
                                  </p:stCondLst>
                                  <p:childTnLst>
                                    <p:set>
                                      <p:cBhvr>
                                        <p:cTn id="39" dur="1" fill="hold">
                                          <p:stCondLst>
                                            <p:cond delay="0"/>
                                          </p:stCondLst>
                                        </p:cTn>
                                        <p:tgtEl>
                                          <p:spTgt spid="2">
                                            <p:bg/>
                                          </p:spTgt>
                                        </p:tgtEl>
                                        <p:attrNameLst>
                                          <p:attrName>style.visibility</p:attrName>
                                        </p:attrNameLst>
                                      </p:cBhvr>
                                      <p:to>
                                        <p:strVal val="visible"/>
                                      </p:to>
                                    </p:set>
                                    <p:animEffect transition="in" filter="fade">
                                      <p:cBhvr>
                                        <p:cTn id="40" dur="1500"/>
                                        <p:tgtEl>
                                          <p:spTgt spid="2">
                                            <p:bg/>
                                          </p:spTgt>
                                        </p:tgtEl>
                                      </p:cBhvr>
                                    </p:animEffect>
                                  </p:childTnLst>
                                </p:cTn>
                              </p:par>
                              <p:par>
                                <p:cTn id="41" presetID="10" presetClass="entr" presetSubtype="0" fill="hold" grpId="0" nodeType="withEffect">
                                  <p:stCondLst>
                                    <p:cond delay="1000"/>
                                  </p:stCondLst>
                                  <p:childTnLst>
                                    <p:set>
                                      <p:cBhvr>
                                        <p:cTn id="42" dur="1" fill="hold">
                                          <p:stCondLst>
                                            <p:cond delay="0"/>
                                          </p:stCondLst>
                                        </p:cTn>
                                        <p:tgtEl>
                                          <p:spTgt spid="2">
                                            <p:txEl>
                                              <p:pRg st="0" end="0"/>
                                            </p:txEl>
                                          </p:spTgt>
                                        </p:tgtEl>
                                        <p:attrNameLst>
                                          <p:attrName>style.visibility</p:attrName>
                                        </p:attrNameLst>
                                      </p:cBhvr>
                                      <p:to>
                                        <p:strVal val="visible"/>
                                      </p:to>
                                    </p:set>
                                    <p:animEffect transition="in" filter="fade">
                                      <p:cBhvr>
                                        <p:cTn id="43" dur="1500"/>
                                        <p:tgtEl>
                                          <p:spTgt spid="2">
                                            <p:txEl>
                                              <p:pRg st="0" end="0"/>
                                            </p:txEl>
                                          </p:spTgt>
                                        </p:tgtEl>
                                      </p:cBhvr>
                                    </p:animEffect>
                                  </p:childTnLst>
                                </p:cTn>
                              </p:par>
                            </p:childTnLst>
                          </p:cTn>
                        </p:par>
                        <p:par>
                          <p:cTn id="44" fill="hold">
                            <p:stCondLst>
                              <p:cond delay="20000"/>
                            </p:stCondLst>
                            <p:childTnLst>
                              <p:par>
                                <p:cTn id="45" presetID="10" presetClass="entr" presetSubtype="0" fill="hold" grpId="0" nodeType="afterEffect">
                                  <p:stCondLst>
                                    <p:cond delay="0"/>
                                  </p:stCondLst>
                                  <p:childTnLst>
                                    <p:set>
                                      <p:cBhvr>
                                        <p:cTn id="46" dur="1" fill="hold">
                                          <p:stCondLst>
                                            <p:cond delay="0"/>
                                          </p:stCondLst>
                                        </p:cTn>
                                        <p:tgtEl>
                                          <p:spTgt spid="2">
                                            <p:txEl>
                                              <p:pRg st="1" end="1"/>
                                            </p:txEl>
                                          </p:spTgt>
                                        </p:tgtEl>
                                        <p:attrNameLst>
                                          <p:attrName>style.visibility</p:attrName>
                                        </p:attrNameLst>
                                      </p:cBhvr>
                                      <p:to>
                                        <p:strVal val="visible"/>
                                      </p:to>
                                    </p:set>
                                    <p:animEffect transition="in" filter="fade">
                                      <p:cBhvr>
                                        <p:cTn id="47" dur="1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2" grpId="0" uiExpand="1"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A98271DA-19CC-1554-49B5-922C932DBD6B}"/>
              </a:ext>
            </a:extLst>
          </p:cNvPr>
          <p:cNvSpPr/>
          <p:nvPr/>
        </p:nvSpPr>
        <p:spPr>
          <a:xfrm>
            <a:off x="0" y="0"/>
            <a:ext cx="3880965" cy="51435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25FBE202-7235-E8D7-1DCF-F4A4C4FABFF4}"/>
              </a:ext>
            </a:extLst>
          </p:cNvPr>
          <p:cNvSpPr>
            <a:spLocks noGrp="1"/>
          </p:cNvSpPr>
          <p:nvPr>
            <p:ph sz="half" idx="1"/>
          </p:nvPr>
        </p:nvSpPr>
        <p:spPr>
          <a:xfrm>
            <a:off x="106289" y="660622"/>
            <a:ext cx="3537352" cy="4147508"/>
          </a:xfrm>
          <a:ln>
            <a:noFill/>
          </a:ln>
        </p:spPr>
        <p:txBody>
          <a:bodyPr anchor="ctr">
            <a:noAutofit/>
          </a:bodyPr>
          <a:lstStyle/>
          <a:p>
            <a:pPr>
              <a:buClr>
                <a:srgbClr val="156082"/>
              </a:buClr>
            </a:pPr>
            <a:r>
              <a:rPr lang="en-US" sz="1400" dirty="0">
                <a:latin typeface="Arial"/>
                <a:cs typeface="Arial"/>
              </a:rPr>
              <a:t>The ASADA established partnerships with </a:t>
            </a:r>
            <a:r>
              <a:rPr lang="en-US" sz="1400" b="1" dirty="0">
                <a:latin typeface="Arial"/>
                <a:cs typeface="Arial"/>
              </a:rPr>
              <a:t>environmental education schools and universities </a:t>
            </a:r>
            <a:r>
              <a:rPr lang="en-US" sz="1400" dirty="0">
                <a:latin typeface="Arial"/>
                <a:cs typeface="Arial"/>
              </a:rPr>
              <a:t>to draw in volunteers, technologies, and innovation.</a:t>
            </a:r>
          </a:p>
          <a:p>
            <a:pPr>
              <a:buClr>
                <a:srgbClr val="156082"/>
              </a:buClr>
            </a:pPr>
            <a:r>
              <a:rPr lang="en-US" sz="1400" dirty="0">
                <a:latin typeface="Arial"/>
                <a:cs typeface="Arial"/>
              </a:rPr>
              <a:t>The ASADA's team is trained on </a:t>
            </a:r>
            <a:r>
              <a:rPr lang="en-US" sz="1400" b="1" dirty="0">
                <a:latin typeface="Arial"/>
                <a:cs typeface="Arial"/>
              </a:rPr>
              <a:t>sustainable financial management</a:t>
            </a:r>
            <a:r>
              <a:rPr lang="en-US" sz="1400" dirty="0">
                <a:latin typeface="Arial"/>
                <a:cs typeface="Arial"/>
              </a:rPr>
              <a:t>.</a:t>
            </a:r>
          </a:p>
          <a:p>
            <a:pPr>
              <a:buClr>
                <a:srgbClr val="156082"/>
              </a:buClr>
            </a:pPr>
            <a:r>
              <a:rPr lang="en-US" sz="1400" b="1" dirty="0">
                <a:latin typeface="Arial"/>
                <a:cs typeface="Arial"/>
              </a:rPr>
              <a:t>Community collaboration and partnerships </a:t>
            </a:r>
            <a:r>
              <a:rPr lang="en-US" sz="1400" dirty="0">
                <a:latin typeface="Arial"/>
                <a:cs typeface="Arial"/>
              </a:rPr>
              <a:t>for initiatives like reforestation, safeguarding springs and water recharge areas, restoring wetland ecosystems, cleaning up rivers, and managing solid waste, among other things.</a:t>
            </a:r>
          </a:p>
          <a:p>
            <a:pPr>
              <a:buClr>
                <a:srgbClr val="156082"/>
              </a:buClr>
            </a:pPr>
            <a:r>
              <a:rPr lang="en-US" sz="1400" dirty="0" err="1">
                <a:latin typeface="Arial"/>
                <a:cs typeface="Arial"/>
              </a:rPr>
              <a:t>Roxelia</a:t>
            </a:r>
            <a:r>
              <a:rPr lang="en-US" sz="1400" dirty="0">
                <a:latin typeface="Arial"/>
                <a:cs typeface="Arial"/>
              </a:rPr>
              <a:t> shared her knowledge with other community water managers and promoted the </a:t>
            </a:r>
            <a:r>
              <a:rPr lang="en-US" sz="1400" b="1" dirty="0">
                <a:latin typeface="Arial"/>
                <a:cs typeface="Arial"/>
              </a:rPr>
              <a:t>active participation of women</a:t>
            </a:r>
            <a:r>
              <a:rPr lang="en-US" sz="1400" dirty="0">
                <a:latin typeface="Arial"/>
                <a:cs typeface="Arial"/>
              </a:rPr>
              <a:t>, making their voices heard and having a presence in decision-making within their communities.</a:t>
            </a:r>
          </a:p>
          <a:p>
            <a:pPr marL="0" indent="0">
              <a:buClr>
                <a:srgbClr val="156082"/>
              </a:buClr>
              <a:buNone/>
            </a:pPr>
            <a:endParaRPr lang="en-US" sz="1400" dirty="0">
              <a:latin typeface="Arial"/>
              <a:cs typeface="Arial"/>
            </a:endParaRPr>
          </a:p>
        </p:txBody>
      </p:sp>
      <p:grpSp>
        <p:nvGrpSpPr>
          <p:cNvPr id="3" name="Grupo 2">
            <a:extLst>
              <a:ext uri="{FF2B5EF4-FFF2-40B4-BE49-F238E27FC236}">
                <a16:creationId xmlns:a16="http://schemas.microsoft.com/office/drawing/2014/main" id="{3E38BE9C-378E-0503-6EED-1631E0333857}"/>
              </a:ext>
            </a:extLst>
          </p:cNvPr>
          <p:cNvGrpSpPr/>
          <p:nvPr/>
        </p:nvGrpSpPr>
        <p:grpSpPr>
          <a:xfrm>
            <a:off x="179386" y="-37433"/>
            <a:ext cx="2954703" cy="394210"/>
            <a:chOff x="179386" y="-37433"/>
            <a:chExt cx="2954703" cy="394210"/>
          </a:xfrm>
        </p:grpSpPr>
        <p:sp>
          <p:nvSpPr>
            <p:cNvPr id="9" name="Rectángulo: una sola esquina redondeada 8">
              <a:extLst>
                <a:ext uri="{FF2B5EF4-FFF2-40B4-BE49-F238E27FC236}">
                  <a16:creationId xmlns:a16="http://schemas.microsoft.com/office/drawing/2014/main" id="{EA368E6F-F549-086C-B20E-3EC72F902F8A}"/>
                </a:ext>
              </a:extLst>
            </p:cNvPr>
            <p:cNvSpPr/>
            <p:nvPr/>
          </p:nvSpPr>
          <p:spPr>
            <a:xfrm flipV="1">
              <a:off x="179387" y="-1286"/>
              <a:ext cx="2954702" cy="336891"/>
            </a:xfrm>
            <a:prstGeom prst="round1Rect">
              <a:avLst>
                <a:gd name="adj" fmla="val 37295"/>
              </a:avLst>
            </a:prstGeom>
            <a:solidFill>
              <a:srgbClr val="156082"/>
            </a:solidFill>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Headline">
              <a:extLst>
                <a:ext uri="{FF2B5EF4-FFF2-40B4-BE49-F238E27FC236}">
                  <a16:creationId xmlns:a16="http://schemas.microsoft.com/office/drawing/2014/main" id="{F465BB8B-A92A-A61B-7DF5-D32CE735F1AA}"/>
                </a:ext>
              </a:extLst>
            </p:cNvPr>
            <p:cNvSpPr txBox="1">
              <a:spLocks/>
            </p:cNvSpPr>
            <p:nvPr/>
          </p:nvSpPr>
          <p:spPr bwMode="gray">
            <a:xfrm>
              <a:off x="179386" y="-37433"/>
              <a:ext cx="1419067" cy="394210"/>
            </a:xfrm>
            <a:prstGeom prst="rect">
              <a:avLst/>
            </a:prstGeom>
          </p:spPr>
          <p:txBody>
            <a:bodyPr wrap="square">
              <a:spAutoFit/>
            </a:bodyPr>
            <a:lstStyle>
              <a:lvl1pPr algn="l" defTabSz="685800" rtl="0" eaLnBrk="1" latinLnBrk="0" hangingPunct="1">
                <a:lnSpc>
                  <a:spcPct val="90000"/>
                </a:lnSpc>
                <a:spcBef>
                  <a:spcPct val="0"/>
                </a:spcBef>
                <a:buNone/>
                <a:defRPr sz="2600" b="1" kern="1200">
                  <a:solidFill>
                    <a:schemeClr val="tx1"/>
                  </a:solidFill>
                  <a:latin typeface="+mj-lt"/>
                  <a:ea typeface="+mj-ea"/>
                  <a:cs typeface="+mj-cs"/>
                </a:defRPr>
              </a:lvl1pPr>
            </a:lstStyle>
            <a:p>
              <a:pPr>
                <a:lnSpc>
                  <a:spcPct val="120000"/>
                </a:lnSpc>
                <a:spcAft>
                  <a:spcPts val="600"/>
                </a:spcAft>
              </a:pPr>
              <a:r>
                <a:rPr lang="en-US" sz="1800" dirty="0">
                  <a:solidFill>
                    <a:schemeClr val="bg1"/>
                  </a:solidFill>
                  <a:latin typeface="Arial" panose="020B0604020202020204" pitchFamily="34" charset="0"/>
                  <a:cs typeface="Arial" panose="020B0604020202020204" pitchFamily="34" charset="0"/>
                </a:rPr>
                <a:t>Actions</a:t>
              </a:r>
            </a:p>
          </p:txBody>
        </p:sp>
      </p:grpSp>
      <p:grpSp>
        <p:nvGrpSpPr>
          <p:cNvPr id="6" name="Grupo 5">
            <a:extLst>
              <a:ext uri="{FF2B5EF4-FFF2-40B4-BE49-F238E27FC236}">
                <a16:creationId xmlns:a16="http://schemas.microsoft.com/office/drawing/2014/main" id="{6BB045B6-13C6-334C-FCF8-E4A90C5337C5}"/>
              </a:ext>
            </a:extLst>
          </p:cNvPr>
          <p:cNvGrpSpPr/>
          <p:nvPr/>
        </p:nvGrpSpPr>
        <p:grpSpPr>
          <a:xfrm>
            <a:off x="4060350" y="178884"/>
            <a:ext cx="4910113" cy="4938057"/>
            <a:chOff x="4060351" y="178884"/>
            <a:chExt cx="4890302" cy="4923114"/>
          </a:xfrm>
        </p:grpSpPr>
        <p:cxnSp>
          <p:nvCxnSpPr>
            <p:cNvPr id="11" name="Conector recto 10">
              <a:extLst>
                <a:ext uri="{FF2B5EF4-FFF2-40B4-BE49-F238E27FC236}">
                  <a16:creationId xmlns:a16="http://schemas.microsoft.com/office/drawing/2014/main" id="{7315BB02-8BD8-71AD-BE82-9A3393AB2E52}"/>
                </a:ext>
              </a:extLst>
            </p:cNvPr>
            <p:cNvCxnSpPr/>
            <p:nvPr/>
          </p:nvCxnSpPr>
          <p:spPr>
            <a:xfrm>
              <a:off x="4069090" y="3155780"/>
              <a:ext cx="4881563" cy="0"/>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sp>
          <p:nvSpPr>
            <p:cNvPr id="8" name="Rectángulo 7">
              <a:extLst>
                <a:ext uri="{FF2B5EF4-FFF2-40B4-BE49-F238E27FC236}">
                  <a16:creationId xmlns:a16="http://schemas.microsoft.com/office/drawing/2014/main" id="{0575FC18-CEBA-EFB9-2D00-86182090336C}"/>
                </a:ext>
              </a:extLst>
            </p:cNvPr>
            <p:cNvSpPr/>
            <p:nvPr/>
          </p:nvSpPr>
          <p:spPr>
            <a:xfrm>
              <a:off x="4060351" y="178884"/>
              <a:ext cx="2190193" cy="4781342"/>
            </a:xfrm>
            <a:prstGeom prst="rect">
              <a:avLst/>
            </a:prstGeom>
            <a:solidFill>
              <a:srgbClr val="D7D7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Imagen 3" descr="Imagen que contiene pasto, exterior, edificio, hidrante&#10;&#10;Descripción generada automáticamente">
              <a:extLst>
                <a:ext uri="{FF2B5EF4-FFF2-40B4-BE49-F238E27FC236}">
                  <a16:creationId xmlns:a16="http://schemas.microsoft.com/office/drawing/2014/main" id="{0A0D6F2A-C5A3-EB6B-8577-59C1133B4D0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069090" y="183252"/>
              <a:ext cx="4881563" cy="4776971"/>
            </a:xfrm>
            <a:prstGeom prst="rect">
              <a:avLst/>
            </a:prstGeom>
          </p:spPr>
        </p:pic>
        <p:sp>
          <p:nvSpPr>
            <p:cNvPr id="15" name="Rectángulo 14">
              <a:extLst>
                <a:ext uri="{FF2B5EF4-FFF2-40B4-BE49-F238E27FC236}">
                  <a16:creationId xmlns:a16="http://schemas.microsoft.com/office/drawing/2014/main" id="{988DCE22-2B8F-EF67-19C1-2ADB79CD5A27}"/>
                </a:ext>
              </a:extLst>
            </p:cNvPr>
            <p:cNvSpPr/>
            <p:nvPr/>
          </p:nvSpPr>
          <p:spPr>
            <a:xfrm>
              <a:off x="4069090" y="4729404"/>
              <a:ext cx="4881563" cy="230832"/>
            </a:xfrm>
            <a:prstGeom prst="rect">
              <a:avLst/>
            </a:prstGeom>
            <a:solidFill>
              <a:schemeClr val="tx1">
                <a:alpha val="4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uadroTexto 15">
              <a:extLst>
                <a:ext uri="{FF2B5EF4-FFF2-40B4-BE49-F238E27FC236}">
                  <a16:creationId xmlns:a16="http://schemas.microsoft.com/office/drawing/2014/main" id="{2A3AB8FF-9502-A8E8-8402-13446F6EEF93}"/>
                </a:ext>
              </a:extLst>
            </p:cNvPr>
            <p:cNvSpPr txBox="1"/>
            <p:nvPr/>
          </p:nvSpPr>
          <p:spPr>
            <a:xfrm>
              <a:off x="7114873" y="4733784"/>
              <a:ext cx="1835780" cy="368214"/>
            </a:xfrm>
            <a:prstGeom prst="rect">
              <a:avLst/>
            </a:prstGeom>
            <a:noFill/>
          </p:spPr>
          <p:txBody>
            <a:bodyPr wrap="square" rtlCol="0">
              <a:spAutoFit/>
            </a:bodyPr>
            <a:lstStyle/>
            <a:p>
              <a:pPr algn="ctr"/>
              <a:r>
                <a:rPr lang="en-US" sz="900" dirty="0" err="1">
                  <a:solidFill>
                    <a:schemeClr val="bg1"/>
                  </a:solidFill>
                  <a:latin typeface="Arial" panose="020B0604020202020204" pitchFamily="34" charset="0"/>
                  <a:cs typeface="Arial" panose="020B0604020202020204" pitchFamily="34" charset="0"/>
                </a:rPr>
                <a:t>Roxelia</a:t>
              </a:r>
              <a:r>
                <a:rPr lang="en-US" sz="900" dirty="0">
                  <a:solidFill>
                    <a:schemeClr val="bg1"/>
                  </a:solidFill>
                  <a:latin typeface="Arial" panose="020B0604020202020204" pitchFamily="34" charset="0"/>
                  <a:cs typeface="Arial" panose="020B0604020202020204" pitchFamily="34" charset="0"/>
                </a:rPr>
                <a:t> in the </a:t>
              </a:r>
              <a:r>
                <a:rPr lang="en-US" sz="900" dirty="0" err="1">
                  <a:solidFill>
                    <a:schemeClr val="bg1"/>
                  </a:solidFill>
                  <a:latin typeface="Arial" panose="020B0604020202020204" pitchFamily="34" charset="0"/>
                  <a:cs typeface="Arial" panose="020B0604020202020204" pitchFamily="34" charset="0"/>
                </a:rPr>
                <a:t>Suerre</a:t>
              </a:r>
              <a:r>
                <a:rPr lang="en-US" sz="900" dirty="0">
                  <a:solidFill>
                    <a:schemeClr val="bg1"/>
                  </a:solidFill>
                  <a:latin typeface="Arial" panose="020B0604020202020204" pitchFamily="34" charset="0"/>
                  <a:cs typeface="Arial" panose="020B0604020202020204" pitchFamily="34" charset="0"/>
                </a:rPr>
                <a:t> ASADA </a:t>
              </a:r>
              <a:r>
                <a:rPr lang="en-US" sz="900" dirty="0" err="1">
                  <a:solidFill>
                    <a:schemeClr val="bg1"/>
                  </a:solidFill>
                  <a:latin typeface="Arial" panose="020B0604020202020204" pitchFamily="34" charset="0"/>
                  <a:cs typeface="Arial" panose="020B0604020202020204" pitchFamily="34" charset="0"/>
                </a:rPr>
                <a:t>erre</a:t>
              </a:r>
              <a:endParaRPr lang="en-US" sz="900" dirty="0">
                <a:solidFill>
                  <a:schemeClr val="bg1"/>
                </a:solidFill>
                <a:latin typeface="Arial" panose="020B0604020202020204" pitchFamily="34" charset="0"/>
                <a:cs typeface="Arial" panose="020B0604020202020204" pitchFamily="34" charset="0"/>
              </a:endParaRPr>
            </a:p>
          </p:txBody>
        </p:sp>
      </p:grpSp>
      <p:sp>
        <p:nvSpPr>
          <p:cNvPr id="7" name="Elipse 6">
            <a:hlinkClick r:id="rId4" action="ppaction://hlinksldjump"/>
            <a:extLst>
              <a:ext uri="{FF2B5EF4-FFF2-40B4-BE49-F238E27FC236}">
                <a16:creationId xmlns:a16="http://schemas.microsoft.com/office/drawing/2014/main" id="{31439354-BD96-F244-2EDD-C2A7EBB64008}"/>
              </a:ext>
            </a:extLst>
          </p:cNvPr>
          <p:cNvSpPr/>
          <p:nvPr/>
        </p:nvSpPr>
        <p:spPr>
          <a:xfrm>
            <a:off x="8977782" y="4966437"/>
            <a:ext cx="139024" cy="139024"/>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35414004"/>
      </p:ext>
    </p:extLst>
  </p:cSld>
  <p:clrMapOvr>
    <a:masterClrMapping/>
  </p:clrMapOvr>
  <p:transition spd="slow" advClick="0" advTm="26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500"/>
                                        <p:tgtEl>
                                          <p:spTgt spid="5">
                                            <p:txEl>
                                              <p:pRg st="0" end="0"/>
                                            </p:txEl>
                                          </p:spTgt>
                                        </p:tgtEl>
                                      </p:cBhvr>
                                    </p:animEffect>
                                  </p:childTnLst>
                                </p:cTn>
                              </p:par>
                              <p:par>
                                <p:cTn id="13" presetID="53" presetClass="entr" presetSubtype="16" fill="hold" nodeType="withEffect">
                                  <p:stCondLst>
                                    <p:cond delay="750"/>
                                  </p:stCondLst>
                                  <p:childTnLst>
                                    <p:set>
                                      <p:cBhvr>
                                        <p:cTn id="14" dur="1" fill="hold">
                                          <p:stCondLst>
                                            <p:cond delay="0"/>
                                          </p:stCondLst>
                                        </p:cTn>
                                        <p:tgtEl>
                                          <p:spTgt spid="6"/>
                                        </p:tgtEl>
                                        <p:attrNameLst>
                                          <p:attrName>style.visibility</p:attrName>
                                        </p:attrNameLst>
                                      </p:cBhvr>
                                      <p:to>
                                        <p:strVal val="visible"/>
                                      </p:to>
                                    </p:set>
                                    <p:anim calcmode="lin" valueType="num">
                                      <p:cBhvr>
                                        <p:cTn id="15" dur="1500" fill="hold"/>
                                        <p:tgtEl>
                                          <p:spTgt spid="6"/>
                                        </p:tgtEl>
                                        <p:attrNameLst>
                                          <p:attrName>ppt_w</p:attrName>
                                        </p:attrNameLst>
                                      </p:cBhvr>
                                      <p:tavLst>
                                        <p:tav tm="0">
                                          <p:val>
                                            <p:fltVal val="0"/>
                                          </p:val>
                                        </p:tav>
                                        <p:tav tm="100000">
                                          <p:val>
                                            <p:strVal val="#ppt_w"/>
                                          </p:val>
                                        </p:tav>
                                      </p:tavLst>
                                    </p:anim>
                                    <p:anim calcmode="lin" valueType="num">
                                      <p:cBhvr>
                                        <p:cTn id="16" dur="1500" fill="hold"/>
                                        <p:tgtEl>
                                          <p:spTgt spid="6"/>
                                        </p:tgtEl>
                                        <p:attrNameLst>
                                          <p:attrName>ppt_h</p:attrName>
                                        </p:attrNameLst>
                                      </p:cBhvr>
                                      <p:tavLst>
                                        <p:tav tm="0">
                                          <p:val>
                                            <p:fltVal val="0"/>
                                          </p:val>
                                        </p:tav>
                                        <p:tav tm="100000">
                                          <p:val>
                                            <p:strVal val="#ppt_h"/>
                                          </p:val>
                                        </p:tav>
                                      </p:tavLst>
                                    </p:anim>
                                    <p:animEffect transition="in" filter="fade">
                                      <p:cBhvr>
                                        <p:cTn id="17" dur="1500"/>
                                        <p:tgtEl>
                                          <p:spTgt spid="6"/>
                                        </p:tgtEl>
                                      </p:cBhvr>
                                    </p:animEffect>
                                  </p:childTnLst>
                                </p:cTn>
                              </p:par>
                            </p:childTnLst>
                          </p:cTn>
                        </p:par>
                        <p:par>
                          <p:cTn id="18" fill="hold">
                            <p:stCondLst>
                              <p:cond delay="3250"/>
                            </p:stCondLst>
                            <p:childTnLst>
                              <p:par>
                                <p:cTn id="19" presetID="10" presetClass="entr" presetSubtype="0" fill="hold" grpId="0" nodeType="after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500"/>
                                        <p:tgtEl>
                                          <p:spTgt spid="5">
                                            <p:txEl>
                                              <p:pRg st="1" end="1"/>
                                            </p:txEl>
                                          </p:spTgt>
                                        </p:tgtEl>
                                      </p:cBhvr>
                                    </p:animEffect>
                                  </p:childTnLst>
                                </p:cTn>
                              </p:par>
                            </p:childTnLst>
                          </p:cTn>
                        </p:par>
                        <p:par>
                          <p:cTn id="22" fill="hold">
                            <p:stCondLst>
                              <p:cond delay="4750"/>
                            </p:stCondLst>
                            <p:childTnLst>
                              <p:par>
                                <p:cTn id="23" presetID="10" presetClass="entr" presetSubtype="0" fill="hold" grpId="0" nodeType="after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fade">
                                      <p:cBhvr>
                                        <p:cTn id="25" dur="1500"/>
                                        <p:tgtEl>
                                          <p:spTgt spid="5">
                                            <p:txEl>
                                              <p:pRg st="2" end="2"/>
                                            </p:txEl>
                                          </p:spTgt>
                                        </p:tgtEl>
                                      </p:cBhvr>
                                    </p:animEffect>
                                  </p:childTnLst>
                                </p:cTn>
                              </p:par>
                            </p:childTnLst>
                          </p:cTn>
                        </p:par>
                        <p:par>
                          <p:cTn id="26" fill="hold">
                            <p:stCondLst>
                              <p:cond delay="6250"/>
                            </p:stCondLst>
                            <p:childTnLst>
                              <p:par>
                                <p:cTn id="27" presetID="10" presetClass="entr" presetSubtype="0" fill="hold" grpId="0" nodeType="after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fade">
                                      <p:cBhvr>
                                        <p:cTn id="29" dur="1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0BF318B0-EE75-9636-D800-A9B26AF4A43B}"/>
              </a:ext>
            </a:extLst>
          </p:cNvPr>
          <p:cNvSpPr/>
          <p:nvPr/>
        </p:nvSpPr>
        <p:spPr>
          <a:xfrm>
            <a:off x="4080915" y="2739848"/>
            <a:ext cx="5063085" cy="2403652"/>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ángulo: esquinas superiores redondeadas 14">
            <a:extLst>
              <a:ext uri="{FF2B5EF4-FFF2-40B4-BE49-F238E27FC236}">
                <a16:creationId xmlns:a16="http://schemas.microsoft.com/office/drawing/2014/main" id="{097563BF-3422-E454-D3ED-6284A09726B0}"/>
              </a:ext>
            </a:extLst>
          </p:cNvPr>
          <p:cNvSpPr/>
          <p:nvPr/>
        </p:nvSpPr>
        <p:spPr>
          <a:xfrm rot="10800000" flipV="1">
            <a:off x="4080911" y="2571750"/>
            <a:ext cx="2396088" cy="290113"/>
          </a:xfrm>
          <a:prstGeom prst="wedgeRectCallout">
            <a:avLst>
              <a:gd name="adj1" fmla="val 20619"/>
              <a:gd name="adj2" fmla="val 85393"/>
            </a:avLst>
          </a:prstGeom>
          <a:solidFill>
            <a:srgbClr val="7ABF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latin typeface="Arial" panose="020B0604020202020204" pitchFamily="34" charset="0"/>
                <a:cs typeface="Arial" panose="020B0604020202020204" pitchFamily="34" charset="0"/>
              </a:rPr>
              <a:t>Message from </a:t>
            </a:r>
            <a:r>
              <a:rPr lang="en-US" sz="1600" dirty="0" err="1">
                <a:latin typeface="Arial" panose="020B0604020202020204" pitchFamily="34" charset="0"/>
                <a:cs typeface="Arial" panose="020B0604020202020204" pitchFamily="34" charset="0"/>
              </a:rPr>
              <a:t>Roxelia</a:t>
            </a:r>
            <a:r>
              <a:rPr lang="en-US" sz="1600" dirty="0">
                <a:latin typeface="Arial" panose="020B0604020202020204" pitchFamily="34" charset="0"/>
                <a:cs typeface="Arial" panose="020B0604020202020204" pitchFamily="34" charset="0"/>
              </a:rPr>
              <a:t>:</a:t>
            </a:r>
          </a:p>
        </p:txBody>
      </p:sp>
      <p:sp>
        <p:nvSpPr>
          <p:cNvPr id="8" name="Rectángulo 1">
            <a:extLst>
              <a:ext uri="{FF2B5EF4-FFF2-40B4-BE49-F238E27FC236}">
                <a16:creationId xmlns:a16="http://schemas.microsoft.com/office/drawing/2014/main" id="{4FE6F827-05FC-C787-4EE3-6F54754D3496}"/>
              </a:ext>
            </a:extLst>
          </p:cNvPr>
          <p:cNvSpPr/>
          <p:nvPr/>
        </p:nvSpPr>
        <p:spPr>
          <a:xfrm>
            <a:off x="-1" y="-1"/>
            <a:ext cx="3915867" cy="514349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5">
            <a:extLst>
              <a:ext uri="{FF2B5EF4-FFF2-40B4-BE49-F238E27FC236}">
                <a16:creationId xmlns:a16="http://schemas.microsoft.com/office/drawing/2014/main" id="{12F5512E-EDEE-0B52-D1B9-7E94D254A307}"/>
              </a:ext>
            </a:extLst>
          </p:cNvPr>
          <p:cNvSpPr>
            <a:spLocks noGrp="1"/>
          </p:cNvSpPr>
          <p:nvPr>
            <p:ph sz="half" idx="2"/>
          </p:nvPr>
        </p:nvSpPr>
        <p:spPr>
          <a:xfrm>
            <a:off x="113595" y="522259"/>
            <a:ext cx="3454598" cy="4389095"/>
          </a:xfrm>
          <a:ln>
            <a:noFill/>
          </a:ln>
        </p:spPr>
        <p:txBody>
          <a:bodyPr>
            <a:noAutofit/>
          </a:bodyPr>
          <a:lstStyle/>
          <a:p>
            <a:pPr>
              <a:buClr>
                <a:srgbClr val="6FC3BA"/>
              </a:buClr>
            </a:pPr>
            <a:r>
              <a:rPr lang="en-US" sz="1500" dirty="0">
                <a:solidFill>
                  <a:schemeClr val="bg1"/>
                </a:solidFill>
                <a:latin typeface="Arial" panose="020B0604020202020204" pitchFamily="34" charset="0"/>
                <a:cs typeface="Arial" panose="020B0604020202020204" pitchFamily="34" charset="0"/>
              </a:rPr>
              <a:t>The ASADA has formulated Water Safety Plans and secured funds for source water protection to supply the 5,600 people in the community and even reach other communities in case of need.</a:t>
            </a:r>
          </a:p>
          <a:p>
            <a:pPr>
              <a:buClr>
                <a:srgbClr val="6FC3BA"/>
              </a:buClr>
            </a:pPr>
            <a:r>
              <a:rPr lang="en-US" sz="1500" dirty="0" err="1">
                <a:solidFill>
                  <a:schemeClr val="bg1"/>
                </a:solidFill>
                <a:latin typeface="Arial" panose="020B0604020202020204" pitchFamily="34" charset="0"/>
                <a:cs typeface="Arial" panose="020B0604020202020204" pitchFamily="34" charset="0"/>
              </a:rPr>
              <a:t>Suerre</a:t>
            </a:r>
            <a:r>
              <a:rPr lang="en-US" sz="1500" dirty="0">
                <a:solidFill>
                  <a:schemeClr val="bg1"/>
                </a:solidFill>
                <a:latin typeface="Arial" panose="020B0604020202020204" pitchFamily="34" charset="0"/>
                <a:cs typeface="Arial" panose="020B0604020202020204" pitchFamily="34" charset="0"/>
              </a:rPr>
              <a:t> has implemented storage tanks to reduce water service interruptions.</a:t>
            </a:r>
          </a:p>
          <a:p>
            <a:pPr>
              <a:buClr>
                <a:srgbClr val="6FC3BA"/>
              </a:buClr>
            </a:pPr>
            <a:r>
              <a:rPr lang="en-US" sz="1500" dirty="0">
                <a:solidFill>
                  <a:schemeClr val="bg1"/>
                </a:solidFill>
                <a:latin typeface="Arial" panose="020B0604020202020204" pitchFamily="34" charset="0"/>
                <a:cs typeface="Arial" panose="020B0604020202020204" pitchFamily="34" charset="0"/>
              </a:rPr>
              <a:t>A weather station has been installed in the community for climate monitoring.</a:t>
            </a:r>
          </a:p>
          <a:p>
            <a:pPr>
              <a:buClr>
                <a:srgbClr val="6FC3BA"/>
              </a:buClr>
            </a:pPr>
            <a:r>
              <a:rPr lang="en-US" sz="1500" dirty="0">
                <a:solidFill>
                  <a:schemeClr val="bg1"/>
                </a:solidFill>
                <a:latin typeface="Arial" panose="020B0604020202020204" pitchFamily="34" charset="0"/>
                <a:cs typeface="Arial" panose="020B0604020202020204" pitchFamily="34" charset="0"/>
              </a:rPr>
              <a:t>The ASADA has strengthened its team's capacities, particularly in financial management, and now has its own building.</a:t>
            </a:r>
          </a:p>
          <a:p>
            <a:pPr>
              <a:buClr>
                <a:srgbClr val="6FC3BA"/>
              </a:buClr>
            </a:pPr>
            <a:r>
              <a:rPr lang="en-US" sz="1500" dirty="0">
                <a:solidFill>
                  <a:schemeClr val="bg1"/>
                </a:solidFill>
                <a:latin typeface="Arial" panose="020B0604020202020204" pitchFamily="34" charset="0"/>
                <a:cs typeface="Arial" panose="020B0604020202020204" pitchFamily="34" charset="0"/>
              </a:rPr>
              <a:t>Community resilience to hazards such as droughts and floods has increased.</a:t>
            </a:r>
            <a:endParaRPr lang="en-US" sz="15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sp>
        <p:nvSpPr>
          <p:cNvPr id="5" name="Content Placeholder 4">
            <a:extLst>
              <a:ext uri="{FF2B5EF4-FFF2-40B4-BE49-F238E27FC236}">
                <a16:creationId xmlns:a16="http://schemas.microsoft.com/office/drawing/2014/main" id="{25FBE202-7235-E8D7-1DCF-F4A4C4FABFF4}"/>
              </a:ext>
            </a:extLst>
          </p:cNvPr>
          <p:cNvSpPr>
            <a:spLocks noGrp="1"/>
          </p:cNvSpPr>
          <p:nvPr>
            <p:ph sz="half" idx="1"/>
          </p:nvPr>
        </p:nvSpPr>
        <p:spPr>
          <a:xfrm>
            <a:off x="4234780" y="2957283"/>
            <a:ext cx="4707418" cy="1529164"/>
          </a:xfrm>
        </p:spPr>
        <p:txBody>
          <a:bodyPr vert="horz" lIns="91440" tIns="45720" rIns="91440" bIns="45720" rtlCol="0" anchor="t">
            <a:noAutofit/>
          </a:bodyPr>
          <a:lstStyle/>
          <a:p>
            <a:pPr marL="0" indent="0" algn="just">
              <a:buNone/>
            </a:pPr>
            <a:r>
              <a:rPr lang="en-US" sz="1200" dirty="0">
                <a:solidFill>
                  <a:srgbClr val="156082"/>
                </a:solidFill>
                <a:latin typeface="Arial"/>
                <a:cs typeface="Arial"/>
              </a:rPr>
              <a:t>“I tell women that they have to approach participation spaces and accompany the actions of the community. It is an opportunity to  demonstrate women's potential and competences.</a:t>
            </a:r>
          </a:p>
          <a:p>
            <a:pPr marL="0" indent="0" algn="just">
              <a:buNone/>
            </a:pPr>
            <a:r>
              <a:rPr lang="en-US" sz="1200" dirty="0">
                <a:solidFill>
                  <a:srgbClr val="156082"/>
                </a:solidFill>
                <a:latin typeface="Arial"/>
                <a:cs typeface="Arial"/>
              </a:rPr>
              <a:t>We think we are not ready, but we must not give up; we must work and generate confidence to make ourselves known and achieve a space. To be authentic, because with who we are, we have the capacity to show the good things we can do.” </a:t>
            </a:r>
          </a:p>
        </p:txBody>
      </p:sp>
      <p:grpSp>
        <p:nvGrpSpPr>
          <p:cNvPr id="7" name="Grupo 6">
            <a:extLst>
              <a:ext uri="{FF2B5EF4-FFF2-40B4-BE49-F238E27FC236}">
                <a16:creationId xmlns:a16="http://schemas.microsoft.com/office/drawing/2014/main" id="{5BF54E16-C788-E90C-24A8-2524ED7EC4DB}"/>
              </a:ext>
            </a:extLst>
          </p:cNvPr>
          <p:cNvGrpSpPr/>
          <p:nvPr/>
        </p:nvGrpSpPr>
        <p:grpSpPr>
          <a:xfrm>
            <a:off x="179386" y="-37433"/>
            <a:ext cx="2954703" cy="394210"/>
            <a:chOff x="179386" y="-37433"/>
            <a:chExt cx="2954703" cy="394210"/>
          </a:xfrm>
        </p:grpSpPr>
        <p:sp>
          <p:nvSpPr>
            <p:cNvPr id="2" name="Rectángulo: una sola esquina redondeada 1">
              <a:extLst>
                <a:ext uri="{FF2B5EF4-FFF2-40B4-BE49-F238E27FC236}">
                  <a16:creationId xmlns:a16="http://schemas.microsoft.com/office/drawing/2014/main" id="{A934E0B5-4BAC-8058-B850-B32766A73649}"/>
                </a:ext>
              </a:extLst>
            </p:cNvPr>
            <p:cNvSpPr/>
            <p:nvPr/>
          </p:nvSpPr>
          <p:spPr>
            <a:xfrm flipV="1">
              <a:off x="179387" y="-1286"/>
              <a:ext cx="2954702" cy="336891"/>
            </a:xfrm>
            <a:prstGeom prst="round1Rect">
              <a:avLst>
                <a:gd name="adj" fmla="val 37295"/>
              </a:avLst>
            </a:prstGeom>
            <a:solidFill>
              <a:srgbClr val="6FC3BA"/>
            </a:solidFill>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Headline">
              <a:extLst>
                <a:ext uri="{FF2B5EF4-FFF2-40B4-BE49-F238E27FC236}">
                  <a16:creationId xmlns:a16="http://schemas.microsoft.com/office/drawing/2014/main" id="{0C86EA41-923D-523E-E249-5A7F1FE9F74A}"/>
                </a:ext>
              </a:extLst>
            </p:cNvPr>
            <p:cNvSpPr txBox="1">
              <a:spLocks/>
            </p:cNvSpPr>
            <p:nvPr/>
          </p:nvSpPr>
          <p:spPr bwMode="gray">
            <a:xfrm>
              <a:off x="179386" y="-37433"/>
              <a:ext cx="2487614" cy="394210"/>
            </a:xfrm>
            <a:prstGeom prst="rect">
              <a:avLst/>
            </a:prstGeom>
          </p:spPr>
          <p:txBody>
            <a:bodyPr wrap="square">
              <a:spAutoFit/>
            </a:bodyPr>
            <a:lstStyle>
              <a:lvl1pPr algn="l" defTabSz="685800" rtl="0" eaLnBrk="1" latinLnBrk="0" hangingPunct="1">
                <a:lnSpc>
                  <a:spcPct val="90000"/>
                </a:lnSpc>
                <a:spcBef>
                  <a:spcPct val="0"/>
                </a:spcBef>
                <a:buNone/>
                <a:defRPr sz="2600" b="1" kern="1200">
                  <a:solidFill>
                    <a:schemeClr val="tx1"/>
                  </a:solidFill>
                  <a:latin typeface="+mj-lt"/>
                  <a:ea typeface="+mj-ea"/>
                  <a:cs typeface="+mj-cs"/>
                </a:defRPr>
              </a:lvl1pPr>
            </a:lstStyle>
            <a:p>
              <a:pPr>
                <a:lnSpc>
                  <a:spcPct val="120000"/>
                </a:lnSpc>
                <a:spcAft>
                  <a:spcPts val="600"/>
                </a:spcAft>
              </a:pPr>
              <a:r>
                <a:rPr lang="en-US" sz="1800" dirty="0">
                  <a:solidFill>
                    <a:schemeClr val="bg1"/>
                  </a:solidFill>
                  <a:latin typeface="Arial" panose="020B0604020202020204" pitchFamily="34" charset="0"/>
                  <a:cs typeface="Arial" panose="020B0604020202020204" pitchFamily="34" charset="0"/>
                </a:rPr>
                <a:t>Achievements</a:t>
              </a:r>
            </a:p>
          </p:txBody>
        </p:sp>
      </p:grpSp>
      <p:sp>
        <p:nvSpPr>
          <p:cNvPr id="12" name="CuadroTexto 11">
            <a:extLst>
              <a:ext uri="{FF2B5EF4-FFF2-40B4-BE49-F238E27FC236}">
                <a16:creationId xmlns:a16="http://schemas.microsoft.com/office/drawing/2014/main" id="{65CFF7F9-CC6F-1CE2-2E54-A7CFD1C8453D}"/>
              </a:ext>
            </a:extLst>
          </p:cNvPr>
          <p:cNvSpPr txBox="1"/>
          <p:nvPr/>
        </p:nvSpPr>
        <p:spPr>
          <a:xfrm>
            <a:off x="4080910" y="4689438"/>
            <a:ext cx="5165338" cy="276999"/>
          </a:xfrm>
          <a:prstGeom prst="rect">
            <a:avLst/>
          </a:prstGeom>
          <a:noFill/>
        </p:spPr>
        <p:txBody>
          <a:bodyPr wrap="square" rtlCol="0">
            <a:spAutoFit/>
          </a:bodyPr>
          <a:lstStyle/>
          <a:p>
            <a:pPr lvl="0"/>
            <a:r>
              <a:rPr lang="en-US" sz="600" dirty="0">
                <a:solidFill>
                  <a:srgbClr val="000000"/>
                </a:solidFill>
                <a:latin typeface="Arial" panose="020B0604020202020204" pitchFamily="34" charset="0"/>
                <a:cs typeface="Arial" panose="020B0604020202020204" pitchFamily="34" charset="0"/>
              </a:rPr>
              <a:t>Regional </a:t>
            </a:r>
            <a:r>
              <a:rPr lang="en-US" sz="600">
                <a:solidFill>
                  <a:srgbClr val="000000"/>
                </a:solidFill>
                <a:latin typeface="Arial" panose="020B0604020202020204" pitchFamily="34" charset="0"/>
                <a:cs typeface="Arial" panose="020B0604020202020204" pitchFamily="34" charset="0"/>
              </a:rPr>
              <a:t>project </a:t>
            </a:r>
            <a:r>
              <a:rPr lang="en-US" sz="600">
                <a:solidFill>
                  <a:srgbClr val="0000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Scaling-up </a:t>
            </a:r>
            <a:r>
              <a:rPr lang="en-US" sz="600" dirty="0">
                <a:solidFill>
                  <a:srgbClr val="0000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ecosystem-based adaptation in rural Latin America (</a:t>
            </a:r>
            <a:r>
              <a:rPr lang="en-US" sz="600" dirty="0" err="1">
                <a:solidFill>
                  <a:srgbClr val="0000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EbALAC</a:t>
            </a:r>
            <a:r>
              <a:rPr lang="en-US" sz="600" dirty="0">
                <a:solidFill>
                  <a:srgbClr val="000000"/>
                </a:solidFill>
                <a:latin typeface="Arial" panose="020B0604020202020204" pitchFamily="34" charset="0"/>
                <a:cs typeface="Arial" panose="020B0604020202020204" pitchFamily="34" charset="0"/>
              </a:rPr>
              <a:t>), GIZ Costa Rica, on behalf of BMUV funded by IKI</a:t>
            </a:r>
          </a:p>
          <a:p>
            <a:pPr lvl="0"/>
            <a:r>
              <a:rPr lang="en-US" sz="600" dirty="0">
                <a:solidFill>
                  <a:srgbClr val="000000"/>
                </a:solidFill>
                <a:latin typeface="Arial" panose="020B0604020202020204" pitchFamily="34" charset="0"/>
                <a:cs typeface="Arial" panose="020B0604020202020204" pitchFamily="34" charset="0"/>
              </a:rPr>
              <a:t>Authors: Astrid Michels &amp; Diana Ramírez. Photos: © GIZ Costa Rica </a:t>
            </a:r>
            <a:r>
              <a:rPr lang="en-US" sz="600" dirty="0" err="1">
                <a:solidFill>
                  <a:srgbClr val="000000"/>
                </a:solidFill>
                <a:latin typeface="Arial" panose="020B0604020202020204" pitchFamily="34" charset="0"/>
                <a:cs typeface="Arial" panose="020B0604020202020204" pitchFamily="34" charset="0"/>
              </a:rPr>
              <a:t>EbALAC</a:t>
            </a:r>
            <a:r>
              <a:rPr lang="en-US" sz="600" dirty="0">
                <a:solidFill>
                  <a:srgbClr val="000000"/>
                </a:solidFill>
                <a:latin typeface="Arial" panose="020B0604020202020204" pitchFamily="34" charset="0"/>
                <a:cs typeface="Arial" panose="020B0604020202020204" pitchFamily="34" charset="0"/>
              </a:rPr>
              <a:t> / Adriana Campos &amp; © Asada </a:t>
            </a:r>
            <a:r>
              <a:rPr lang="en-US" sz="600" dirty="0" err="1">
                <a:solidFill>
                  <a:srgbClr val="000000"/>
                </a:solidFill>
                <a:latin typeface="Arial" panose="020B0604020202020204" pitchFamily="34" charset="0"/>
                <a:cs typeface="Arial" panose="020B0604020202020204" pitchFamily="34" charset="0"/>
              </a:rPr>
              <a:t>Suerre</a:t>
            </a:r>
            <a:endParaRPr lang="en-US" sz="600" dirty="0">
              <a:solidFill>
                <a:prstClr val="black"/>
              </a:solidFill>
              <a:latin typeface="Arial" panose="020B0604020202020204" pitchFamily="34" charset="0"/>
              <a:cs typeface="Arial" panose="020B0604020202020204" pitchFamily="34" charset="0"/>
            </a:endParaRPr>
          </a:p>
        </p:txBody>
      </p:sp>
      <p:grpSp>
        <p:nvGrpSpPr>
          <p:cNvPr id="9" name="Grupo 8">
            <a:extLst>
              <a:ext uri="{FF2B5EF4-FFF2-40B4-BE49-F238E27FC236}">
                <a16:creationId xmlns:a16="http://schemas.microsoft.com/office/drawing/2014/main" id="{5839E7AD-453D-A45F-BE25-0D5E334E98B2}"/>
              </a:ext>
            </a:extLst>
          </p:cNvPr>
          <p:cNvGrpSpPr/>
          <p:nvPr/>
        </p:nvGrpSpPr>
        <p:grpSpPr>
          <a:xfrm>
            <a:off x="4080910" y="187592"/>
            <a:ext cx="4883698" cy="2392120"/>
            <a:chOff x="4080910" y="187592"/>
            <a:chExt cx="4883698" cy="2392120"/>
          </a:xfrm>
        </p:grpSpPr>
        <p:pic>
          <p:nvPicPr>
            <p:cNvPr id="14" name="Imagen 13" descr="Un grupo de personas alrededor de una mesa&#10;&#10;Descripción generada automáticamente con confianza media">
              <a:extLst>
                <a:ext uri="{FF2B5EF4-FFF2-40B4-BE49-F238E27FC236}">
                  <a16:creationId xmlns:a16="http://schemas.microsoft.com/office/drawing/2014/main" id="{D1B96F1A-D46F-44B5-047A-2FFE913E887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080910" y="187592"/>
              <a:ext cx="4883698" cy="2390038"/>
            </a:xfrm>
            <a:prstGeom prst="rect">
              <a:avLst/>
            </a:prstGeom>
          </p:spPr>
        </p:pic>
        <p:sp>
          <p:nvSpPr>
            <p:cNvPr id="11" name="Rectángulo 10">
              <a:extLst>
                <a:ext uri="{FF2B5EF4-FFF2-40B4-BE49-F238E27FC236}">
                  <a16:creationId xmlns:a16="http://schemas.microsoft.com/office/drawing/2014/main" id="{B2DD2839-F29C-8020-F170-B3F3E829B563}"/>
                </a:ext>
              </a:extLst>
            </p:cNvPr>
            <p:cNvSpPr/>
            <p:nvPr/>
          </p:nvSpPr>
          <p:spPr>
            <a:xfrm>
              <a:off x="4080910" y="2348880"/>
              <a:ext cx="4881563" cy="230832"/>
            </a:xfrm>
            <a:prstGeom prst="rect">
              <a:avLst/>
            </a:prstGeom>
            <a:solidFill>
              <a:schemeClr val="tx1">
                <a:alpha val="4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uadroTexto 12">
              <a:extLst>
                <a:ext uri="{FF2B5EF4-FFF2-40B4-BE49-F238E27FC236}">
                  <a16:creationId xmlns:a16="http://schemas.microsoft.com/office/drawing/2014/main" id="{12EBF6F4-92F7-C993-9466-CD5A932BFC4E}"/>
                </a:ext>
              </a:extLst>
            </p:cNvPr>
            <p:cNvSpPr txBox="1"/>
            <p:nvPr/>
          </p:nvSpPr>
          <p:spPr>
            <a:xfrm>
              <a:off x="5409618" y="2339353"/>
              <a:ext cx="3552855" cy="230832"/>
            </a:xfrm>
            <a:prstGeom prst="rect">
              <a:avLst/>
            </a:prstGeom>
            <a:noFill/>
          </p:spPr>
          <p:txBody>
            <a:bodyPr wrap="square" rtlCol="0">
              <a:spAutoFit/>
            </a:bodyPr>
            <a:lstStyle/>
            <a:p>
              <a:pPr algn="r"/>
              <a:r>
                <a:rPr lang="en-US" sz="900" dirty="0">
                  <a:solidFill>
                    <a:schemeClr val="bg1"/>
                  </a:solidFill>
                  <a:latin typeface="Arial" panose="020B0604020202020204" pitchFamily="34" charset="0"/>
                  <a:cs typeface="Arial" panose="020B0604020202020204" pitchFamily="34" charset="0"/>
                </a:rPr>
                <a:t>Collaborating on the Buenos Aires aqueduct risk plan</a:t>
              </a:r>
            </a:p>
          </p:txBody>
        </p:sp>
      </p:grpSp>
      <p:sp>
        <p:nvSpPr>
          <p:cNvPr id="15" name="Elipse 14">
            <a:hlinkClick r:id="rId5" action="ppaction://hlinksldjump"/>
            <a:extLst>
              <a:ext uri="{FF2B5EF4-FFF2-40B4-BE49-F238E27FC236}">
                <a16:creationId xmlns:a16="http://schemas.microsoft.com/office/drawing/2014/main" id="{1A8F987B-8305-4AE4-65F3-B39AC601C2B1}"/>
              </a:ext>
            </a:extLst>
          </p:cNvPr>
          <p:cNvSpPr/>
          <p:nvPr/>
        </p:nvSpPr>
        <p:spPr>
          <a:xfrm>
            <a:off x="8977782" y="4966437"/>
            <a:ext cx="139024" cy="139024"/>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25023153"/>
      </p:ext>
    </p:extLst>
  </p:cSld>
  <p:clrMapOvr>
    <a:masterClrMapping/>
  </p:clrMapOvr>
  <p:transition spd="slow" advClick="0" advTm="30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2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10"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500"/>
                                        <p:tgtEl>
                                          <p:spTgt spid="3">
                                            <p:txEl>
                                              <p:pRg st="0" end="0"/>
                                            </p:txEl>
                                          </p:spTgt>
                                        </p:tgtEl>
                                      </p:cBhvr>
                                    </p:animEffect>
                                  </p:childTnLst>
                                </p:cTn>
                              </p:par>
                              <p:par>
                                <p:cTn id="13" presetID="53" presetClass="entr" presetSubtype="16" fill="hold" nodeType="withEffect">
                                  <p:stCondLst>
                                    <p:cond delay="750"/>
                                  </p:stCondLst>
                                  <p:childTnLst>
                                    <p:set>
                                      <p:cBhvr>
                                        <p:cTn id="14" dur="1" fill="hold">
                                          <p:stCondLst>
                                            <p:cond delay="0"/>
                                          </p:stCondLst>
                                        </p:cTn>
                                        <p:tgtEl>
                                          <p:spTgt spid="9"/>
                                        </p:tgtEl>
                                        <p:attrNameLst>
                                          <p:attrName>style.visibility</p:attrName>
                                        </p:attrNameLst>
                                      </p:cBhvr>
                                      <p:to>
                                        <p:strVal val="visible"/>
                                      </p:to>
                                    </p:set>
                                    <p:anim calcmode="lin" valueType="num">
                                      <p:cBhvr>
                                        <p:cTn id="15" dur="1500" fill="hold"/>
                                        <p:tgtEl>
                                          <p:spTgt spid="9"/>
                                        </p:tgtEl>
                                        <p:attrNameLst>
                                          <p:attrName>ppt_w</p:attrName>
                                        </p:attrNameLst>
                                      </p:cBhvr>
                                      <p:tavLst>
                                        <p:tav tm="0">
                                          <p:val>
                                            <p:fltVal val="0"/>
                                          </p:val>
                                        </p:tav>
                                        <p:tav tm="100000">
                                          <p:val>
                                            <p:strVal val="#ppt_w"/>
                                          </p:val>
                                        </p:tav>
                                      </p:tavLst>
                                    </p:anim>
                                    <p:anim calcmode="lin" valueType="num">
                                      <p:cBhvr>
                                        <p:cTn id="16" dur="1500" fill="hold"/>
                                        <p:tgtEl>
                                          <p:spTgt spid="9"/>
                                        </p:tgtEl>
                                        <p:attrNameLst>
                                          <p:attrName>ppt_h</p:attrName>
                                        </p:attrNameLst>
                                      </p:cBhvr>
                                      <p:tavLst>
                                        <p:tav tm="0">
                                          <p:val>
                                            <p:fltVal val="0"/>
                                          </p:val>
                                        </p:tav>
                                        <p:tav tm="100000">
                                          <p:val>
                                            <p:strVal val="#ppt_h"/>
                                          </p:val>
                                        </p:tav>
                                      </p:tavLst>
                                    </p:anim>
                                    <p:animEffect transition="in" filter="fade">
                                      <p:cBhvr>
                                        <p:cTn id="17" dur="1500"/>
                                        <p:tgtEl>
                                          <p:spTgt spid="9"/>
                                        </p:tgtEl>
                                      </p:cBhvr>
                                    </p:animEffect>
                                  </p:childTnLst>
                                </p:cTn>
                              </p:par>
                            </p:childTnLst>
                          </p:cTn>
                        </p:par>
                        <p:par>
                          <p:cTn id="18" fill="hold">
                            <p:stCondLst>
                              <p:cond delay="3000"/>
                            </p:stCondLst>
                            <p:childTnLst>
                              <p:par>
                                <p:cTn id="19" presetID="10" presetClass="entr" presetSubtype="0" fill="hold" grpId="0" nodeType="after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500"/>
                                        <p:tgtEl>
                                          <p:spTgt spid="3">
                                            <p:txEl>
                                              <p:pRg st="1" end="1"/>
                                            </p:txEl>
                                          </p:spTgt>
                                        </p:tgtEl>
                                      </p:cBhvr>
                                    </p:animEffect>
                                  </p:childTnLst>
                                </p:cTn>
                              </p:par>
                            </p:childTnLst>
                          </p:cTn>
                        </p:par>
                        <p:par>
                          <p:cTn id="22" fill="hold">
                            <p:stCondLst>
                              <p:cond delay="4500"/>
                            </p:stCondLst>
                            <p:childTnLst>
                              <p:par>
                                <p:cTn id="23" presetID="10" presetClass="entr" presetSubtype="0" fill="hold" grpId="0" nodeType="after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500"/>
                                        <p:tgtEl>
                                          <p:spTgt spid="3">
                                            <p:txEl>
                                              <p:pRg st="2" end="2"/>
                                            </p:txEl>
                                          </p:spTgt>
                                        </p:tgtEl>
                                      </p:cBhvr>
                                    </p:animEffect>
                                  </p:childTnLst>
                                </p:cTn>
                              </p:par>
                            </p:childTnLst>
                          </p:cTn>
                        </p:par>
                        <p:par>
                          <p:cTn id="26" fill="hold">
                            <p:stCondLst>
                              <p:cond delay="6000"/>
                            </p:stCondLst>
                            <p:childTnLst>
                              <p:par>
                                <p:cTn id="27" presetID="10" presetClass="entr" presetSubtype="0" fill="hold" grpId="0" nodeType="after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1500"/>
                                        <p:tgtEl>
                                          <p:spTgt spid="3">
                                            <p:txEl>
                                              <p:pRg st="3" end="3"/>
                                            </p:txEl>
                                          </p:spTgt>
                                        </p:tgtEl>
                                      </p:cBhvr>
                                    </p:animEffect>
                                  </p:childTnLst>
                                </p:cTn>
                              </p:par>
                            </p:childTnLst>
                          </p:cTn>
                        </p:par>
                        <p:par>
                          <p:cTn id="30" fill="hold">
                            <p:stCondLst>
                              <p:cond delay="7500"/>
                            </p:stCondLst>
                            <p:childTnLst>
                              <p:par>
                                <p:cTn id="31" presetID="10" presetClass="entr" presetSubtype="0" fill="hold" grpId="0" nodeType="after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500"/>
                                        <p:tgtEl>
                                          <p:spTgt spid="3">
                                            <p:txEl>
                                              <p:pRg st="4" end="4"/>
                                            </p:txEl>
                                          </p:spTgt>
                                        </p:tgtEl>
                                      </p:cBhvr>
                                    </p:animEffect>
                                  </p:childTnLst>
                                </p:cTn>
                              </p:par>
                            </p:childTnLst>
                          </p:cTn>
                        </p:par>
                        <p:par>
                          <p:cTn id="34" fill="hold">
                            <p:stCondLst>
                              <p:cond delay="9000"/>
                            </p:stCondLst>
                            <p:childTnLst>
                              <p:par>
                                <p:cTn id="35" presetID="47" presetClass="entr" presetSubtype="0"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par>
                          <p:cTn id="40" fill="hold">
                            <p:stCondLst>
                              <p:cond delay="10000"/>
                            </p:stCondLst>
                            <p:childTnLst>
                              <p:par>
                                <p:cTn id="41" presetID="10" presetClass="entr" presetSubtype="0" fill="hold" grpId="0" nodeType="afterEffect">
                                  <p:stCondLst>
                                    <p:cond delay="0"/>
                                  </p:stCondLst>
                                  <p:childTnLst>
                                    <p:set>
                                      <p:cBhvr>
                                        <p:cTn id="42" dur="1" fill="hold">
                                          <p:stCondLst>
                                            <p:cond delay="0"/>
                                          </p:stCondLst>
                                        </p:cTn>
                                        <p:tgtEl>
                                          <p:spTgt spid="5">
                                            <p:txEl>
                                              <p:pRg st="0" end="0"/>
                                            </p:txEl>
                                          </p:spTgt>
                                        </p:tgtEl>
                                        <p:attrNameLst>
                                          <p:attrName>style.visibility</p:attrName>
                                        </p:attrNameLst>
                                      </p:cBhvr>
                                      <p:to>
                                        <p:strVal val="visible"/>
                                      </p:to>
                                    </p:set>
                                    <p:animEffect transition="in" filter="fade">
                                      <p:cBhvr>
                                        <p:cTn id="43" dur="1500"/>
                                        <p:tgtEl>
                                          <p:spTgt spid="5">
                                            <p:txEl>
                                              <p:pRg st="0" end="0"/>
                                            </p:txEl>
                                          </p:spTgt>
                                        </p:tgtEl>
                                      </p:cBhvr>
                                    </p:animEffect>
                                  </p:childTnLst>
                                </p:cTn>
                              </p:par>
                            </p:childTnLst>
                          </p:cTn>
                        </p:par>
                        <p:par>
                          <p:cTn id="44" fill="hold">
                            <p:stCondLst>
                              <p:cond delay="11500"/>
                            </p:stCondLst>
                            <p:childTnLst>
                              <p:par>
                                <p:cTn id="45" presetID="10" presetClass="entr" presetSubtype="0" fill="hold" grpId="0" nodeType="afterEffect">
                                  <p:stCondLst>
                                    <p:cond delay="0"/>
                                  </p:stCondLst>
                                  <p:childTnLst>
                                    <p:set>
                                      <p:cBhvr>
                                        <p:cTn id="46" dur="1" fill="hold">
                                          <p:stCondLst>
                                            <p:cond delay="0"/>
                                          </p:stCondLst>
                                        </p:cTn>
                                        <p:tgtEl>
                                          <p:spTgt spid="5">
                                            <p:txEl>
                                              <p:pRg st="1" end="1"/>
                                            </p:txEl>
                                          </p:spTgt>
                                        </p:tgtEl>
                                        <p:attrNameLst>
                                          <p:attrName>style.visibility</p:attrName>
                                        </p:attrNameLst>
                                      </p:cBhvr>
                                      <p:to>
                                        <p:strVal val="visible"/>
                                      </p:to>
                                    </p:set>
                                    <p:animEffect transition="in" filter="fade">
                                      <p:cBhvr>
                                        <p:cTn id="47" dur="1500"/>
                                        <p:tgtEl>
                                          <p:spTgt spid="5">
                                            <p:txEl>
                                              <p:pRg st="1" end="1"/>
                                            </p:txEl>
                                          </p:spTgt>
                                        </p:tgtEl>
                                      </p:cBhvr>
                                    </p:animEffect>
                                  </p:childTnLst>
                                </p:cTn>
                              </p:par>
                            </p:childTnLst>
                          </p:cTn>
                        </p:par>
                        <p:par>
                          <p:cTn id="48" fill="hold">
                            <p:stCondLst>
                              <p:cond delay="13000"/>
                            </p:stCondLst>
                            <p:childTnLst>
                              <p:par>
                                <p:cTn id="49" presetID="10" presetClass="entr" presetSubtype="0"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uiExpand="1" build="p"/>
      <p:bldP spid="5" grpId="0" uiExpand="1" build="p"/>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64A4EC7A-3FEB-81A0-97EA-CD07EAA319DC}"/>
              </a:ext>
            </a:extLst>
          </p:cNvPr>
          <p:cNvSpPr/>
          <p:nvPr/>
        </p:nvSpPr>
        <p:spPr>
          <a:xfrm>
            <a:off x="3940905" y="0"/>
            <a:ext cx="5203095" cy="51435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ángulo: una sola esquina redondeada 9">
            <a:extLst>
              <a:ext uri="{FF2B5EF4-FFF2-40B4-BE49-F238E27FC236}">
                <a16:creationId xmlns:a16="http://schemas.microsoft.com/office/drawing/2014/main" id="{1E156CBA-FED2-257A-C7EF-365360373722}"/>
              </a:ext>
            </a:extLst>
          </p:cNvPr>
          <p:cNvSpPr/>
          <p:nvPr/>
        </p:nvSpPr>
        <p:spPr>
          <a:xfrm flipV="1">
            <a:off x="0" y="506203"/>
            <a:ext cx="7666018" cy="350004"/>
          </a:xfrm>
          <a:prstGeom prst="round1Rect">
            <a:avLst>
              <a:gd name="adj" fmla="val 50000"/>
            </a:avLst>
          </a:prstGeom>
          <a:solidFill>
            <a:schemeClr val="bg1"/>
          </a:solidFill>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ángulo: una sola esquina redondeada 5">
            <a:extLst>
              <a:ext uri="{FF2B5EF4-FFF2-40B4-BE49-F238E27FC236}">
                <a16:creationId xmlns:a16="http://schemas.microsoft.com/office/drawing/2014/main" id="{04768801-B5D7-55B0-D508-7AF55EAA9AFF}"/>
              </a:ext>
            </a:extLst>
          </p:cNvPr>
          <p:cNvSpPr/>
          <p:nvPr/>
        </p:nvSpPr>
        <p:spPr>
          <a:xfrm flipV="1">
            <a:off x="1" y="0"/>
            <a:ext cx="8904916" cy="514308"/>
          </a:xfrm>
          <a:prstGeom prst="round1Rect">
            <a:avLst>
              <a:gd name="adj" fmla="val 50000"/>
            </a:avLst>
          </a:prstGeom>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Headline">
            <a:extLst>
              <a:ext uri="{FF2B5EF4-FFF2-40B4-BE49-F238E27FC236}">
                <a16:creationId xmlns:a16="http://schemas.microsoft.com/office/drawing/2014/main" id="{4E78CD54-7686-ABBD-B1C7-C3F65E665B83}"/>
              </a:ext>
            </a:extLst>
          </p:cNvPr>
          <p:cNvSpPr txBox="1">
            <a:spLocks/>
          </p:cNvSpPr>
          <p:nvPr/>
        </p:nvSpPr>
        <p:spPr bwMode="gray">
          <a:xfrm>
            <a:off x="179388" y="18520"/>
            <a:ext cx="6910430" cy="506549"/>
          </a:xfrm>
          <a:prstGeom prst="rect">
            <a:avLst/>
          </a:prstGeom>
        </p:spPr>
        <p:txBody>
          <a:bodyPr wrap="square">
            <a:spAutoFit/>
          </a:bodyPr>
          <a:lstStyle>
            <a:lvl1pPr algn="l" defTabSz="685800" rtl="0" eaLnBrk="1" latinLnBrk="0" hangingPunct="1">
              <a:lnSpc>
                <a:spcPct val="90000"/>
              </a:lnSpc>
              <a:spcBef>
                <a:spcPct val="0"/>
              </a:spcBef>
              <a:buNone/>
              <a:defRPr sz="2600" b="1" kern="1200">
                <a:solidFill>
                  <a:schemeClr val="tx1"/>
                </a:solidFill>
                <a:latin typeface="+mj-lt"/>
                <a:ea typeface="+mj-ea"/>
                <a:cs typeface="+mj-cs"/>
              </a:defRPr>
            </a:lvl1pPr>
          </a:lstStyle>
          <a:p>
            <a:pPr>
              <a:lnSpc>
                <a:spcPct val="120000"/>
              </a:lnSpc>
              <a:spcAft>
                <a:spcPts val="600"/>
              </a:spcAft>
            </a:pPr>
            <a:r>
              <a:rPr lang="en-US" sz="2400" b="1" dirty="0">
                <a:solidFill>
                  <a:schemeClr val="bg1"/>
                </a:solidFill>
                <a:latin typeface="Arial" panose="020B0604020202020204" pitchFamily="34" charset="0"/>
                <a:cs typeface="Arial" panose="020B0604020202020204" pitchFamily="34" charset="0"/>
              </a:rPr>
              <a:t>HEROINE OF THE SEA</a:t>
            </a:r>
          </a:p>
        </p:txBody>
      </p:sp>
      <p:sp>
        <p:nvSpPr>
          <p:cNvPr id="3" name="Subline">
            <a:extLst>
              <a:ext uri="{FF2B5EF4-FFF2-40B4-BE49-F238E27FC236}">
                <a16:creationId xmlns:a16="http://schemas.microsoft.com/office/drawing/2014/main" id="{135F137E-0299-15B2-43D0-B300F2233AEA}"/>
              </a:ext>
            </a:extLst>
          </p:cNvPr>
          <p:cNvSpPr txBox="1">
            <a:spLocks/>
          </p:cNvSpPr>
          <p:nvPr/>
        </p:nvSpPr>
        <p:spPr bwMode="gray">
          <a:xfrm>
            <a:off x="187417" y="525815"/>
            <a:ext cx="8265548" cy="326243"/>
          </a:xfrm>
          <a:prstGeom prst="rect">
            <a:avLst/>
          </a:prstGeom>
        </p:spPr>
        <p:txBody>
          <a:bodyPr vert="horz" wrap="square" lIns="91440" tIns="45720" rIns="91440" bIns="45720" rtlCol="0" anchor="ctr">
            <a:spAutoFit/>
          </a:bodyPr>
          <a:lstStyle>
            <a:defPPr>
              <a:defRPr lang="en-US"/>
            </a:defPPr>
            <a:lvl1pPr marL="0" indent="0" algn="l" defTabSz="457200" rtl="0" eaLnBrk="1" latinLnBrk="0" hangingPunct="1">
              <a:lnSpc>
                <a:spcPct val="95000"/>
              </a:lnSpc>
              <a:spcBef>
                <a:spcPts val="1200"/>
              </a:spcBef>
              <a:spcAft>
                <a:spcPts val="0"/>
              </a:spcAft>
              <a:buNone/>
              <a:defRPr sz="15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a:solidFill>
                  <a:srgbClr val="156082"/>
                </a:solidFill>
                <a:latin typeface="Arial" panose="020B0604020202020204" pitchFamily="34" charset="0"/>
                <a:cs typeface="Arial" panose="020B0604020202020204" pitchFamily="34" charset="0"/>
              </a:rPr>
              <a:t>Silvia Campos: with Commitment in her Blood and the Gulf in her Heart</a:t>
            </a:r>
          </a:p>
        </p:txBody>
      </p:sp>
      <p:pic>
        <p:nvPicPr>
          <p:cNvPr id="23" name="Gráfico 22">
            <a:extLst>
              <a:ext uri="{FF2B5EF4-FFF2-40B4-BE49-F238E27FC236}">
                <a16:creationId xmlns:a16="http://schemas.microsoft.com/office/drawing/2014/main" id="{5ECAF392-FEB0-A065-6557-ECB77052BC5F}"/>
              </a:ext>
            </a:extLst>
          </p:cNvPr>
          <p:cNvPicPr>
            <a:picLocks noChangeAspect="1"/>
          </p:cNvPicPr>
          <p:nvPr/>
        </p:nvPicPr>
        <p:blipFill>
          <a:blip r:embed="rId3" cstate="screen">
            <a:lum bright="100000" contrast="100000"/>
            <a:extLst>
              <a:ext uri="{28A0092B-C50C-407E-A947-70E740481C1C}">
                <a14:useLocalDpi xmlns:a14="http://schemas.microsoft.com/office/drawing/2010/main"/>
              </a:ext>
              <a:ext uri="{96DAC541-7B7A-43D3-8B79-37D633B846F1}">
                <asvg:svgBlip xmlns:asvg="http://schemas.microsoft.com/office/drawing/2016/SVG/main" r:embed="rId4"/>
              </a:ext>
            </a:extLst>
          </a:blip>
          <a:srcRect l="-14430" t="40174" r="23568" b="-6430"/>
          <a:stretch>
            <a:fillRect/>
          </a:stretch>
        </p:blipFill>
        <p:spPr>
          <a:xfrm>
            <a:off x="6928082" y="0"/>
            <a:ext cx="2215918" cy="1569660"/>
          </a:xfrm>
          <a:custGeom>
            <a:avLst/>
            <a:gdLst>
              <a:gd name="connsiteX0" fmla="*/ 0 w 2215918"/>
              <a:gd name="connsiteY0" fmla="*/ 0 h 1569660"/>
              <a:gd name="connsiteX1" fmla="*/ 351911 w 2215918"/>
              <a:gd name="connsiteY1" fmla="*/ 0 h 1569660"/>
              <a:gd name="connsiteX2" fmla="*/ 351911 w 2215918"/>
              <a:gd name="connsiteY2" fmla="*/ 1417328 h 1569660"/>
              <a:gd name="connsiteX3" fmla="*/ 2215918 w 2215918"/>
              <a:gd name="connsiteY3" fmla="*/ 1417328 h 1569660"/>
              <a:gd name="connsiteX4" fmla="*/ 2215918 w 2215918"/>
              <a:gd name="connsiteY4" fmla="*/ 1569660 h 1569660"/>
              <a:gd name="connsiteX5" fmla="*/ 0 w 2215918"/>
              <a:gd name="connsiteY5" fmla="*/ 1569660 h 1569660"/>
              <a:gd name="connsiteX6" fmla="*/ 0 w 2215918"/>
              <a:gd name="connsiteY6"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5918" h="1569660">
                <a:moveTo>
                  <a:pt x="0" y="0"/>
                </a:moveTo>
                <a:lnTo>
                  <a:pt x="351911" y="0"/>
                </a:lnTo>
                <a:lnTo>
                  <a:pt x="351911" y="1417328"/>
                </a:lnTo>
                <a:lnTo>
                  <a:pt x="2215918" y="1417328"/>
                </a:lnTo>
                <a:lnTo>
                  <a:pt x="2215918" y="1569660"/>
                </a:lnTo>
                <a:lnTo>
                  <a:pt x="0" y="1569660"/>
                </a:lnTo>
                <a:lnTo>
                  <a:pt x="0" y="0"/>
                </a:lnTo>
                <a:close/>
              </a:path>
            </a:pathLst>
          </a:custGeom>
        </p:spPr>
      </p:pic>
      <p:sp>
        <p:nvSpPr>
          <p:cNvPr id="4" name="CuadroTexto 3">
            <a:extLst>
              <a:ext uri="{FF2B5EF4-FFF2-40B4-BE49-F238E27FC236}">
                <a16:creationId xmlns:a16="http://schemas.microsoft.com/office/drawing/2014/main" id="{5F48A140-5CAE-36EE-32A8-65E2B4B719BE}"/>
              </a:ext>
            </a:extLst>
          </p:cNvPr>
          <p:cNvSpPr txBox="1"/>
          <p:nvPr/>
        </p:nvSpPr>
        <p:spPr>
          <a:xfrm>
            <a:off x="4083049" y="3072199"/>
            <a:ext cx="4881563" cy="1892826"/>
          </a:xfrm>
          <a:prstGeom prst="roundRect">
            <a:avLst>
              <a:gd name="adj" fmla="val 0"/>
            </a:avLst>
          </a:prstGeom>
          <a:solidFill>
            <a:schemeClr val="bg1"/>
          </a:solidFill>
          <a:ln w="12700">
            <a:noFill/>
            <a:prstDash val="dash"/>
          </a:ln>
          <a:effectLst/>
        </p:spPr>
        <p:txBody>
          <a:bodyPr wrap="square" lIns="91440" tIns="45720" rIns="91440" bIns="45720" rtlCol="0" anchor="ctr">
            <a:spAutoFit/>
          </a:bodyPr>
          <a:lstStyle/>
          <a:p>
            <a:r>
              <a:rPr lang="en-US" sz="1300" dirty="0">
                <a:latin typeface="Arial"/>
                <a:cs typeface="Arial"/>
              </a:rPr>
              <a:t>Silvia was born on </a:t>
            </a:r>
            <a:r>
              <a:rPr lang="en-US" sz="1300" dirty="0" err="1">
                <a:latin typeface="Arial"/>
                <a:cs typeface="Arial"/>
              </a:rPr>
              <a:t>Chira</a:t>
            </a:r>
            <a:r>
              <a:rPr lang="en-US" sz="1300" dirty="0">
                <a:latin typeface="Arial"/>
                <a:cs typeface="Arial"/>
              </a:rPr>
              <a:t> Island, in the Gulf of Nicoya—one of Costa Rica's largest estuaries and most vital artisanal fishing areas. A recognized leader, she is the </a:t>
            </a:r>
            <a:r>
              <a:rPr lang="en-US" sz="1300" b="1" dirty="0">
                <a:latin typeface="Arial"/>
                <a:cs typeface="Arial"/>
              </a:rPr>
              <a:t>founder of the Women's Association "Save the Gulf of Nicoya"</a:t>
            </a:r>
            <a:r>
              <a:rPr lang="en-US" sz="1300" dirty="0">
                <a:latin typeface="Arial"/>
                <a:cs typeface="Arial"/>
              </a:rPr>
              <a:t> and a dedicated protector of the region's marine fishing areas. Silvia embodies pure commitment and conviction, teaching these values by example for 18 years. She is also the treasurer of the Board of Directors for the Local Fishermen's Committee of Puerto </a:t>
            </a:r>
            <a:r>
              <a:rPr lang="en-US" sz="1300" dirty="0" err="1">
                <a:latin typeface="Arial"/>
                <a:cs typeface="Arial"/>
              </a:rPr>
              <a:t>Níspero</a:t>
            </a:r>
            <a:r>
              <a:rPr lang="en-US" sz="1300" dirty="0">
                <a:latin typeface="Arial"/>
                <a:cs typeface="Arial"/>
              </a:rPr>
              <a:t>.</a:t>
            </a:r>
          </a:p>
        </p:txBody>
      </p:sp>
      <p:pic>
        <p:nvPicPr>
          <p:cNvPr id="17" name="Picture 4">
            <a:extLst>
              <a:ext uri="{FF2B5EF4-FFF2-40B4-BE49-F238E27FC236}">
                <a16:creationId xmlns:a16="http://schemas.microsoft.com/office/drawing/2014/main" id="{71FD4541-0D7C-4E88-103F-DE1233F53F19}"/>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95446" y="1012752"/>
            <a:ext cx="3538173" cy="3950222"/>
          </a:xfrm>
          <a:prstGeom prst="rect">
            <a:avLst/>
          </a:prstGeom>
        </p:spPr>
      </p:pic>
      <p:grpSp>
        <p:nvGrpSpPr>
          <p:cNvPr id="22" name="Grupo 21">
            <a:extLst>
              <a:ext uri="{FF2B5EF4-FFF2-40B4-BE49-F238E27FC236}">
                <a16:creationId xmlns:a16="http://schemas.microsoft.com/office/drawing/2014/main" id="{715E9CDA-74BF-09C4-1F25-EA6C559A9089}"/>
              </a:ext>
            </a:extLst>
          </p:cNvPr>
          <p:cNvGrpSpPr/>
          <p:nvPr/>
        </p:nvGrpSpPr>
        <p:grpSpPr>
          <a:xfrm>
            <a:off x="7799836" y="82508"/>
            <a:ext cx="876473" cy="791549"/>
            <a:chOff x="7336829" y="891910"/>
            <a:chExt cx="876473" cy="791549"/>
          </a:xfrm>
          <a:effectLst>
            <a:outerShdw blurRad="50800" dist="38100" dir="5400000" algn="t" rotWithShape="0">
              <a:prstClr val="black">
                <a:alpha val="40000"/>
              </a:prstClr>
            </a:outerShdw>
          </a:effectLst>
        </p:grpSpPr>
        <p:pic>
          <p:nvPicPr>
            <p:cNvPr id="20" name="Gráfico 19">
              <a:hlinkClick r:id="rId6" action="ppaction://hlinksldjump"/>
              <a:extLst>
                <a:ext uri="{FF2B5EF4-FFF2-40B4-BE49-F238E27FC236}">
                  <a16:creationId xmlns:a16="http://schemas.microsoft.com/office/drawing/2014/main" id="{B7C1BD77-B320-F0D3-CCFC-0878FA16353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08574" y="891910"/>
              <a:ext cx="783789" cy="791549"/>
            </a:xfrm>
            <a:prstGeom prst="rect">
              <a:avLst/>
            </a:prstGeom>
          </p:spPr>
        </p:pic>
        <p:sp>
          <p:nvSpPr>
            <p:cNvPr id="21" name="CuadroTexto 20">
              <a:extLst>
                <a:ext uri="{FF2B5EF4-FFF2-40B4-BE49-F238E27FC236}">
                  <a16:creationId xmlns:a16="http://schemas.microsoft.com/office/drawing/2014/main" id="{87EFEDD9-AA87-810D-A253-E75F42CDA3E0}"/>
                </a:ext>
              </a:extLst>
            </p:cNvPr>
            <p:cNvSpPr txBox="1"/>
            <p:nvPr/>
          </p:nvSpPr>
          <p:spPr>
            <a:xfrm>
              <a:off x="7336829" y="1429442"/>
              <a:ext cx="876473" cy="200055"/>
            </a:xfrm>
            <a:prstGeom prst="rect">
              <a:avLst/>
            </a:prstGeom>
            <a:noFill/>
          </p:spPr>
          <p:txBody>
            <a:bodyPr wrap="square" rtlCol="0">
              <a:spAutoFit/>
            </a:bodyPr>
            <a:lstStyle/>
            <a:p>
              <a:pPr algn="ctr"/>
              <a:r>
                <a:rPr lang="en-US" sz="700" b="1" dirty="0">
                  <a:solidFill>
                    <a:srgbClr val="0F435E"/>
                  </a:solidFill>
                  <a:latin typeface="Arial Black" panose="020B0A04020102020204" pitchFamily="34" charset="0"/>
                  <a:cs typeface="Arial" panose="020B0604020202020204" pitchFamily="34" charset="0"/>
                </a:rPr>
                <a:t>COSTA RICA</a:t>
              </a:r>
            </a:p>
          </p:txBody>
        </p:sp>
      </p:grpSp>
      <p:sp>
        <p:nvSpPr>
          <p:cNvPr id="5" name="Rectángulo 4">
            <a:hlinkClick r:id="rId6" action="ppaction://hlinksldjump"/>
            <a:extLst>
              <a:ext uri="{FF2B5EF4-FFF2-40B4-BE49-F238E27FC236}">
                <a16:creationId xmlns:a16="http://schemas.microsoft.com/office/drawing/2014/main" id="{997DE92C-C78F-6276-351B-165B4A448813}"/>
              </a:ext>
            </a:extLst>
          </p:cNvPr>
          <p:cNvSpPr/>
          <p:nvPr/>
        </p:nvSpPr>
        <p:spPr>
          <a:xfrm>
            <a:off x="7853435" y="60159"/>
            <a:ext cx="760587" cy="83624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Elipse 15">
            <a:hlinkClick r:id="rId6" action="ppaction://hlinksldjump"/>
            <a:extLst>
              <a:ext uri="{FF2B5EF4-FFF2-40B4-BE49-F238E27FC236}">
                <a16:creationId xmlns:a16="http://schemas.microsoft.com/office/drawing/2014/main" id="{42D3AC6B-5B84-C0D1-BD14-BB1CFDBBC550}"/>
              </a:ext>
            </a:extLst>
          </p:cNvPr>
          <p:cNvSpPr/>
          <p:nvPr/>
        </p:nvSpPr>
        <p:spPr>
          <a:xfrm>
            <a:off x="8977782" y="4966437"/>
            <a:ext cx="139024" cy="139024"/>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upo 14">
            <a:extLst>
              <a:ext uri="{FF2B5EF4-FFF2-40B4-BE49-F238E27FC236}">
                <a16:creationId xmlns:a16="http://schemas.microsoft.com/office/drawing/2014/main" id="{E7F8D8D8-4BF3-5F36-FF37-0A0D20FA646E}"/>
              </a:ext>
            </a:extLst>
          </p:cNvPr>
          <p:cNvGrpSpPr/>
          <p:nvPr/>
        </p:nvGrpSpPr>
        <p:grpSpPr>
          <a:xfrm>
            <a:off x="4482616" y="950397"/>
            <a:ext cx="4569958" cy="2110314"/>
            <a:chOff x="4482616" y="950397"/>
            <a:chExt cx="4569958" cy="2110314"/>
          </a:xfrm>
        </p:grpSpPr>
        <p:grpSp>
          <p:nvGrpSpPr>
            <p:cNvPr id="14" name="Grupo 13">
              <a:extLst>
                <a:ext uri="{FF2B5EF4-FFF2-40B4-BE49-F238E27FC236}">
                  <a16:creationId xmlns:a16="http://schemas.microsoft.com/office/drawing/2014/main" id="{C2C99C35-428B-715B-956A-1A9C658C2C5C}"/>
                </a:ext>
              </a:extLst>
            </p:cNvPr>
            <p:cNvGrpSpPr/>
            <p:nvPr/>
          </p:nvGrpSpPr>
          <p:grpSpPr>
            <a:xfrm>
              <a:off x="4482616" y="950397"/>
              <a:ext cx="4569958" cy="2110314"/>
              <a:chOff x="4482616" y="950397"/>
              <a:chExt cx="4569958" cy="2110314"/>
            </a:xfrm>
          </p:grpSpPr>
          <p:grpSp>
            <p:nvGrpSpPr>
              <p:cNvPr id="11" name="Grupo 10">
                <a:extLst>
                  <a:ext uri="{FF2B5EF4-FFF2-40B4-BE49-F238E27FC236}">
                    <a16:creationId xmlns:a16="http://schemas.microsoft.com/office/drawing/2014/main" id="{4E598127-A595-B470-9E4F-58605A70AEB9}"/>
                  </a:ext>
                </a:extLst>
              </p:cNvPr>
              <p:cNvGrpSpPr/>
              <p:nvPr/>
            </p:nvGrpSpPr>
            <p:grpSpPr>
              <a:xfrm>
                <a:off x="4482616" y="950397"/>
                <a:ext cx="4569958" cy="2110314"/>
                <a:chOff x="4482616" y="950397"/>
                <a:chExt cx="4569958" cy="2110314"/>
              </a:xfrm>
            </p:grpSpPr>
            <p:pic>
              <p:nvPicPr>
                <p:cNvPr id="27" name="Imagen 26">
                  <a:extLst>
                    <a:ext uri="{FF2B5EF4-FFF2-40B4-BE49-F238E27FC236}">
                      <a16:creationId xmlns:a16="http://schemas.microsoft.com/office/drawing/2014/main" id="{FF1EE7DD-21F7-903C-B19D-7ACF4EB09872}"/>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4482616" y="950397"/>
                  <a:ext cx="3183402" cy="1790664"/>
                </a:xfrm>
                <a:prstGeom prst="rect">
                  <a:avLst/>
                </a:prstGeom>
              </p:spPr>
            </p:pic>
            <p:sp>
              <p:nvSpPr>
                <p:cNvPr id="12" name="CuadroTexto 11">
                  <a:extLst>
                    <a:ext uri="{FF2B5EF4-FFF2-40B4-BE49-F238E27FC236}">
                      <a16:creationId xmlns:a16="http://schemas.microsoft.com/office/drawing/2014/main" id="{A6B985D4-FEDB-C39F-BDB6-360AD7A51588}"/>
                    </a:ext>
                  </a:extLst>
                </p:cNvPr>
                <p:cNvSpPr txBox="1"/>
                <p:nvPr/>
              </p:nvSpPr>
              <p:spPr>
                <a:xfrm>
                  <a:off x="6507591" y="2722157"/>
                  <a:ext cx="2544983" cy="338554"/>
                </a:xfrm>
                <a:prstGeom prst="rect">
                  <a:avLst/>
                </a:prstGeom>
                <a:noFill/>
              </p:spPr>
              <p:txBody>
                <a:bodyPr wrap="square" rtlCol="0">
                  <a:spAutoFit/>
                </a:bodyPr>
                <a:lstStyle/>
                <a:p>
                  <a:pPr algn="r"/>
                  <a:r>
                    <a:rPr lang="en-US" sz="800" b="1" dirty="0">
                      <a:latin typeface="Arial" panose="020B0604020202020204" pitchFamily="34" charset="0"/>
                      <a:cs typeface="Arial" panose="020B0604020202020204" pitchFamily="34" charset="0"/>
                    </a:rPr>
                    <a:t>In green, </a:t>
                  </a:r>
                  <a:r>
                    <a:rPr lang="en-US" sz="800" b="1" dirty="0" err="1">
                      <a:latin typeface="Arial" panose="020B0604020202020204" pitchFamily="34" charset="0"/>
                      <a:cs typeface="Arial" panose="020B0604020202020204" pitchFamily="34" charset="0"/>
                    </a:rPr>
                    <a:t>Chira</a:t>
                  </a:r>
                  <a:r>
                    <a:rPr lang="en-US" sz="800" b="1" dirty="0">
                      <a:latin typeface="Arial" panose="020B0604020202020204" pitchFamily="34" charset="0"/>
                      <a:cs typeface="Arial" panose="020B0604020202020204" pitchFamily="34" charset="0"/>
                    </a:rPr>
                    <a:t> Island, in blue the Gulf of Nicoya </a:t>
                  </a:r>
                  <a:r>
                    <a:rPr lang="en-US" sz="800" dirty="0">
                      <a:latin typeface="Arial" panose="020B0604020202020204" pitchFamily="34" charset="0"/>
                      <a:cs typeface="Arial" panose="020B0604020202020204" pitchFamily="34" charset="0"/>
                    </a:rPr>
                    <a:t>Costa Rica</a:t>
                  </a:r>
                </a:p>
              </p:txBody>
            </p:sp>
          </p:grpSp>
          <p:cxnSp>
            <p:nvCxnSpPr>
              <p:cNvPr id="37" name="Conector recto de flecha 36">
                <a:extLst>
                  <a:ext uri="{FF2B5EF4-FFF2-40B4-BE49-F238E27FC236}">
                    <a16:creationId xmlns:a16="http://schemas.microsoft.com/office/drawing/2014/main" id="{74F63786-880D-CCA4-C426-4CEE4777560B}"/>
                  </a:ext>
                </a:extLst>
              </p:cNvPr>
              <p:cNvCxnSpPr>
                <a:cxnSpLocks/>
              </p:cNvCxnSpPr>
              <p:nvPr/>
            </p:nvCxnSpPr>
            <p:spPr>
              <a:xfrm>
                <a:off x="4860925" y="1468890"/>
                <a:ext cx="1333715" cy="0"/>
              </a:xfrm>
              <a:prstGeom prst="straightConnector1">
                <a:avLst/>
              </a:prstGeom>
              <a:ln w="9525">
                <a:prstDash val="sysDash"/>
                <a:tailEnd type="triangle"/>
              </a:ln>
            </p:spPr>
            <p:style>
              <a:lnRef idx="2">
                <a:schemeClr val="accent1"/>
              </a:lnRef>
              <a:fillRef idx="0">
                <a:schemeClr val="accent1"/>
              </a:fillRef>
              <a:effectRef idx="1">
                <a:schemeClr val="accent1"/>
              </a:effectRef>
              <a:fontRef idx="minor">
                <a:schemeClr val="tx1"/>
              </a:fontRef>
            </p:style>
          </p:cxnSp>
        </p:grpSp>
        <p:cxnSp>
          <p:nvCxnSpPr>
            <p:cNvPr id="42" name="Conector recto 41">
              <a:extLst>
                <a:ext uri="{FF2B5EF4-FFF2-40B4-BE49-F238E27FC236}">
                  <a16:creationId xmlns:a16="http://schemas.microsoft.com/office/drawing/2014/main" id="{DBA75EFE-3D87-619D-78C5-6FAA3D85ABA2}"/>
                </a:ext>
              </a:extLst>
            </p:cNvPr>
            <p:cNvCxnSpPr>
              <a:cxnSpLocks/>
            </p:cNvCxnSpPr>
            <p:nvPr/>
          </p:nvCxnSpPr>
          <p:spPr>
            <a:xfrm flipV="1">
              <a:off x="4860925" y="1468890"/>
              <a:ext cx="0" cy="446678"/>
            </a:xfrm>
            <a:prstGeom prst="line">
              <a:avLst/>
            </a:prstGeom>
            <a:ln w="9525">
              <a:prstDash val="sysDash"/>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5099209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0">
        <p15:prstTrans prst="pageCurlDouble"/>
      </p:transition>
    </mc:Choice>
    <mc:Fallback xmlns="">
      <p:transition spd="slow"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1000"/>
                                        <p:tgtEl>
                                          <p:spTgt spid="3"/>
                                        </p:tgtEl>
                                      </p:cBhvr>
                                    </p:animEffect>
                                  </p:childTnLst>
                                </p:cTn>
                              </p:par>
                            </p:childTnLst>
                          </p:cTn>
                        </p:par>
                        <p:par>
                          <p:cTn id="14" fill="hold">
                            <p:stCondLst>
                              <p:cond delay="1500"/>
                            </p:stCondLst>
                            <p:childTnLst>
                              <p:par>
                                <p:cTn id="15" presetID="53" presetClass="entr" presetSubtype="16"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1000" fill="hold"/>
                                        <p:tgtEl>
                                          <p:spTgt spid="15"/>
                                        </p:tgtEl>
                                        <p:attrNameLst>
                                          <p:attrName>ppt_w</p:attrName>
                                        </p:attrNameLst>
                                      </p:cBhvr>
                                      <p:tavLst>
                                        <p:tav tm="0">
                                          <p:val>
                                            <p:fltVal val="0"/>
                                          </p:val>
                                        </p:tav>
                                        <p:tav tm="100000">
                                          <p:val>
                                            <p:strVal val="#ppt_w"/>
                                          </p:val>
                                        </p:tav>
                                      </p:tavLst>
                                    </p:anim>
                                    <p:anim calcmode="lin" valueType="num">
                                      <p:cBhvr>
                                        <p:cTn id="18" dur="1000" fill="hold"/>
                                        <p:tgtEl>
                                          <p:spTgt spid="15"/>
                                        </p:tgtEl>
                                        <p:attrNameLst>
                                          <p:attrName>ppt_h</p:attrName>
                                        </p:attrNameLst>
                                      </p:cBhvr>
                                      <p:tavLst>
                                        <p:tav tm="0">
                                          <p:val>
                                            <p:fltVal val="0"/>
                                          </p:val>
                                        </p:tav>
                                        <p:tav tm="100000">
                                          <p:val>
                                            <p:strVal val="#ppt_h"/>
                                          </p:val>
                                        </p:tav>
                                      </p:tavLst>
                                    </p:anim>
                                    <p:animEffect transition="in" filter="fade">
                                      <p:cBhvr>
                                        <p:cTn id="19" dur="1000"/>
                                        <p:tgtEl>
                                          <p:spTgt spid="15"/>
                                        </p:tgtEl>
                                      </p:cBhvr>
                                    </p:animEffect>
                                  </p:childTnLst>
                                </p:cTn>
                              </p:par>
                            </p:childTnLst>
                          </p:cTn>
                        </p:par>
                        <p:par>
                          <p:cTn id="20" fill="hold">
                            <p:stCondLst>
                              <p:cond delay="2500"/>
                            </p:stCondLst>
                            <p:childTnLst>
                              <p:par>
                                <p:cTn id="21" presetID="10" presetClass="entr" presetSubtype="0" fill="hold" grpId="0" nodeType="afterEffect">
                                  <p:stCondLst>
                                    <p:cond delay="100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ángulo 22">
            <a:extLst>
              <a:ext uri="{FF2B5EF4-FFF2-40B4-BE49-F238E27FC236}">
                <a16:creationId xmlns:a16="http://schemas.microsoft.com/office/drawing/2014/main" id="{181EB6BF-4D07-B801-2704-81F7758B62D0}"/>
              </a:ext>
            </a:extLst>
          </p:cNvPr>
          <p:cNvSpPr/>
          <p:nvPr/>
        </p:nvSpPr>
        <p:spPr>
          <a:xfrm>
            <a:off x="3176191" y="0"/>
            <a:ext cx="2808321" cy="51435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25FBE202-7235-E8D7-1DCF-F4A4C4FABFF4}"/>
              </a:ext>
            </a:extLst>
          </p:cNvPr>
          <p:cNvSpPr>
            <a:spLocks noGrp="1"/>
          </p:cNvSpPr>
          <p:nvPr>
            <p:ph sz="half" idx="4294967295"/>
          </p:nvPr>
        </p:nvSpPr>
        <p:spPr>
          <a:xfrm>
            <a:off x="166377" y="475515"/>
            <a:ext cx="2905337" cy="4349944"/>
          </a:xfrm>
          <a:prstGeom prst="roundRect">
            <a:avLst>
              <a:gd name="adj" fmla="val 0"/>
            </a:avLst>
          </a:prstGeom>
          <a:solidFill>
            <a:schemeClr val="bg1"/>
          </a:solidFill>
          <a:ln w="12700">
            <a:noFill/>
            <a:prstDash val="sysDash"/>
          </a:ln>
          <a:effectLst/>
        </p:spPr>
        <p:txBody>
          <a:bodyPr anchor="ctr">
            <a:noAutofit/>
          </a:bodyPr>
          <a:lstStyle/>
          <a:p>
            <a:pPr marL="0" indent="0">
              <a:buNone/>
            </a:pPr>
            <a:r>
              <a:rPr lang="en-US" sz="1300" dirty="0">
                <a:latin typeface="Arial"/>
                <a:cs typeface="Arial"/>
              </a:rPr>
              <a:t>Raised in a family of fishermen, Silvia gained firsthand experience and understanding of the difficult situation faced by artisanal fishermen and women in the area, particularly the overexploitation of the Gulf of Nicoya due to illegal and poorly regulated fishing practices that have resulted in the disappearance of many species. Her goal is to </a:t>
            </a:r>
            <a:r>
              <a:rPr lang="en-US" sz="1300" b="1" dirty="0">
                <a:latin typeface="Arial"/>
                <a:cs typeface="Arial"/>
              </a:rPr>
              <a:t>restore the Gulf of Nicoya and its fishing</a:t>
            </a:r>
            <a:r>
              <a:rPr lang="en-US" sz="1300" dirty="0">
                <a:latin typeface="Arial"/>
                <a:cs typeface="Arial"/>
              </a:rPr>
              <a:t>.</a:t>
            </a:r>
          </a:p>
          <a:p>
            <a:pPr marL="85725" indent="0">
              <a:buNone/>
            </a:pPr>
            <a:r>
              <a:rPr lang="en-US" sz="1300" kern="100" dirty="0">
                <a:latin typeface="Arial"/>
                <a:ea typeface="Calibri"/>
                <a:cs typeface="Arial"/>
              </a:rPr>
              <a:t> </a:t>
            </a:r>
            <a:r>
              <a:rPr lang="en-US" sz="1300" kern="100" dirty="0">
                <a:solidFill>
                  <a:srgbClr val="156082"/>
                </a:solidFill>
                <a:latin typeface="Arial"/>
                <a:ea typeface="Calibri"/>
                <a:cs typeface="Arial"/>
              </a:rPr>
              <a:t>“I want to return to the way things were before. I come from a fishing family and have been going fishing since I was a child.</a:t>
            </a:r>
          </a:p>
          <a:p>
            <a:pPr marL="114300" indent="0">
              <a:buNone/>
            </a:pPr>
            <a:r>
              <a:rPr lang="en-US" sz="1300" kern="100" dirty="0">
                <a:solidFill>
                  <a:srgbClr val="156082"/>
                </a:solidFill>
                <a:latin typeface="Arial"/>
                <a:ea typeface="Calibri"/>
                <a:cs typeface="Arial"/>
              </a:rPr>
              <a:t>I ask myself, What are we going to leave for future generations?</a:t>
            </a:r>
          </a:p>
          <a:p>
            <a:pPr marL="114300" indent="0">
              <a:buNone/>
            </a:pPr>
            <a:r>
              <a:rPr lang="en-US" sz="1300" kern="100" dirty="0">
                <a:solidFill>
                  <a:srgbClr val="156082"/>
                </a:solidFill>
                <a:latin typeface="Arial"/>
                <a:ea typeface="Calibri"/>
                <a:cs typeface="Arial"/>
              </a:rPr>
              <a:t>We must do something now; that is my motivation and my commitment.”</a:t>
            </a:r>
          </a:p>
          <a:p>
            <a:pPr marL="0" indent="0">
              <a:buNone/>
            </a:pPr>
            <a:endParaRPr lang="en-US" sz="1300" dirty="0">
              <a:solidFill>
                <a:prstClr val="black"/>
              </a:solidFill>
              <a:latin typeface="Arial"/>
              <a:cs typeface="Arial"/>
            </a:endParaRPr>
          </a:p>
        </p:txBody>
      </p:sp>
      <p:sp>
        <p:nvSpPr>
          <p:cNvPr id="2" name="Rectangle 1">
            <a:extLst>
              <a:ext uri="{FF2B5EF4-FFF2-40B4-BE49-F238E27FC236}">
                <a16:creationId xmlns:a16="http://schemas.microsoft.com/office/drawing/2014/main" id="{BE908D1F-4D11-A242-5BF8-4EBA54641E56}"/>
              </a:ext>
            </a:extLst>
          </p:cNvPr>
          <p:cNvSpPr/>
          <p:nvPr/>
        </p:nvSpPr>
        <p:spPr>
          <a:xfrm>
            <a:off x="6142975" y="358149"/>
            <a:ext cx="2829061" cy="4430200"/>
          </a:xfrm>
          <a:prstGeom prst="roundRect">
            <a:avLst>
              <a:gd name="adj" fmla="val 0"/>
            </a:avLst>
          </a:prstGeom>
          <a:solidFill>
            <a:schemeClr val="bg1"/>
          </a:solidFill>
          <a:ln w="1270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2906" tIns="32906" rIns="32906" bIns="32906" rtlCol="0" anchor="ctr"/>
          <a:lstStyle/>
          <a:p>
            <a:pPr>
              <a:lnSpc>
                <a:spcPct val="90000"/>
              </a:lnSpc>
            </a:pPr>
            <a:r>
              <a:rPr lang="en-US" sz="1300" dirty="0">
                <a:solidFill>
                  <a:schemeClr val="tx1"/>
                </a:solidFill>
                <a:latin typeface="Arial"/>
                <a:ea typeface="Calibri"/>
                <a:cs typeface="Arial"/>
              </a:rPr>
              <a:t>Since the 1990s, overfishing for the international market has increased significantly.</a:t>
            </a:r>
          </a:p>
          <a:p>
            <a:pPr>
              <a:lnSpc>
                <a:spcPct val="90000"/>
              </a:lnSpc>
            </a:pPr>
            <a:endParaRPr lang="en-US" sz="1300" dirty="0">
              <a:solidFill>
                <a:schemeClr val="tx1"/>
              </a:solidFill>
              <a:latin typeface="Arial"/>
              <a:ea typeface="Calibri"/>
              <a:cs typeface="Arial"/>
            </a:endParaRPr>
          </a:p>
          <a:p>
            <a:pPr>
              <a:lnSpc>
                <a:spcPct val="90000"/>
              </a:lnSpc>
            </a:pPr>
            <a:r>
              <a:rPr lang="en-US" sz="1300" dirty="0">
                <a:solidFill>
                  <a:schemeClr val="tx1"/>
                </a:solidFill>
                <a:latin typeface="Arial"/>
                <a:ea typeface="Calibri"/>
                <a:cs typeface="Arial"/>
              </a:rPr>
              <a:t>Climate change is manifesting in the Gulf of Nicoya through rising water temperatures, increased wave activity, coastal erosion, loss of coastal marine habitats, and a projected decline in productivity.</a:t>
            </a:r>
          </a:p>
          <a:p>
            <a:pPr>
              <a:lnSpc>
                <a:spcPct val="90000"/>
              </a:lnSpc>
            </a:pPr>
            <a:endParaRPr lang="en-US" sz="1300" dirty="0">
              <a:solidFill>
                <a:schemeClr val="tx1"/>
              </a:solidFill>
              <a:latin typeface="Arial"/>
              <a:ea typeface="Calibri"/>
              <a:cs typeface="Arial"/>
            </a:endParaRPr>
          </a:p>
          <a:p>
            <a:pPr>
              <a:lnSpc>
                <a:spcPct val="90000"/>
              </a:lnSpc>
            </a:pPr>
            <a:r>
              <a:rPr lang="en-US" sz="1300" dirty="0">
                <a:solidFill>
                  <a:schemeClr val="tx1"/>
                </a:solidFill>
                <a:latin typeface="Arial"/>
                <a:ea typeface="Calibri"/>
                <a:cs typeface="Arial"/>
              </a:rPr>
              <a:t>Land use changes have led to the contamination of the gulf with wastewater and agrochemicals, mangrove deforestation, ecosystem degradation, declining fish stocks, and affecting the available natural resources on which many coastal families depend, resulting in poverty and unemployment in the community.</a:t>
            </a:r>
            <a:endParaRPr lang="en-US" sz="1300" i="1" dirty="0">
              <a:solidFill>
                <a:schemeClr val="tx1"/>
              </a:solidFill>
              <a:latin typeface="Arial"/>
              <a:ea typeface="Calibri"/>
              <a:cs typeface="Arial"/>
            </a:endParaRPr>
          </a:p>
        </p:txBody>
      </p:sp>
      <p:grpSp>
        <p:nvGrpSpPr>
          <p:cNvPr id="3" name="Grupo 2">
            <a:extLst>
              <a:ext uri="{FF2B5EF4-FFF2-40B4-BE49-F238E27FC236}">
                <a16:creationId xmlns:a16="http://schemas.microsoft.com/office/drawing/2014/main" id="{4D9A947E-86FD-2470-B1E1-5D74E94982A3}"/>
              </a:ext>
            </a:extLst>
          </p:cNvPr>
          <p:cNvGrpSpPr/>
          <p:nvPr/>
        </p:nvGrpSpPr>
        <p:grpSpPr>
          <a:xfrm>
            <a:off x="179386" y="-30453"/>
            <a:ext cx="2996805" cy="394210"/>
            <a:chOff x="179386" y="-30453"/>
            <a:chExt cx="2996805" cy="394210"/>
          </a:xfrm>
        </p:grpSpPr>
        <p:sp>
          <p:nvSpPr>
            <p:cNvPr id="11" name="Rectángulo: una sola esquina redondeada 10">
              <a:extLst>
                <a:ext uri="{FF2B5EF4-FFF2-40B4-BE49-F238E27FC236}">
                  <a16:creationId xmlns:a16="http://schemas.microsoft.com/office/drawing/2014/main" id="{663E6463-4166-44CE-7C9F-84798C9E3F61}"/>
                </a:ext>
              </a:extLst>
            </p:cNvPr>
            <p:cNvSpPr/>
            <p:nvPr/>
          </p:nvSpPr>
          <p:spPr>
            <a:xfrm flipV="1">
              <a:off x="179387" y="-1287"/>
              <a:ext cx="2996804" cy="336891"/>
            </a:xfrm>
            <a:prstGeom prst="round1Rect">
              <a:avLst>
                <a:gd name="adj" fmla="val 37295"/>
              </a:avLst>
            </a:prstGeom>
            <a:solidFill>
              <a:srgbClr val="156082"/>
            </a:solidFill>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Headline">
              <a:extLst>
                <a:ext uri="{FF2B5EF4-FFF2-40B4-BE49-F238E27FC236}">
                  <a16:creationId xmlns:a16="http://schemas.microsoft.com/office/drawing/2014/main" id="{DB9FA5DA-4F55-FF0A-A910-B4AD06C5B002}"/>
                </a:ext>
              </a:extLst>
            </p:cNvPr>
            <p:cNvSpPr txBox="1">
              <a:spLocks/>
            </p:cNvSpPr>
            <p:nvPr/>
          </p:nvSpPr>
          <p:spPr bwMode="gray">
            <a:xfrm>
              <a:off x="179386" y="-30453"/>
              <a:ext cx="1419067" cy="394210"/>
            </a:xfrm>
            <a:prstGeom prst="rect">
              <a:avLst/>
            </a:prstGeom>
          </p:spPr>
          <p:txBody>
            <a:bodyPr wrap="square">
              <a:spAutoFit/>
            </a:bodyPr>
            <a:lstStyle>
              <a:lvl1pPr algn="l" defTabSz="685800" rtl="0" eaLnBrk="1" latinLnBrk="0" hangingPunct="1">
                <a:lnSpc>
                  <a:spcPct val="90000"/>
                </a:lnSpc>
                <a:spcBef>
                  <a:spcPct val="0"/>
                </a:spcBef>
                <a:buNone/>
                <a:defRPr sz="2600" b="1" kern="1200">
                  <a:solidFill>
                    <a:schemeClr val="tx1"/>
                  </a:solidFill>
                  <a:latin typeface="+mj-lt"/>
                  <a:ea typeface="+mj-ea"/>
                  <a:cs typeface="+mj-cs"/>
                </a:defRPr>
              </a:lvl1pPr>
            </a:lstStyle>
            <a:p>
              <a:pPr>
                <a:lnSpc>
                  <a:spcPct val="120000"/>
                </a:lnSpc>
                <a:spcAft>
                  <a:spcPts val="600"/>
                </a:spcAft>
              </a:pPr>
              <a:r>
                <a:rPr lang="en-US" sz="1800" dirty="0">
                  <a:solidFill>
                    <a:schemeClr val="bg1"/>
                  </a:solidFill>
                  <a:latin typeface="Arial" panose="020B0604020202020204" pitchFamily="34" charset="0"/>
                  <a:cs typeface="Arial" panose="020B0604020202020204" pitchFamily="34" charset="0"/>
                </a:rPr>
                <a:t>Motivation</a:t>
              </a:r>
            </a:p>
          </p:txBody>
        </p:sp>
      </p:grpSp>
      <p:grpSp>
        <p:nvGrpSpPr>
          <p:cNvPr id="8" name="Grupo 7">
            <a:extLst>
              <a:ext uri="{FF2B5EF4-FFF2-40B4-BE49-F238E27FC236}">
                <a16:creationId xmlns:a16="http://schemas.microsoft.com/office/drawing/2014/main" id="{0B7ED84B-6852-0E23-16DC-13256FD5F301}"/>
              </a:ext>
            </a:extLst>
          </p:cNvPr>
          <p:cNvGrpSpPr/>
          <p:nvPr/>
        </p:nvGrpSpPr>
        <p:grpSpPr>
          <a:xfrm>
            <a:off x="5984512" y="-47844"/>
            <a:ext cx="2980102" cy="394210"/>
            <a:chOff x="5984512" y="-47844"/>
            <a:chExt cx="2980102" cy="394210"/>
          </a:xfrm>
        </p:grpSpPr>
        <p:sp>
          <p:nvSpPr>
            <p:cNvPr id="15" name="Rectángulo: una sola esquina redondeada 14">
              <a:extLst>
                <a:ext uri="{FF2B5EF4-FFF2-40B4-BE49-F238E27FC236}">
                  <a16:creationId xmlns:a16="http://schemas.microsoft.com/office/drawing/2014/main" id="{21EB8A96-84A0-AB4A-9404-FE58D16A13C6}"/>
                </a:ext>
              </a:extLst>
            </p:cNvPr>
            <p:cNvSpPr/>
            <p:nvPr/>
          </p:nvSpPr>
          <p:spPr>
            <a:xfrm flipV="1">
              <a:off x="5984512" y="-1280"/>
              <a:ext cx="2980102" cy="336892"/>
            </a:xfrm>
            <a:prstGeom prst="round1Rect">
              <a:avLst>
                <a:gd name="adj" fmla="val 29007"/>
              </a:avLst>
            </a:prstGeom>
            <a:solidFill>
              <a:srgbClr val="156082"/>
            </a:solidFill>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Headline">
              <a:extLst>
                <a:ext uri="{FF2B5EF4-FFF2-40B4-BE49-F238E27FC236}">
                  <a16:creationId xmlns:a16="http://schemas.microsoft.com/office/drawing/2014/main" id="{B5E11C8F-F1E5-1B1A-9D0A-03839DCD1636}"/>
                </a:ext>
              </a:extLst>
            </p:cNvPr>
            <p:cNvSpPr txBox="1">
              <a:spLocks/>
            </p:cNvSpPr>
            <p:nvPr/>
          </p:nvSpPr>
          <p:spPr bwMode="gray">
            <a:xfrm>
              <a:off x="6047554" y="-47844"/>
              <a:ext cx="1419067" cy="394210"/>
            </a:xfrm>
            <a:prstGeom prst="rect">
              <a:avLst/>
            </a:prstGeom>
          </p:spPr>
          <p:txBody>
            <a:bodyPr wrap="square">
              <a:spAutoFit/>
            </a:bodyPr>
            <a:lstStyle>
              <a:lvl1pPr algn="l" defTabSz="685800" rtl="0" eaLnBrk="1" latinLnBrk="0" hangingPunct="1">
                <a:lnSpc>
                  <a:spcPct val="90000"/>
                </a:lnSpc>
                <a:spcBef>
                  <a:spcPct val="0"/>
                </a:spcBef>
                <a:buNone/>
                <a:defRPr sz="2600" b="1" kern="1200">
                  <a:solidFill>
                    <a:schemeClr val="tx1"/>
                  </a:solidFill>
                  <a:latin typeface="+mj-lt"/>
                  <a:ea typeface="+mj-ea"/>
                  <a:cs typeface="+mj-cs"/>
                </a:defRPr>
              </a:lvl1pPr>
            </a:lstStyle>
            <a:p>
              <a:pPr>
                <a:lnSpc>
                  <a:spcPct val="120000"/>
                </a:lnSpc>
                <a:spcAft>
                  <a:spcPts val="600"/>
                </a:spcAft>
              </a:pPr>
              <a:r>
                <a:rPr lang="en-US" sz="1800" dirty="0">
                  <a:solidFill>
                    <a:schemeClr val="bg1"/>
                  </a:solidFill>
                  <a:latin typeface="Arial" panose="020B0604020202020204" pitchFamily="34" charset="0"/>
                  <a:cs typeface="Arial" panose="020B0604020202020204" pitchFamily="34" charset="0"/>
                </a:rPr>
                <a:t>Context</a:t>
              </a:r>
            </a:p>
          </p:txBody>
        </p:sp>
      </p:grpSp>
      <p:grpSp>
        <p:nvGrpSpPr>
          <p:cNvPr id="19" name="Grupo 18">
            <a:extLst>
              <a:ext uri="{FF2B5EF4-FFF2-40B4-BE49-F238E27FC236}">
                <a16:creationId xmlns:a16="http://schemas.microsoft.com/office/drawing/2014/main" id="{7BC8CA2C-F8EC-6CEF-B6ED-16A63F2425A7}"/>
              </a:ext>
            </a:extLst>
          </p:cNvPr>
          <p:cNvGrpSpPr/>
          <p:nvPr/>
        </p:nvGrpSpPr>
        <p:grpSpPr>
          <a:xfrm>
            <a:off x="3410373" y="0"/>
            <a:ext cx="2339955" cy="4999422"/>
            <a:chOff x="3404935" y="0"/>
            <a:chExt cx="2339955" cy="4999422"/>
          </a:xfrm>
        </p:grpSpPr>
        <p:pic>
          <p:nvPicPr>
            <p:cNvPr id="13" name="Imagen 12" descr="Una isla en medio del mar&#10;&#10;Descripción generada automáticamente">
              <a:extLst>
                <a:ext uri="{FF2B5EF4-FFF2-40B4-BE49-F238E27FC236}">
                  <a16:creationId xmlns:a16="http://schemas.microsoft.com/office/drawing/2014/main" id="{1FA6A795-4A1E-F315-7334-70053E28FBF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407277" y="0"/>
              <a:ext cx="2337613" cy="2373903"/>
            </a:xfrm>
            <a:prstGeom prst="rect">
              <a:avLst/>
            </a:prstGeom>
          </p:spPr>
        </p:pic>
        <p:pic>
          <p:nvPicPr>
            <p:cNvPr id="18" name="Imagen 17" descr="Un conjunto de árboles&#10;&#10;Descripción generada automáticamente con confianza baja">
              <a:extLst>
                <a:ext uri="{FF2B5EF4-FFF2-40B4-BE49-F238E27FC236}">
                  <a16:creationId xmlns:a16="http://schemas.microsoft.com/office/drawing/2014/main" id="{6198F143-EC32-00A6-944D-6A0AEACF281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404937" y="2402663"/>
              <a:ext cx="2335273" cy="2373904"/>
            </a:xfrm>
            <a:prstGeom prst="rect">
              <a:avLst/>
            </a:prstGeom>
          </p:spPr>
        </p:pic>
        <p:sp>
          <p:nvSpPr>
            <p:cNvPr id="21" name="CuadroTexto 20">
              <a:extLst>
                <a:ext uri="{FF2B5EF4-FFF2-40B4-BE49-F238E27FC236}">
                  <a16:creationId xmlns:a16="http://schemas.microsoft.com/office/drawing/2014/main" id="{2913DEC8-5AD8-39F0-0509-DBFD6BDD71B5}"/>
                </a:ext>
              </a:extLst>
            </p:cNvPr>
            <p:cNvSpPr txBox="1"/>
            <p:nvPr/>
          </p:nvSpPr>
          <p:spPr>
            <a:xfrm>
              <a:off x="3404935" y="4768590"/>
              <a:ext cx="2335274" cy="230832"/>
            </a:xfrm>
            <a:prstGeom prst="rect">
              <a:avLst/>
            </a:prstGeom>
            <a:noFill/>
          </p:spPr>
          <p:txBody>
            <a:bodyPr wrap="square">
              <a:spAutoFit/>
            </a:bodyPr>
            <a:lstStyle/>
            <a:p>
              <a:pPr algn="ctr"/>
              <a:r>
                <a:rPr lang="en-US" sz="900" dirty="0">
                  <a:latin typeface="Arial" panose="020B0604020202020204" pitchFamily="34" charset="0"/>
                  <a:cs typeface="Arial" panose="020B0604020202020204" pitchFamily="34" charset="0"/>
                </a:rPr>
                <a:t>Impressions from the Gulf of Nicoya</a:t>
              </a:r>
            </a:p>
          </p:txBody>
        </p:sp>
        <p:cxnSp>
          <p:nvCxnSpPr>
            <p:cNvPr id="17" name="Conector recto 16">
              <a:extLst>
                <a:ext uri="{FF2B5EF4-FFF2-40B4-BE49-F238E27FC236}">
                  <a16:creationId xmlns:a16="http://schemas.microsoft.com/office/drawing/2014/main" id="{DC842A34-46DB-1192-1836-0A529DA14A03}"/>
                </a:ext>
              </a:extLst>
            </p:cNvPr>
            <p:cNvCxnSpPr>
              <a:cxnSpLocks/>
            </p:cNvCxnSpPr>
            <p:nvPr/>
          </p:nvCxnSpPr>
          <p:spPr>
            <a:xfrm>
              <a:off x="3409618" y="2377602"/>
              <a:ext cx="2335272" cy="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9" name="Elipse 8">
            <a:hlinkClick r:id="rId5" action="ppaction://hlinksldjump"/>
            <a:extLst>
              <a:ext uri="{FF2B5EF4-FFF2-40B4-BE49-F238E27FC236}">
                <a16:creationId xmlns:a16="http://schemas.microsoft.com/office/drawing/2014/main" id="{DDA0F9AE-3629-D593-B9F5-1711FCF7B8C2}"/>
              </a:ext>
            </a:extLst>
          </p:cNvPr>
          <p:cNvSpPr/>
          <p:nvPr/>
        </p:nvSpPr>
        <p:spPr>
          <a:xfrm>
            <a:off x="8977782" y="4966437"/>
            <a:ext cx="139024" cy="139024"/>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35905185"/>
      </p:ext>
    </p:extLst>
  </p:cSld>
  <p:clrMapOvr>
    <a:masterClrMapping/>
  </p:clrMapOvr>
  <p:transition spd="slow" advClick="0" advTm="44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5">
                                            <p:bg/>
                                          </p:spTgt>
                                        </p:tgtEl>
                                        <p:attrNameLst>
                                          <p:attrName>style.visibility</p:attrName>
                                        </p:attrNameLst>
                                      </p:cBhvr>
                                      <p:to>
                                        <p:strVal val="visible"/>
                                      </p:to>
                                    </p:set>
                                    <p:animEffect transition="in" filter="fade">
                                      <p:cBhvr>
                                        <p:cTn id="12" dur="1500"/>
                                        <p:tgtEl>
                                          <p:spTgt spid="5">
                                            <p:bg/>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1500"/>
                                        <p:tgtEl>
                                          <p:spTgt spid="5">
                                            <p:txEl>
                                              <p:pRg st="0" end="0"/>
                                            </p:txEl>
                                          </p:spTgt>
                                        </p:tgtEl>
                                      </p:cBhvr>
                                    </p:animEffect>
                                  </p:childTnLst>
                                </p:cTn>
                              </p:par>
                              <p:par>
                                <p:cTn id="16" presetID="2" presetClass="entr" presetSubtype="1" fill="hold" nodeType="withEffect">
                                  <p:stCondLst>
                                    <p:cond delay="75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500" fill="hold"/>
                                        <p:tgtEl>
                                          <p:spTgt spid="19"/>
                                        </p:tgtEl>
                                        <p:attrNameLst>
                                          <p:attrName>ppt_x</p:attrName>
                                        </p:attrNameLst>
                                      </p:cBhvr>
                                      <p:tavLst>
                                        <p:tav tm="0">
                                          <p:val>
                                            <p:strVal val="#ppt_x"/>
                                          </p:val>
                                        </p:tav>
                                        <p:tav tm="100000">
                                          <p:val>
                                            <p:strVal val="#ppt_x"/>
                                          </p:val>
                                        </p:tav>
                                      </p:tavLst>
                                    </p:anim>
                                    <p:anim calcmode="lin" valueType="num">
                                      <p:cBhvr additive="base">
                                        <p:cTn id="19" dur="1500" fill="hold"/>
                                        <p:tgtEl>
                                          <p:spTgt spid="19"/>
                                        </p:tgtEl>
                                        <p:attrNameLst>
                                          <p:attrName>ppt_y</p:attrName>
                                        </p:attrNameLst>
                                      </p:cBhvr>
                                      <p:tavLst>
                                        <p:tav tm="0">
                                          <p:val>
                                            <p:strVal val="0-#ppt_h/2"/>
                                          </p:val>
                                        </p:tav>
                                        <p:tav tm="100000">
                                          <p:val>
                                            <p:strVal val="#ppt_y"/>
                                          </p:val>
                                        </p:tav>
                                      </p:tavLst>
                                    </p:anim>
                                  </p:childTnLst>
                                </p:cTn>
                              </p:par>
                            </p:childTnLst>
                          </p:cTn>
                        </p:par>
                        <p:par>
                          <p:cTn id="20" fill="hold">
                            <p:stCondLst>
                              <p:cond delay="3250"/>
                            </p:stCondLst>
                            <p:childTnLst>
                              <p:par>
                                <p:cTn id="21" presetID="10" presetClass="entr" presetSubtype="0" fill="hold" grpId="0" nodeType="after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fade">
                                      <p:cBhvr>
                                        <p:cTn id="23" dur="1500"/>
                                        <p:tgtEl>
                                          <p:spTgt spid="5">
                                            <p:txEl>
                                              <p:pRg st="1" end="1"/>
                                            </p:txEl>
                                          </p:spTgt>
                                        </p:tgtEl>
                                      </p:cBhvr>
                                    </p:animEffect>
                                  </p:childTnLst>
                                </p:cTn>
                              </p:par>
                            </p:childTnLst>
                          </p:cTn>
                        </p:par>
                        <p:par>
                          <p:cTn id="24" fill="hold">
                            <p:stCondLst>
                              <p:cond delay="4750"/>
                            </p:stCondLst>
                            <p:childTnLst>
                              <p:par>
                                <p:cTn id="25" presetID="10" presetClass="entr" presetSubtype="0" fill="hold" grpId="0" nodeType="after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1500"/>
                                        <p:tgtEl>
                                          <p:spTgt spid="5">
                                            <p:txEl>
                                              <p:pRg st="2" end="2"/>
                                            </p:txEl>
                                          </p:spTgt>
                                        </p:tgtEl>
                                      </p:cBhvr>
                                    </p:animEffect>
                                  </p:childTnLst>
                                </p:cTn>
                              </p:par>
                            </p:childTnLst>
                          </p:cTn>
                        </p:par>
                        <p:par>
                          <p:cTn id="28" fill="hold">
                            <p:stCondLst>
                              <p:cond delay="6250"/>
                            </p:stCondLst>
                            <p:childTnLst>
                              <p:par>
                                <p:cTn id="29" presetID="10" presetClass="entr" presetSubtype="0" fill="hold" grpId="0" nodeType="after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Effect transition="in" filter="fade">
                                      <p:cBhvr>
                                        <p:cTn id="31" dur="1500"/>
                                        <p:tgtEl>
                                          <p:spTgt spid="5">
                                            <p:txEl>
                                              <p:pRg st="3" end="3"/>
                                            </p:txEl>
                                          </p:spTgt>
                                        </p:tgtEl>
                                      </p:cBhvr>
                                    </p:animEffect>
                                  </p:childTnLst>
                                </p:cTn>
                              </p:par>
                            </p:childTnLst>
                          </p:cTn>
                        </p:par>
                        <p:par>
                          <p:cTn id="32" fill="hold">
                            <p:stCondLst>
                              <p:cond delay="7750"/>
                            </p:stCondLst>
                            <p:childTnLst>
                              <p:par>
                                <p:cTn id="33" presetID="2" presetClass="entr" presetSubtype="1" fill="hold" nodeType="afterEffect">
                                  <p:stCondLst>
                                    <p:cond delay="500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1500" fill="hold"/>
                                        <p:tgtEl>
                                          <p:spTgt spid="8"/>
                                        </p:tgtEl>
                                        <p:attrNameLst>
                                          <p:attrName>ppt_x</p:attrName>
                                        </p:attrNameLst>
                                      </p:cBhvr>
                                      <p:tavLst>
                                        <p:tav tm="0">
                                          <p:val>
                                            <p:strVal val="#ppt_x"/>
                                          </p:val>
                                        </p:tav>
                                        <p:tav tm="100000">
                                          <p:val>
                                            <p:strVal val="#ppt_x"/>
                                          </p:val>
                                        </p:tav>
                                      </p:tavLst>
                                    </p:anim>
                                    <p:anim calcmode="lin" valueType="num">
                                      <p:cBhvr additive="base">
                                        <p:cTn id="36" dur="1500" fill="hold"/>
                                        <p:tgtEl>
                                          <p:spTgt spid="8"/>
                                        </p:tgtEl>
                                        <p:attrNameLst>
                                          <p:attrName>ppt_y</p:attrName>
                                        </p:attrNameLst>
                                      </p:cBhvr>
                                      <p:tavLst>
                                        <p:tav tm="0">
                                          <p:val>
                                            <p:strVal val="0-#ppt_h/2"/>
                                          </p:val>
                                        </p:tav>
                                        <p:tav tm="100000">
                                          <p:val>
                                            <p:strVal val="#ppt_y"/>
                                          </p:val>
                                        </p:tav>
                                      </p:tavLst>
                                    </p:anim>
                                  </p:childTnLst>
                                </p:cTn>
                              </p:par>
                            </p:childTnLst>
                          </p:cTn>
                        </p:par>
                        <p:par>
                          <p:cTn id="37" fill="hold">
                            <p:stCondLst>
                              <p:cond delay="14250"/>
                            </p:stCondLst>
                            <p:childTnLst>
                              <p:par>
                                <p:cTn id="38" presetID="10" presetClass="entr" presetSubtype="0" fill="hold" grpId="0" nodeType="afterEffect">
                                  <p:stCondLst>
                                    <p:cond delay="0"/>
                                  </p:stCondLst>
                                  <p:childTnLst>
                                    <p:set>
                                      <p:cBhvr>
                                        <p:cTn id="39" dur="1" fill="hold">
                                          <p:stCondLst>
                                            <p:cond delay="0"/>
                                          </p:stCondLst>
                                        </p:cTn>
                                        <p:tgtEl>
                                          <p:spTgt spid="2">
                                            <p:bg/>
                                          </p:spTgt>
                                        </p:tgtEl>
                                        <p:attrNameLst>
                                          <p:attrName>style.visibility</p:attrName>
                                        </p:attrNameLst>
                                      </p:cBhvr>
                                      <p:to>
                                        <p:strVal val="visible"/>
                                      </p:to>
                                    </p:set>
                                    <p:animEffect transition="in" filter="fade">
                                      <p:cBhvr>
                                        <p:cTn id="40" dur="1500"/>
                                        <p:tgtEl>
                                          <p:spTgt spid="2">
                                            <p:bg/>
                                          </p:spTgt>
                                        </p:tgtEl>
                                      </p:cBhvr>
                                    </p:animEffect>
                                  </p:childTnLst>
                                </p:cTn>
                              </p:par>
                            </p:childTnLst>
                          </p:cTn>
                        </p:par>
                        <p:par>
                          <p:cTn id="41" fill="hold">
                            <p:stCondLst>
                              <p:cond delay="15750"/>
                            </p:stCondLst>
                            <p:childTnLst>
                              <p:par>
                                <p:cTn id="42" presetID="10" presetClass="entr" presetSubtype="0" fill="hold" grpId="0" nodeType="afterEffect">
                                  <p:stCondLst>
                                    <p:cond delay="0"/>
                                  </p:stCondLst>
                                  <p:childTnLst>
                                    <p:set>
                                      <p:cBhvr>
                                        <p:cTn id="43" dur="1" fill="hold">
                                          <p:stCondLst>
                                            <p:cond delay="0"/>
                                          </p:stCondLst>
                                        </p:cTn>
                                        <p:tgtEl>
                                          <p:spTgt spid="2">
                                            <p:txEl>
                                              <p:pRg st="0" end="0"/>
                                            </p:txEl>
                                          </p:spTgt>
                                        </p:tgtEl>
                                        <p:attrNameLst>
                                          <p:attrName>style.visibility</p:attrName>
                                        </p:attrNameLst>
                                      </p:cBhvr>
                                      <p:to>
                                        <p:strVal val="visible"/>
                                      </p:to>
                                    </p:set>
                                    <p:animEffect transition="in" filter="fade">
                                      <p:cBhvr>
                                        <p:cTn id="44" dur="1500"/>
                                        <p:tgtEl>
                                          <p:spTgt spid="2">
                                            <p:txEl>
                                              <p:pRg st="0" end="0"/>
                                            </p:txEl>
                                          </p:spTgt>
                                        </p:tgtEl>
                                      </p:cBhvr>
                                    </p:animEffect>
                                  </p:childTnLst>
                                </p:cTn>
                              </p:par>
                            </p:childTnLst>
                          </p:cTn>
                        </p:par>
                        <p:par>
                          <p:cTn id="45" fill="hold">
                            <p:stCondLst>
                              <p:cond delay="17250"/>
                            </p:stCondLst>
                            <p:childTnLst>
                              <p:par>
                                <p:cTn id="46" presetID="10" presetClass="entr" presetSubtype="0" fill="hold" grpId="0" nodeType="afterEffect">
                                  <p:stCondLst>
                                    <p:cond delay="0"/>
                                  </p:stCondLst>
                                  <p:childTnLst>
                                    <p:set>
                                      <p:cBhvr>
                                        <p:cTn id="47" dur="1" fill="hold">
                                          <p:stCondLst>
                                            <p:cond delay="0"/>
                                          </p:stCondLst>
                                        </p:cTn>
                                        <p:tgtEl>
                                          <p:spTgt spid="2">
                                            <p:txEl>
                                              <p:pRg st="2" end="2"/>
                                            </p:txEl>
                                          </p:spTgt>
                                        </p:tgtEl>
                                        <p:attrNameLst>
                                          <p:attrName>style.visibility</p:attrName>
                                        </p:attrNameLst>
                                      </p:cBhvr>
                                      <p:to>
                                        <p:strVal val="visible"/>
                                      </p:to>
                                    </p:set>
                                    <p:animEffect transition="in" filter="fade">
                                      <p:cBhvr>
                                        <p:cTn id="48" dur="1500"/>
                                        <p:tgtEl>
                                          <p:spTgt spid="2">
                                            <p:txEl>
                                              <p:pRg st="2" end="2"/>
                                            </p:txEl>
                                          </p:spTgt>
                                        </p:tgtEl>
                                      </p:cBhvr>
                                    </p:animEffect>
                                  </p:childTnLst>
                                </p:cTn>
                              </p:par>
                            </p:childTnLst>
                          </p:cTn>
                        </p:par>
                        <p:par>
                          <p:cTn id="49" fill="hold">
                            <p:stCondLst>
                              <p:cond delay="18750"/>
                            </p:stCondLst>
                            <p:childTnLst>
                              <p:par>
                                <p:cTn id="50" presetID="10" presetClass="entr" presetSubtype="0" fill="hold" grpId="0" nodeType="afterEffect">
                                  <p:stCondLst>
                                    <p:cond delay="0"/>
                                  </p:stCondLst>
                                  <p:childTnLst>
                                    <p:set>
                                      <p:cBhvr>
                                        <p:cTn id="51" dur="1" fill="hold">
                                          <p:stCondLst>
                                            <p:cond delay="0"/>
                                          </p:stCondLst>
                                        </p:cTn>
                                        <p:tgtEl>
                                          <p:spTgt spid="2">
                                            <p:txEl>
                                              <p:pRg st="4" end="4"/>
                                            </p:txEl>
                                          </p:spTgt>
                                        </p:tgtEl>
                                        <p:attrNameLst>
                                          <p:attrName>style.visibility</p:attrName>
                                        </p:attrNameLst>
                                      </p:cBhvr>
                                      <p:to>
                                        <p:strVal val="visible"/>
                                      </p:to>
                                    </p:set>
                                    <p:animEffect transition="in" filter="fade">
                                      <p:cBhvr>
                                        <p:cTn id="52" dur="1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2" grpId="0" uiExpand="1"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A98271DA-19CC-1554-49B5-922C932DBD6B}"/>
              </a:ext>
            </a:extLst>
          </p:cNvPr>
          <p:cNvSpPr/>
          <p:nvPr/>
        </p:nvSpPr>
        <p:spPr>
          <a:xfrm>
            <a:off x="0" y="0"/>
            <a:ext cx="3880965" cy="51435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25FBE202-7235-E8D7-1DCF-F4A4C4FABFF4}"/>
              </a:ext>
            </a:extLst>
          </p:cNvPr>
          <p:cNvSpPr>
            <a:spLocks noGrp="1"/>
          </p:cNvSpPr>
          <p:nvPr>
            <p:ph sz="half" idx="1"/>
          </p:nvPr>
        </p:nvSpPr>
        <p:spPr>
          <a:xfrm>
            <a:off x="106289" y="660622"/>
            <a:ext cx="3537352" cy="4147508"/>
          </a:xfrm>
          <a:ln>
            <a:noFill/>
          </a:ln>
        </p:spPr>
        <p:txBody>
          <a:bodyPr anchor="ctr">
            <a:noAutofit/>
          </a:bodyPr>
          <a:lstStyle/>
          <a:p>
            <a:pPr>
              <a:buClr>
                <a:srgbClr val="6FC3BA"/>
              </a:buClr>
            </a:pPr>
            <a:r>
              <a:rPr lang="en-US" sz="1600" dirty="0">
                <a:latin typeface="Arial"/>
                <a:cs typeface="Arial"/>
              </a:rPr>
              <a:t>Silvia founded the Women's Association "Save the Gulf of Nicoya," which protects the area.</a:t>
            </a:r>
          </a:p>
          <a:p>
            <a:pPr>
              <a:buClr>
                <a:srgbClr val="6FC3BA"/>
              </a:buClr>
            </a:pPr>
            <a:r>
              <a:rPr lang="en-US" sz="1600" dirty="0">
                <a:latin typeface="Arial"/>
                <a:cs typeface="Arial"/>
              </a:rPr>
              <a:t>She fought to ensure the culture and well-being of artisanal fishermen in the Gulf of Nicoya.</a:t>
            </a:r>
          </a:p>
          <a:p>
            <a:pPr>
              <a:buClr>
                <a:srgbClr val="6FC3BA"/>
              </a:buClr>
            </a:pPr>
            <a:r>
              <a:rPr lang="en-US" sz="1600" dirty="0">
                <a:latin typeface="Arial"/>
                <a:cs typeface="Arial"/>
              </a:rPr>
              <a:t>She united more people to conserve biodiversity and protect coastal marine ecosystems.</a:t>
            </a:r>
          </a:p>
          <a:p>
            <a:pPr>
              <a:buClr>
                <a:srgbClr val="6FC3BA"/>
              </a:buClr>
            </a:pPr>
            <a:r>
              <a:rPr lang="en-US" sz="1600" dirty="0">
                <a:latin typeface="Arial"/>
                <a:cs typeface="Arial"/>
              </a:rPr>
              <a:t>She participated in planning processes for the sustainable management of coastal resources in the Gulf of Nicoya.</a:t>
            </a:r>
          </a:p>
        </p:txBody>
      </p:sp>
      <p:grpSp>
        <p:nvGrpSpPr>
          <p:cNvPr id="3" name="Grupo 2">
            <a:extLst>
              <a:ext uri="{FF2B5EF4-FFF2-40B4-BE49-F238E27FC236}">
                <a16:creationId xmlns:a16="http://schemas.microsoft.com/office/drawing/2014/main" id="{3E38BE9C-378E-0503-6EED-1631E0333857}"/>
              </a:ext>
            </a:extLst>
          </p:cNvPr>
          <p:cNvGrpSpPr/>
          <p:nvPr/>
        </p:nvGrpSpPr>
        <p:grpSpPr>
          <a:xfrm>
            <a:off x="150079" y="-22780"/>
            <a:ext cx="2984010" cy="394210"/>
            <a:chOff x="150079" y="-22780"/>
            <a:chExt cx="2984010" cy="394210"/>
          </a:xfrm>
        </p:grpSpPr>
        <p:sp>
          <p:nvSpPr>
            <p:cNvPr id="9" name="Rectángulo: una sola esquina redondeada 8">
              <a:extLst>
                <a:ext uri="{FF2B5EF4-FFF2-40B4-BE49-F238E27FC236}">
                  <a16:creationId xmlns:a16="http://schemas.microsoft.com/office/drawing/2014/main" id="{EA368E6F-F549-086C-B20E-3EC72F902F8A}"/>
                </a:ext>
              </a:extLst>
            </p:cNvPr>
            <p:cNvSpPr/>
            <p:nvPr/>
          </p:nvSpPr>
          <p:spPr>
            <a:xfrm flipV="1">
              <a:off x="179387" y="-1286"/>
              <a:ext cx="2954702" cy="336891"/>
            </a:xfrm>
            <a:prstGeom prst="round1Rect">
              <a:avLst>
                <a:gd name="adj" fmla="val 37295"/>
              </a:avLst>
            </a:prstGeom>
            <a:solidFill>
              <a:srgbClr val="156082"/>
            </a:solidFill>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Headline">
              <a:extLst>
                <a:ext uri="{FF2B5EF4-FFF2-40B4-BE49-F238E27FC236}">
                  <a16:creationId xmlns:a16="http://schemas.microsoft.com/office/drawing/2014/main" id="{F465BB8B-A92A-A61B-7DF5-D32CE735F1AA}"/>
                </a:ext>
              </a:extLst>
            </p:cNvPr>
            <p:cNvSpPr txBox="1">
              <a:spLocks/>
            </p:cNvSpPr>
            <p:nvPr/>
          </p:nvSpPr>
          <p:spPr bwMode="gray">
            <a:xfrm>
              <a:off x="150079" y="-22780"/>
              <a:ext cx="1660854" cy="394210"/>
            </a:xfrm>
            <a:prstGeom prst="rect">
              <a:avLst/>
            </a:prstGeom>
          </p:spPr>
          <p:txBody>
            <a:bodyPr wrap="square">
              <a:spAutoFit/>
            </a:bodyPr>
            <a:lstStyle>
              <a:lvl1pPr algn="l" defTabSz="685800" rtl="0" eaLnBrk="1" latinLnBrk="0" hangingPunct="1">
                <a:lnSpc>
                  <a:spcPct val="90000"/>
                </a:lnSpc>
                <a:spcBef>
                  <a:spcPct val="0"/>
                </a:spcBef>
                <a:buNone/>
                <a:defRPr sz="2600" b="1" kern="1200">
                  <a:solidFill>
                    <a:schemeClr val="tx1"/>
                  </a:solidFill>
                  <a:latin typeface="+mj-lt"/>
                  <a:ea typeface="+mj-ea"/>
                  <a:cs typeface="+mj-cs"/>
                </a:defRPr>
              </a:lvl1pPr>
            </a:lstStyle>
            <a:p>
              <a:pPr>
                <a:lnSpc>
                  <a:spcPct val="120000"/>
                </a:lnSpc>
                <a:spcAft>
                  <a:spcPts val="600"/>
                </a:spcAft>
              </a:pPr>
              <a:r>
                <a:rPr lang="en-US" sz="1800" dirty="0">
                  <a:solidFill>
                    <a:schemeClr val="bg1"/>
                  </a:solidFill>
                  <a:latin typeface="Arial" panose="020B0604020202020204" pitchFamily="34" charset="0"/>
                  <a:cs typeface="Arial" panose="020B0604020202020204" pitchFamily="34" charset="0"/>
                </a:rPr>
                <a:t>Actions</a:t>
              </a:r>
            </a:p>
          </p:txBody>
        </p:sp>
      </p:grpSp>
      <p:grpSp>
        <p:nvGrpSpPr>
          <p:cNvPr id="14" name="Grupo 13">
            <a:extLst>
              <a:ext uri="{FF2B5EF4-FFF2-40B4-BE49-F238E27FC236}">
                <a16:creationId xmlns:a16="http://schemas.microsoft.com/office/drawing/2014/main" id="{962285C2-44C6-503C-611B-D8A3236FD62D}"/>
              </a:ext>
            </a:extLst>
          </p:cNvPr>
          <p:cNvGrpSpPr/>
          <p:nvPr/>
        </p:nvGrpSpPr>
        <p:grpSpPr>
          <a:xfrm>
            <a:off x="4069090" y="183239"/>
            <a:ext cx="4901374" cy="4781478"/>
            <a:chOff x="4069090" y="183239"/>
            <a:chExt cx="4881564" cy="4781478"/>
          </a:xfrm>
        </p:grpSpPr>
        <p:pic>
          <p:nvPicPr>
            <p:cNvPr id="13" name="Imagen 12" descr="Un barco en el agua&#10;&#10;Descripción generada automáticamente">
              <a:extLst>
                <a:ext uri="{FF2B5EF4-FFF2-40B4-BE49-F238E27FC236}">
                  <a16:creationId xmlns:a16="http://schemas.microsoft.com/office/drawing/2014/main" id="{23467DCB-20CA-4F27-DAAA-CBB783DC481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069090" y="183239"/>
              <a:ext cx="4881564" cy="4781478"/>
            </a:xfrm>
            <a:prstGeom prst="rect">
              <a:avLst/>
            </a:prstGeom>
          </p:spPr>
        </p:pic>
        <p:sp>
          <p:nvSpPr>
            <p:cNvPr id="15" name="Rectángulo 14">
              <a:extLst>
                <a:ext uri="{FF2B5EF4-FFF2-40B4-BE49-F238E27FC236}">
                  <a16:creationId xmlns:a16="http://schemas.microsoft.com/office/drawing/2014/main" id="{988DCE22-2B8F-EF67-19C1-2ADB79CD5A27}"/>
                </a:ext>
              </a:extLst>
            </p:cNvPr>
            <p:cNvSpPr/>
            <p:nvPr/>
          </p:nvSpPr>
          <p:spPr>
            <a:xfrm>
              <a:off x="4069090" y="4729404"/>
              <a:ext cx="4881563" cy="230832"/>
            </a:xfrm>
            <a:prstGeom prst="rect">
              <a:avLst/>
            </a:prstGeom>
            <a:solidFill>
              <a:schemeClr val="tx1">
                <a:alpha val="4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uadroTexto 15">
              <a:extLst>
                <a:ext uri="{FF2B5EF4-FFF2-40B4-BE49-F238E27FC236}">
                  <a16:creationId xmlns:a16="http://schemas.microsoft.com/office/drawing/2014/main" id="{2A3AB8FF-9502-A8E8-8402-13446F6EEF93}"/>
                </a:ext>
              </a:extLst>
            </p:cNvPr>
            <p:cNvSpPr txBox="1"/>
            <p:nvPr/>
          </p:nvSpPr>
          <p:spPr>
            <a:xfrm>
              <a:off x="7114873" y="4733784"/>
              <a:ext cx="1835780" cy="230832"/>
            </a:xfrm>
            <a:prstGeom prst="rect">
              <a:avLst/>
            </a:prstGeom>
            <a:noFill/>
          </p:spPr>
          <p:txBody>
            <a:bodyPr wrap="square" rtlCol="0">
              <a:spAutoFit/>
            </a:bodyPr>
            <a:lstStyle/>
            <a:p>
              <a:pPr algn="ctr"/>
              <a:r>
                <a:rPr lang="en-US" sz="900" dirty="0">
                  <a:solidFill>
                    <a:schemeClr val="bg1"/>
                  </a:solidFill>
                  <a:latin typeface="Arial" panose="020B0604020202020204" pitchFamily="34" charset="0"/>
                  <a:cs typeface="Arial" panose="020B0604020202020204" pitchFamily="34" charset="0"/>
                </a:rPr>
                <a:t>Fishers in the Gulf of Nicoya</a:t>
              </a:r>
            </a:p>
          </p:txBody>
        </p:sp>
      </p:grpSp>
      <p:sp>
        <p:nvSpPr>
          <p:cNvPr id="7" name="Elipse 6">
            <a:hlinkClick r:id="rId4" action="ppaction://hlinksldjump"/>
            <a:extLst>
              <a:ext uri="{FF2B5EF4-FFF2-40B4-BE49-F238E27FC236}">
                <a16:creationId xmlns:a16="http://schemas.microsoft.com/office/drawing/2014/main" id="{31439354-BD96-F244-2EDD-C2A7EBB64008}"/>
              </a:ext>
            </a:extLst>
          </p:cNvPr>
          <p:cNvSpPr/>
          <p:nvPr/>
        </p:nvSpPr>
        <p:spPr>
          <a:xfrm>
            <a:off x="8977782" y="4966437"/>
            <a:ext cx="139024" cy="139024"/>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40088826"/>
      </p:ext>
    </p:extLst>
  </p:cSld>
  <p:clrMapOvr>
    <a:masterClrMapping/>
  </p:clrMapOvr>
  <p:transition spd="slow" advClick="0" advTm="20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500"/>
                                        <p:tgtEl>
                                          <p:spTgt spid="5">
                                            <p:txEl>
                                              <p:pRg st="0" end="0"/>
                                            </p:txEl>
                                          </p:spTgt>
                                        </p:tgtEl>
                                      </p:cBhvr>
                                    </p:animEffect>
                                  </p:childTnLst>
                                </p:cTn>
                              </p:par>
                              <p:par>
                                <p:cTn id="13" presetID="53" presetClass="entr" presetSubtype="16"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500" fill="hold"/>
                                        <p:tgtEl>
                                          <p:spTgt spid="14"/>
                                        </p:tgtEl>
                                        <p:attrNameLst>
                                          <p:attrName>ppt_w</p:attrName>
                                        </p:attrNameLst>
                                      </p:cBhvr>
                                      <p:tavLst>
                                        <p:tav tm="0">
                                          <p:val>
                                            <p:fltVal val="0"/>
                                          </p:val>
                                        </p:tav>
                                        <p:tav tm="100000">
                                          <p:val>
                                            <p:strVal val="#ppt_w"/>
                                          </p:val>
                                        </p:tav>
                                      </p:tavLst>
                                    </p:anim>
                                    <p:anim calcmode="lin" valueType="num">
                                      <p:cBhvr>
                                        <p:cTn id="16" dur="1500" fill="hold"/>
                                        <p:tgtEl>
                                          <p:spTgt spid="14"/>
                                        </p:tgtEl>
                                        <p:attrNameLst>
                                          <p:attrName>ppt_h</p:attrName>
                                        </p:attrNameLst>
                                      </p:cBhvr>
                                      <p:tavLst>
                                        <p:tav tm="0">
                                          <p:val>
                                            <p:fltVal val="0"/>
                                          </p:val>
                                        </p:tav>
                                        <p:tav tm="100000">
                                          <p:val>
                                            <p:strVal val="#ppt_h"/>
                                          </p:val>
                                        </p:tav>
                                      </p:tavLst>
                                    </p:anim>
                                    <p:animEffect transition="in" filter="fade">
                                      <p:cBhvr>
                                        <p:cTn id="17" dur="1500"/>
                                        <p:tgtEl>
                                          <p:spTgt spid="14"/>
                                        </p:tgtEl>
                                      </p:cBhvr>
                                    </p:animEffect>
                                  </p:childTnLst>
                                </p:cTn>
                              </p:par>
                            </p:childTnLst>
                          </p:cTn>
                        </p:par>
                        <p:par>
                          <p:cTn id="18" fill="hold">
                            <p:stCondLst>
                              <p:cond delay="3000"/>
                            </p:stCondLst>
                            <p:childTnLst>
                              <p:par>
                                <p:cTn id="19" presetID="10" presetClass="entr" presetSubtype="0" fill="hold" grpId="0" nodeType="after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500"/>
                                        <p:tgtEl>
                                          <p:spTgt spid="5">
                                            <p:txEl>
                                              <p:pRg st="1" end="1"/>
                                            </p:txEl>
                                          </p:spTgt>
                                        </p:tgtEl>
                                      </p:cBhvr>
                                    </p:animEffect>
                                  </p:childTnLst>
                                </p:cTn>
                              </p:par>
                            </p:childTnLst>
                          </p:cTn>
                        </p:par>
                        <p:par>
                          <p:cTn id="22" fill="hold">
                            <p:stCondLst>
                              <p:cond delay="4500"/>
                            </p:stCondLst>
                            <p:childTnLst>
                              <p:par>
                                <p:cTn id="23" presetID="10" presetClass="entr" presetSubtype="0" fill="hold" grpId="0" nodeType="after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fade">
                                      <p:cBhvr>
                                        <p:cTn id="25" dur="1500"/>
                                        <p:tgtEl>
                                          <p:spTgt spid="5">
                                            <p:txEl>
                                              <p:pRg st="2" end="2"/>
                                            </p:txEl>
                                          </p:spTgt>
                                        </p:tgtEl>
                                      </p:cBhvr>
                                    </p:animEffect>
                                  </p:childTnLst>
                                </p:cTn>
                              </p:par>
                            </p:childTnLst>
                          </p:cTn>
                        </p:par>
                        <p:par>
                          <p:cTn id="26" fill="hold">
                            <p:stCondLst>
                              <p:cond delay="6000"/>
                            </p:stCondLst>
                            <p:childTnLst>
                              <p:par>
                                <p:cTn id="27" presetID="10" presetClass="entr" presetSubtype="0" fill="hold" grpId="0" nodeType="after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fade">
                                      <p:cBhvr>
                                        <p:cTn id="29" dur="1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0BF318B0-EE75-9636-D800-A9B26AF4A43B}"/>
              </a:ext>
            </a:extLst>
          </p:cNvPr>
          <p:cNvSpPr/>
          <p:nvPr/>
        </p:nvSpPr>
        <p:spPr>
          <a:xfrm>
            <a:off x="4088645" y="3014663"/>
            <a:ext cx="5063085" cy="213708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ángulo: esquinas superiores redondeadas 14">
            <a:extLst>
              <a:ext uri="{FF2B5EF4-FFF2-40B4-BE49-F238E27FC236}">
                <a16:creationId xmlns:a16="http://schemas.microsoft.com/office/drawing/2014/main" id="{097563BF-3422-E454-D3ED-6284A09726B0}"/>
              </a:ext>
            </a:extLst>
          </p:cNvPr>
          <p:cNvSpPr/>
          <p:nvPr/>
        </p:nvSpPr>
        <p:spPr>
          <a:xfrm rot="10800000" flipV="1">
            <a:off x="4088645" y="2861730"/>
            <a:ext cx="1843057" cy="290113"/>
          </a:xfrm>
          <a:prstGeom prst="wedgeRectCallout">
            <a:avLst>
              <a:gd name="adj1" fmla="val 20619"/>
              <a:gd name="adj2" fmla="val 85393"/>
            </a:avLst>
          </a:prstGeom>
          <a:solidFill>
            <a:srgbClr val="7ABF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err="1">
                <a:latin typeface="Arial" panose="020B0604020202020204" pitchFamily="34" charset="0"/>
                <a:cs typeface="Arial" panose="020B0604020202020204" pitchFamily="34" charset="0"/>
              </a:rPr>
              <a:t>Mensaje</a:t>
            </a:r>
            <a:r>
              <a:rPr lang="en-US" sz="1600" dirty="0">
                <a:latin typeface="Arial" panose="020B0604020202020204" pitchFamily="34" charset="0"/>
                <a:cs typeface="Arial" panose="020B0604020202020204" pitchFamily="34" charset="0"/>
              </a:rPr>
              <a:t> de Silvia:</a:t>
            </a:r>
          </a:p>
        </p:txBody>
      </p:sp>
      <p:sp>
        <p:nvSpPr>
          <p:cNvPr id="8" name="Rectángulo 1">
            <a:extLst>
              <a:ext uri="{FF2B5EF4-FFF2-40B4-BE49-F238E27FC236}">
                <a16:creationId xmlns:a16="http://schemas.microsoft.com/office/drawing/2014/main" id="{4FE6F827-05FC-C787-4EE3-6F54754D3496}"/>
              </a:ext>
            </a:extLst>
          </p:cNvPr>
          <p:cNvSpPr/>
          <p:nvPr/>
        </p:nvSpPr>
        <p:spPr>
          <a:xfrm>
            <a:off x="-3980" y="1"/>
            <a:ext cx="3915867" cy="514349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5">
            <a:extLst>
              <a:ext uri="{FF2B5EF4-FFF2-40B4-BE49-F238E27FC236}">
                <a16:creationId xmlns:a16="http://schemas.microsoft.com/office/drawing/2014/main" id="{12F5512E-EDEE-0B52-D1B9-7E94D254A307}"/>
              </a:ext>
            </a:extLst>
          </p:cNvPr>
          <p:cNvSpPr>
            <a:spLocks noGrp="1"/>
          </p:cNvSpPr>
          <p:nvPr>
            <p:ph sz="half" idx="2"/>
          </p:nvPr>
        </p:nvSpPr>
        <p:spPr>
          <a:xfrm>
            <a:off x="148558" y="844228"/>
            <a:ext cx="3410637" cy="3985081"/>
          </a:xfrm>
          <a:ln>
            <a:noFill/>
          </a:ln>
        </p:spPr>
        <p:txBody>
          <a:bodyPr vert="horz" lIns="91440" tIns="45720" rIns="91440" bIns="45720" rtlCol="0" anchor="t">
            <a:noAutofit/>
          </a:bodyPr>
          <a:lstStyle/>
          <a:p>
            <a:pPr>
              <a:buClr>
                <a:srgbClr val="6FC3BA"/>
              </a:buClr>
            </a:pPr>
            <a:r>
              <a:rPr lang="en-US" sz="1600" kern="100" dirty="0">
                <a:solidFill>
                  <a:schemeClr val="bg1"/>
                </a:solidFill>
                <a:latin typeface="Arial"/>
                <a:ea typeface="Calibri"/>
                <a:cs typeface="Arial"/>
              </a:rPr>
              <a:t>Public awareness of the significance of preserving marine-coastal ecosystems and restoring mangroves for the welfare of fishing communities and marine biodiversity has grown.</a:t>
            </a:r>
          </a:p>
          <a:p>
            <a:pPr>
              <a:buClr>
                <a:srgbClr val="6FC3BA"/>
              </a:buClr>
            </a:pPr>
            <a:r>
              <a:rPr lang="en-US" sz="1600" kern="100" dirty="0">
                <a:solidFill>
                  <a:schemeClr val="bg1"/>
                </a:solidFill>
                <a:latin typeface="Arial"/>
                <a:ea typeface="Calibri"/>
                <a:cs typeface="Arial"/>
              </a:rPr>
              <a:t>Artisanal fishing communities are adopting more sustainable and environmentally responsible fishing practices.</a:t>
            </a:r>
          </a:p>
          <a:p>
            <a:pPr>
              <a:buClr>
                <a:srgbClr val="6FC3BA"/>
              </a:buClr>
            </a:pPr>
            <a:r>
              <a:rPr lang="en-US" sz="1600" kern="100" dirty="0">
                <a:solidFill>
                  <a:schemeClr val="bg1"/>
                </a:solidFill>
                <a:latin typeface="Arial"/>
                <a:ea typeface="Calibri"/>
                <a:cs typeface="Arial"/>
              </a:rPr>
              <a:t>Women's groups and fishing communities are working to protect the Gulf of Nicoya from illegal fishing.</a:t>
            </a:r>
            <a:endParaRPr lang="en-US" sz="1600" dirty="0">
              <a:solidFill>
                <a:schemeClr val="bg1"/>
              </a:solidFill>
              <a:latin typeface="Arial"/>
              <a:cs typeface="Arial"/>
            </a:endParaRPr>
          </a:p>
        </p:txBody>
      </p:sp>
      <p:sp>
        <p:nvSpPr>
          <p:cNvPr id="5" name="Content Placeholder 4">
            <a:extLst>
              <a:ext uri="{FF2B5EF4-FFF2-40B4-BE49-F238E27FC236}">
                <a16:creationId xmlns:a16="http://schemas.microsoft.com/office/drawing/2014/main" id="{25FBE202-7235-E8D7-1DCF-F4A4C4FABFF4}"/>
              </a:ext>
            </a:extLst>
          </p:cNvPr>
          <p:cNvSpPr>
            <a:spLocks noGrp="1"/>
          </p:cNvSpPr>
          <p:nvPr>
            <p:ph sz="half" idx="1"/>
          </p:nvPr>
        </p:nvSpPr>
        <p:spPr>
          <a:xfrm>
            <a:off x="4397828" y="3304205"/>
            <a:ext cx="4649465" cy="1529164"/>
          </a:xfrm>
        </p:spPr>
        <p:txBody>
          <a:bodyPr vert="horz" lIns="91440" tIns="45720" rIns="91440" bIns="45720" rtlCol="0" anchor="t">
            <a:noAutofit/>
          </a:bodyPr>
          <a:lstStyle/>
          <a:p>
            <a:pPr marL="0" indent="0">
              <a:spcBef>
                <a:spcPts val="1200"/>
              </a:spcBef>
              <a:buNone/>
            </a:pPr>
            <a:r>
              <a:rPr lang="en-US" sz="1250" kern="100" dirty="0">
                <a:solidFill>
                  <a:srgbClr val="156082"/>
                </a:solidFill>
                <a:latin typeface="Arial"/>
                <a:ea typeface="Calibri" panose="020F0502020204030204" pitchFamily="34" charset="0"/>
                <a:cs typeface="Arial"/>
              </a:rPr>
              <a:t>“There are already many women working, but we need more spaces for women's involvement. </a:t>
            </a:r>
          </a:p>
          <a:p>
            <a:pPr marL="0" indent="0">
              <a:spcBef>
                <a:spcPts val="1200"/>
              </a:spcBef>
              <a:buNone/>
            </a:pPr>
            <a:r>
              <a:rPr lang="en-US" sz="1250" kern="100" dirty="0">
                <a:solidFill>
                  <a:srgbClr val="156082"/>
                </a:solidFill>
                <a:latin typeface="Arial"/>
                <a:ea typeface="Calibri" panose="020F0502020204030204" pitchFamily="34" charset="0"/>
                <a:cs typeface="Arial"/>
              </a:rPr>
              <a:t>I would tell women not to be afraid and to fight for their convictions, no matter if it is exhausting or difficult. It has brought me harsh blows and animosities within the community, it has been worthwhile. If we don't take care of the Gulf and implement responsible practices, things will not improve.”</a:t>
            </a:r>
          </a:p>
        </p:txBody>
      </p:sp>
      <p:grpSp>
        <p:nvGrpSpPr>
          <p:cNvPr id="7" name="Grupo 6">
            <a:extLst>
              <a:ext uri="{FF2B5EF4-FFF2-40B4-BE49-F238E27FC236}">
                <a16:creationId xmlns:a16="http://schemas.microsoft.com/office/drawing/2014/main" id="{5BF54E16-C788-E90C-24A8-2524ED7EC4DB}"/>
              </a:ext>
            </a:extLst>
          </p:cNvPr>
          <p:cNvGrpSpPr/>
          <p:nvPr/>
        </p:nvGrpSpPr>
        <p:grpSpPr>
          <a:xfrm>
            <a:off x="179386" y="-37433"/>
            <a:ext cx="2954703" cy="394210"/>
            <a:chOff x="179386" y="-37433"/>
            <a:chExt cx="2954703" cy="394210"/>
          </a:xfrm>
        </p:grpSpPr>
        <p:sp>
          <p:nvSpPr>
            <p:cNvPr id="2" name="Rectángulo: una sola esquina redondeada 1">
              <a:extLst>
                <a:ext uri="{FF2B5EF4-FFF2-40B4-BE49-F238E27FC236}">
                  <a16:creationId xmlns:a16="http://schemas.microsoft.com/office/drawing/2014/main" id="{A934E0B5-4BAC-8058-B850-B32766A73649}"/>
                </a:ext>
              </a:extLst>
            </p:cNvPr>
            <p:cNvSpPr/>
            <p:nvPr/>
          </p:nvSpPr>
          <p:spPr>
            <a:xfrm flipV="1">
              <a:off x="179387" y="-1286"/>
              <a:ext cx="2954702" cy="336891"/>
            </a:xfrm>
            <a:prstGeom prst="round1Rect">
              <a:avLst>
                <a:gd name="adj" fmla="val 37295"/>
              </a:avLst>
            </a:prstGeom>
            <a:solidFill>
              <a:srgbClr val="6FC3BA"/>
            </a:solidFill>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Headline">
              <a:extLst>
                <a:ext uri="{FF2B5EF4-FFF2-40B4-BE49-F238E27FC236}">
                  <a16:creationId xmlns:a16="http://schemas.microsoft.com/office/drawing/2014/main" id="{0C86EA41-923D-523E-E249-5A7F1FE9F74A}"/>
                </a:ext>
              </a:extLst>
            </p:cNvPr>
            <p:cNvSpPr txBox="1">
              <a:spLocks/>
            </p:cNvSpPr>
            <p:nvPr/>
          </p:nvSpPr>
          <p:spPr bwMode="gray">
            <a:xfrm>
              <a:off x="179386" y="-37433"/>
              <a:ext cx="2140481" cy="394210"/>
            </a:xfrm>
            <a:prstGeom prst="rect">
              <a:avLst/>
            </a:prstGeom>
          </p:spPr>
          <p:txBody>
            <a:bodyPr wrap="square">
              <a:spAutoFit/>
            </a:bodyPr>
            <a:lstStyle>
              <a:lvl1pPr algn="l" defTabSz="685800" rtl="0" eaLnBrk="1" latinLnBrk="0" hangingPunct="1">
                <a:lnSpc>
                  <a:spcPct val="90000"/>
                </a:lnSpc>
                <a:spcBef>
                  <a:spcPct val="0"/>
                </a:spcBef>
                <a:buNone/>
                <a:defRPr sz="2600" b="1" kern="1200">
                  <a:solidFill>
                    <a:schemeClr val="tx1"/>
                  </a:solidFill>
                  <a:latin typeface="+mj-lt"/>
                  <a:ea typeface="+mj-ea"/>
                  <a:cs typeface="+mj-cs"/>
                </a:defRPr>
              </a:lvl1pPr>
            </a:lstStyle>
            <a:p>
              <a:pPr>
                <a:lnSpc>
                  <a:spcPct val="120000"/>
                </a:lnSpc>
                <a:spcAft>
                  <a:spcPts val="600"/>
                </a:spcAft>
              </a:pPr>
              <a:r>
                <a:rPr lang="en-US" sz="1800" dirty="0">
                  <a:solidFill>
                    <a:schemeClr val="bg1"/>
                  </a:solidFill>
                  <a:latin typeface="Arial" panose="020B0604020202020204" pitchFamily="34" charset="0"/>
                  <a:cs typeface="Arial" panose="020B0604020202020204" pitchFamily="34" charset="0"/>
                </a:rPr>
                <a:t>Achievement</a:t>
              </a:r>
            </a:p>
          </p:txBody>
        </p:sp>
      </p:grpSp>
      <p:sp>
        <p:nvSpPr>
          <p:cNvPr id="12" name="CuadroTexto 11">
            <a:extLst>
              <a:ext uri="{FF2B5EF4-FFF2-40B4-BE49-F238E27FC236}">
                <a16:creationId xmlns:a16="http://schemas.microsoft.com/office/drawing/2014/main" id="{65CFF7F9-CC6F-1CE2-2E54-A7CFD1C8453D}"/>
              </a:ext>
            </a:extLst>
          </p:cNvPr>
          <p:cNvSpPr txBox="1"/>
          <p:nvPr/>
        </p:nvSpPr>
        <p:spPr>
          <a:xfrm>
            <a:off x="4138799" y="4802779"/>
            <a:ext cx="5167521" cy="276999"/>
          </a:xfrm>
          <a:prstGeom prst="rect">
            <a:avLst/>
          </a:prstGeom>
          <a:noFill/>
        </p:spPr>
        <p:txBody>
          <a:bodyPr wrap="square" rtlCol="0">
            <a:spAutoFit/>
          </a:bodyPr>
          <a:lstStyle/>
          <a:p>
            <a:r>
              <a:rPr lang="en-US" sz="600" dirty="0">
                <a:latin typeface="Arial" panose="020B0604020202020204" pitchFamily="34" charset="0"/>
                <a:cs typeface="Arial" panose="020B0604020202020204" pitchFamily="34" charset="0"/>
              </a:rPr>
              <a:t>Regional Program </a:t>
            </a:r>
            <a:r>
              <a:rPr lang="en-US" sz="6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Saving the Blue Five</a:t>
            </a:r>
            <a:r>
              <a:rPr lang="en-US" sz="600" dirty="0">
                <a:latin typeface="Arial" panose="020B0604020202020204" pitchFamily="34" charset="0"/>
                <a:cs typeface="Arial" panose="020B0604020202020204" pitchFamily="34" charset="0"/>
              </a:rPr>
              <a:t>, GIZ Costa Rica &amp; </a:t>
            </a:r>
            <a:r>
              <a:rPr lang="en-US" sz="600" dirty="0" err="1">
                <a:latin typeface="Arial" panose="020B0604020202020204" pitchFamily="34" charset="0"/>
                <a:cs typeface="Arial" panose="020B0604020202020204" pitchFamily="34" charset="0"/>
              </a:rPr>
              <a:t>MarViva</a:t>
            </a:r>
            <a:r>
              <a:rPr lang="en-US" sz="600" dirty="0">
                <a:latin typeface="Arial" panose="020B0604020202020204" pitchFamily="34" charset="0"/>
                <a:cs typeface="Arial" panose="020B0604020202020204" pitchFamily="34" charset="0"/>
              </a:rPr>
              <a:t>, on behalf of BMUV funded by IKI</a:t>
            </a:r>
          </a:p>
          <a:p>
            <a:r>
              <a:rPr lang="en-US" sz="600" dirty="0">
                <a:latin typeface="Arial" panose="020B0604020202020204" pitchFamily="34" charset="0"/>
                <a:cs typeface="Arial" panose="020B0604020202020204" pitchFamily="34" charset="0"/>
              </a:rPr>
              <a:t>Authors: @</a:t>
            </a:r>
            <a:r>
              <a:rPr lang="en-US" sz="6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MarViva </a:t>
            </a:r>
            <a:r>
              <a:rPr lang="en-US" sz="600" dirty="0">
                <a:latin typeface="Arial" panose="020B0604020202020204" pitchFamily="34" charset="0"/>
                <a:cs typeface="Arial" panose="020B0604020202020204" pitchFamily="34" charset="0"/>
              </a:rPr>
              <a:t>&amp; Astrid Michels. Fotos: © </a:t>
            </a:r>
            <a:r>
              <a:rPr lang="en-US" sz="600" dirty="0" err="1">
                <a:latin typeface="Arial" panose="020B0604020202020204" pitchFamily="34" charset="0"/>
                <a:cs typeface="Arial" panose="020B0604020202020204" pitchFamily="34" charset="0"/>
              </a:rPr>
              <a:t>MarViva</a:t>
            </a:r>
            <a:endParaRPr lang="en-US" sz="600" dirty="0">
              <a:latin typeface="Arial" panose="020B0604020202020204" pitchFamily="34" charset="0"/>
              <a:cs typeface="Arial" panose="020B0604020202020204" pitchFamily="34" charset="0"/>
            </a:endParaRPr>
          </a:p>
        </p:txBody>
      </p:sp>
      <p:sp>
        <p:nvSpPr>
          <p:cNvPr id="15" name="Elipse 14">
            <a:hlinkClick r:id="rId5" action="ppaction://hlinksldjump"/>
            <a:extLst>
              <a:ext uri="{FF2B5EF4-FFF2-40B4-BE49-F238E27FC236}">
                <a16:creationId xmlns:a16="http://schemas.microsoft.com/office/drawing/2014/main" id="{1A8F987B-8305-4AE4-65F3-B39AC601C2B1}"/>
              </a:ext>
            </a:extLst>
          </p:cNvPr>
          <p:cNvSpPr/>
          <p:nvPr/>
        </p:nvSpPr>
        <p:spPr>
          <a:xfrm>
            <a:off x="8977782" y="4966437"/>
            <a:ext cx="139024" cy="139024"/>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upo 17">
            <a:extLst>
              <a:ext uri="{FF2B5EF4-FFF2-40B4-BE49-F238E27FC236}">
                <a16:creationId xmlns:a16="http://schemas.microsoft.com/office/drawing/2014/main" id="{756C55AE-512B-B4AA-443D-957DF046077A}"/>
              </a:ext>
            </a:extLst>
          </p:cNvPr>
          <p:cNvGrpSpPr/>
          <p:nvPr/>
        </p:nvGrpSpPr>
        <p:grpSpPr>
          <a:xfrm>
            <a:off x="4088645" y="187592"/>
            <a:ext cx="4882358" cy="2674272"/>
            <a:chOff x="4077979" y="187592"/>
            <a:chExt cx="4882358" cy="2674272"/>
          </a:xfrm>
        </p:grpSpPr>
        <p:pic>
          <p:nvPicPr>
            <p:cNvPr id="17" name="Imagen 16" descr="Un ave en el agua&#10;&#10;Descripción generada automáticamente">
              <a:extLst>
                <a:ext uri="{FF2B5EF4-FFF2-40B4-BE49-F238E27FC236}">
                  <a16:creationId xmlns:a16="http://schemas.microsoft.com/office/drawing/2014/main" id="{31892BE4-D76A-D0FD-32EC-9D1F38988209}"/>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078774" y="187592"/>
              <a:ext cx="4881563" cy="2674272"/>
            </a:xfrm>
            <a:prstGeom prst="rect">
              <a:avLst/>
            </a:prstGeom>
          </p:spPr>
        </p:pic>
        <p:sp>
          <p:nvSpPr>
            <p:cNvPr id="11" name="Rectángulo 10">
              <a:extLst>
                <a:ext uri="{FF2B5EF4-FFF2-40B4-BE49-F238E27FC236}">
                  <a16:creationId xmlns:a16="http://schemas.microsoft.com/office/drawing/2014/main" id="{B2DD2839-F29C-8020-F170-B3F3E829B563}"/>
                </a:ext>
              </a:extLst>
            </p:cNvPr>
            <p:cNvSpPr/>
            <p:nvPr/>
          </p:nvSpPr>
          <p:spPr>
            <a:xfrm>
              <a:off x="4077979" y="2629165"/>
              <a:ext cx="4882358" cy="230832"/>
            </a:xfrm>
            <a:prstGeom prst="rect">
              <a:avLst/>
            </a:prstGeom>
            <a:solidFill>
              <a:schemeClr val="tx1">
                <a:alpha val="4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uadroTexto 12">
              <a:extLst>
                <a:ext uri="{FF2B5EF4-FFF2-40B4-BE49-F238E27FC236}">
                  <a16:creationId xmlns:a16="http://schemas.microsoft.com/office/drawing/2014/main" id="{12EBF6F4-92F7-C993-9466-CD5A932BFC4E}"/>
                </a:ext>
              </a:extLst>
            </p:cNvPr>
            <p:cNvSpPr txBox="1"/>
            <p:nvPr/>
          </p:nvSpPr>
          <p:spPr>
            <a:xfrm>
              <a:off x="6086879" y="2629317"/>
              <a:ext cx="2873458" cy="230832"/>
            </a:xfrm>
            <a:prstGeom prst="rect">
              <a:avLst/>
            </a:prstGeom>
            <a:noFill/>
          </p:spPr>
          <p:txBody>
            <a:bodyPr wrap="square" rtlCol="0">
              <a:spAutoFit/>
            </a:bodyPr>
            <a:lstStyle/>
            <a:p>
              <a:pPr algn="r"/>
              <a:r>
                <a:rPr lang="en-US" sz="900" dirty="0">
                  <a:solidFill>
                    <a:schemeClr val="bg1"/>
                  </a:solidFill>
                  <a:latin typeface="Arial" panose="020B0604020202020204" pitchFamily="34" charset="0"/>
                  <a:cs typeface="Arial" panose="020B0604020202020204" pitchFamily="34" charset="0"/>
                </a:rPr>
                <a:t>Mangroves in the Gulf of Nicoya</a:t>
              </a:r>
            </a:p>
          </p:txBody>
        </p:sp>
      </p:grpSp>
    </p:spTree>
    <p:extLst>
      <p:ext uri="{BB962C8B-B14F-4D97-AF65-F5344CB8AC3E}">
        <p14:creationId xmlns:p14="http://schemas.microsoft.com/office/powerpoint/2010/main" val="776775195"/>
      </p:ext>
    </p:extLst>
  </p:cSld>
  <p:clrMapOvr>
    <a:masterClrMapping/>
  </p:clrMapOvr>
  <p:transition spd="slow" advClick="0" advTm="2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750"/>
                                        <p:tgtEl>
                                          <p:spTgt spid="3">
                                            <p:txEl>
                                              <p:pRg st="0" end="0"/>
                                            </p:txEl>
                                          </p:spTgt>
                                        </p:tgtEl>
                                      </p:cBhvr>
                                    </p:animEffect>
                                  </p:childTnLst>
                                </p:cTn>
                              </p:par>
                              <p:par>
                                <p:cTn id="13" presetID="53" presetClass="entr" presetSubtype="16"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1500" fill="hold"/>
                                        <p:tgtEl>
                                          <p:spTgt spid="18"/>
                                        </p:tgtEl>
                                        <p:attrNameLst>
                                          <p:attrName>ppt_w</p:attrName>
                                        </p:attrNameLst>
                                      </p:cBhvr>
                                      <p:tavLst>
                                        <p:tav tm="0">
                                          <p:val>
                                            <p:fltVal val="0"/>
                                          </p:val>
                                        </p:tav>
                                        <p:tav tm="100000">
                                          <p:val>
                                            <p:strVal val="#ppt_w"/>
                                          </p:val>
                                        </p:tav>
                                      </p:tavLst>
                                    </p:anim>
                                    <p:anim calcmode="lin" valueType="num">
                                      <p:cBhvr>
                                        <p:cTn id="16" dur="1500" fill="hold"/>
                                        <p:tgtEl>
                                          <p:spTgt spid="18"/>
                                        </p:tgtEl>
                                        <p:attrNameLst>
                                          <p:attrName>ppt_h</p:attrName>
                                        </p:attrNameLst>
                                      </p:cBhvr>
                                      <p:tavLst>
                                        <p:tav tm="0">
                                          <p:val>
                                            <p:fltVal val="0"/>
                                          </p:val>
                                        </p:tav>
                                        <p:tav tm="100000">
                                          <p:val>
                                            <p:strVal val="#ppt_h"/>
                                          </p:val>
                                        </p:tav>
                                      </p:tavLst>
                                    </p:anim>
                                    <p:animEffect transition="in" filter="fade">
                                      <p:cBhvr>
                                        <p:cTn id="17" dur="1500"/>
                                        <p:tgtEl>
                                          <p:spTgt spid="18"/>
                                        </p:tgtEl>
                                      </p:cBhvr>
                                    </p:animEffect>
                                  </p:childTnLst>
                                </p:cTn>
                              </p:par>
                            </p:childTnLst>
                          </p:cTn>
                        </p:par>
                        <p:par>
                          <p:cTn id="18" fill="hold">
                            <p:stCondLst>
                              <p:cond delay="2750"/>
                            </p:stCondLst>
                            <p:childTnLst>
                              <p:par>
                                <p:cTn id="19" presetID="10" presetClass="entr" presetSubtype="0" fill="hold" grpId="0" nodeType="after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750"/>
                                        <p:tgtEl>
                                          <p:spTgt spid="3">
                                            <p:txEl>
                                              <p:pRg st="1" end="1"/>
                                            </p:txEl>
                                          </p:spTgt>
                                        </p:tgtEl>
                                      </p:cBhvr>
                                    </p:animEffect>
                                  </p:childTnLst>
                                </p:cTn>
                              </p:par>
                            </p:childTnLst>
                          </p:cTn>
                        </p:par>
                        <p:par>
                          <p:cTn id="22" fill="hold">
                            <p:stCondLst>
                              <p:cond delay="4500"/>
                            </p:stCondLst>
                            <p:childTnLst>
                              <p:par>
                                <p:cTn id="23" presetID="10" presetClass="entr" presetSubtype="0" fill="hold" grpId="0" nodeType="after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750"/>
                                        <p:tgtEl>
                                          <p:spTgt spid="3">
                                            <p:txEl>
                                              <p:pRg st="2" end="2"/>
                                            </p:txEl>
                                          </p:spTgt>
                                        </p:tgtEl>
                                      </p:cBhvr>
                                    </p:animEffect>
                                  </p:childTnLst>
                                </p:cTn>
                              </p:par>
                            </p:childTnLst>
                          </p:cTn>
                        </p:par>
                        <p:par>
                          <p:cTn id="26" fill="hold">
                            <p:stCondLst>
                              <p:cond delay="6250"/>
                            </p:stCondLst>
                            <p:childTnLst>
                              <p:par>
                                <p:cTn id="27" presetID="47"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par>
                          <p:cTn id="32" fill="hold">
                            <p:stCondLst>
                              <p:cond delay="7250"/>
                            </p:stCondLst>
                            <p:childTnLst>
                              <p:par>
                                <p:cTn id="33" presetID="10" presetClass="entr" presetSubtype="0" fill="hold" grpId="0" nodeType="after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animEffect transition="in" filter="fade">
                                      <p:cBhvr>
                                        <p:cTn id="35" dur="1500"/>
                                        <p:tgtEl>
                                          <p:spTgt spid="5">
                                            <p:txEl>
                                              <p:pRg st="0" end="0"/>
                                            </p:txEl>
                                          </p:spTgt>
                                        </p:tgtEl>
                                      </p:cBhvr>
                                    </p:animEffect>
                                  </p:childTnLst>
                                </p:cTn>
                              </p:par>
                            </p:childTnLst>
                          </p:cTn>
                        </p:par>
                        <p:par>
                          <p:cTn id="36" fill="hold">
                            <p:stCondLst>
                              <p:cond delay="8750"/>
                            </p:stCondLst>
                            <p:childTnLst>
                              <p:par>
                                <p:cTn id="37" presetID="10" presetClass="entr" presetSubtype="0" fill="hold" grpId="0" nodeType="afterEffect">
                                  <p:stCondLst>
                                    <p:cond delay="0"/>
                                  </p:stCondLst>
                                  <p:childTnLst>
                                    <p:set>
                                      <p:cBhvr>
                                        <p:cTn id="38" dur="1" fill="hold">
                                          <p:stCondLst>
                                            <p:cond delay="0"/>
                                          </p:stCondLst>
                                        </p:cTn>
                                        <p:tgtEl>
                                          <p:spTgt spid="5">
                                            <p:txEl>
                                              <p:pRg st="1" end="1"/>
                                            </p:txEl>
                                          </p:spTgt>
                                        </p:tgtEl>
                                        <p:attrNameLst>
                                          <p:attrName>style.visibility</p:attrName>
                                        </p:attrNameLst>
                                      </p:cBhvr>
                                      <p:to>
                                        <p:strVal val="visible"/>
                                      </p:to>
                                    </p:set>
                                    <p:animEffect transition="in" filter="fade">
                                      <p:cBhvr>
                                        <p:cTn id="39" dur="1500"/>
                                        <p:tgtEl>
                                          <p:spTgt spid="5">
                                            <p:txEl>
                                              <p:pRg st="1" end="1"/>
                                            </p:txEl>
                                          </p:spTgt>
                                        </p:tgtEl>
                                      </p:cBhvr>
                                    </p:animEffect>
                                  </p:childTnLst>
                                </p:cTn>
                              </p:par>
                            </p:childTnLst>
                          </p:cTn>
                        </p:par>
                        <p:par>
                          <p:cTn id="40" fill="hold">
                            <p:stCondLst>
                              <p:cond delay="10250"/>
                            </p:stCondLst>
                            <p:childTnLst>
                              <p:par>
                                <p:cTn id="41" presetID="10" presetClass="entr" presetSubtype="0"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uiExpand="1" build="p"/>
      <p:bldP spid="5" grpId="0" uiExpand="1" build="p"/>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64A4EC7A-3FEB-81A0-97EA-CD07EAA319DC}"/>
              </a:ext>
            </a:extLst>
          </p:cNvPr>
          <p:cNvSpPr/>
          <p:nvPr/>
        </p:nvSpPr>
        <p:spPr>
          <a:xfrm>
            <a:off x="3940905" y="0"/>
            <a:ext cx="5203095" cy="51435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upo 7">
            <a:extLst>
              <a:ext uri="{FF2B5EF4-FFF2-40B4-BE49-F238E27FC236}">
                <a16:creationId xmlns:a16="http://schemas.microsoft.com/office/drawing/2014/main" id="{7E934CBB-4082-2877-F8E2-BA12DF4BF783}"/>
              </a:ext>
            </a:extLst>
          </p:cNvPr>
          <p:cNvGrpSpPr/>
          <p:nvPr/>
        </p:nvGrpSpPr>
        <p:grpSpPr>
          <a:xfrm>
            <a:off x="4783999" y="908787"/>
            <a:ext cx="4263295" cy="1857719"/>
            <a:chOff x="4783999" y="908787"/>
            <a:chExt cx="4263295" cy="1857719"/>
          </a:xfrm>
        </p:grpSpPr>
        <p:grpSp>
          <p:nvGrpSpPr>
            <p:cNvPr id="42" name="Grupo 41">
              <a:extLst>
                <a:ext uri="{FF2B5EF4-FFF2-40B4-BE49-F238E27FC236}">
                  <a16:creationId xmlns:a16="http://schemas.microsoft.com/office/drawing/2014/main" id="{896DBCC5-F6E4-E064-E3E5-FBF9D4327CD3}"/>
                </a:ext>
              </a:extLst>
            </p:cNvPr>
            <p:cNvGrpSpPr/>
            <p:nvPr/>
          </p:nvGrpSpPr>
          <p:grpSpPr>
            <a:xfrm>
              <a:off x="4783999" y="908787"/>
              <a:ext cx="3068214" cy="1794568"/>
              <a:chOff x="4783999" y="908787"/>
              <a:chExt cx="3068214" cy="1794568"/>
            </a:xfrm>
          </p:grpSpPr>
          <p:pic>
            <p:nvPicPr>
              <p:cNvPr id="25" name="Imagen 24">
                <a:extLst>
                  <a:ext uri="{FF2B5EF4-FFF2-40B4-BE49-F238E27FC236}">
                    <a16:creationId xmlns:a16="http://schemas.microsoft.com/office/drawing/2014/main" id="{8642E353-CFBF-68AE-815B-58ACCC22054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783999" y="908787"/>
                <a:ext cx="3068214" cy="1794568"/>
              </a:xfrm>
              <a:prstGeom prst="rect">
                <a:avLst/>
              </a:prstGeom>
            </p:spPr>
          </p:pic>
          <p:sp>
            <p:nvSpPr>
              <p:cNvPr id="29" name="Rectángulo 28">
                <a:extLst>
                  <a:ext uri="{FF2B5EF4-FFF2-40B4-BE49-F238E27FC236}">
                    <a16:creationId xmlns:a16="http://schemas.microsoft.com/office/drawing/2014/main" id="{0D747E39-E8DF-481E-0AE4-3EB35D3F57CA}"/>
                  </a:ext>
                </a:extLst>
              </p:cNvPr>
              <p:cNvSpPr/>
              <p:nvPr/>
            </p:nvSpPr>
            <p:spPr>
              <a:xfrm>
                <a:off x="5360194" y="2371725"/>
                <a:ext cx="476250" cy="45719"/>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ángulo 30">
                <a:extLst>
                  <a:ext uri="{FF2B5EF4-FFF2-40B4-BE49-F238E27FC236}">
                    <a16:creationId xmlns:a16="http://schemas.microsoft.com/office/drawing/2014/main" id="{0E3386EC-85FB-8CB5-AE51-E6104D25AC3D}"/>
                  </a:ext>
                </a:extLst>
              </p:cNvPr>
              <p:cNvSpPr/>
              <p:nvPr/>
            </p:nvSpPr>
            <p:spPr>
              <a:xfrm rot="18822335">
                <a:off x="5745080" y="2202912"/>
                <a:ext cx="454819" cy="62216"/>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 name="Conector: angular 26">
                <a:extLst>
                  <a:ext uri="{FF2B5EF4-FFF2-40B4-BE49-F238E27FC236}">
                    <a16:creationId xmlns:a16="http://schemas.microsoft.com/office/drawing/2014/main" id="{6FCECBCE-DF91-F156-3FB8-18FE5873B6FC}"/>
                  </a:ext>
                </a:extLst>
              </p:cNvPr>
              <p:cNvCxnSpPr>
                <a:cxnSpLocks/>
              </p:cNvCxnSpPr>
              <p:nvPr/>
            </p:nvCxnSpPr>
            <p:spPr>
              <a:xfrm flipV="1">
                <a:off x="5444836" y="1754981"/>
                <a:ext cx="798802" cy="551801"/>
              </a:xfrm>
              <a:prstGeom prst="bentConnector3">
                <a:avLst>
                  <a:gd name="adj1" fmla="val 50000"/>
                </a:avLst>
              </a:prstGeom>
              <a:ln w="9525">
                <a:prstDash val="sysDash"/>
                <a:tailEnd type="triangle"/>
              </a:ln>
            </p:spPr>
            <p:style>
              <a:lnRef idx="2">
                <a:schemeClr val="accent1"/>
              </a:lnRef>
              <a:fillRef idx="0">
                <a:schemeClr val="accent1"/>
              </a:fillRef>
              <a:effectRef idx="1">
                <a:schemeClr val="accent1"/>
              </a:effectRef>
              <a:fontRef idx="minor">
                <a:schemeClr val="tx1"/>
              </a:fontRef>
            </p:style>
          </p:cxnSp>
        </p:grpSp>
        <p:sp>
          <p:nvSpPr>
            <p:cNvPr id="26" name="CuadroTexto 25">
              <a:extLst>
                <a:ext uri="{FF2B5EF4-FFF2-40B4-BE49-F238E27FC236}">
                  <a16:creationId xmlns:a16="http://schemas.microsoft.com/office/drawing/2014/main" id="{41B0BF66-130D-D4C3-EFC9-5AEB92BBFC92}"/>
                </a:ext>
              </a:extLst>
            </p:cNvPr>
            <p:cNvSpPr txBox="1"/>
            <p:nvPr/>
          </p:nvSpPr>
          <p:spPr>
            <a:xfrm>
              <a:off x="6589232" y="2427952"/>
              <a:ext cx="2458062" cy="338554"/>
            </a:xfrm>
            <a:prstGeom prst="rect">
              <a:avLst/>
            </a:prstGeom>
            <a:noFill/>
          </p:spPr>
          <p:txBody>
            <a:bodyPr wrap="square" lIns="91440" tIns="45720" rIns="91440" bIns="45720" rtlCol="0" anchor="t">
              <a:spAutoFit/>
            </a:bodyPr>
            <a:lstStyle/>
            <a:p>
              <a:pPr algn="r"/>
              <a:r>
                <a:rPr lang="en-US" sz="800" b="1" dirty="0">
                  <a:latin typeface="Arial" panose="020B0604020202020204" pitchFamily="34" charset="0"/>
                  <a:cs typeface="Arial" panose="020B0604020202020204" pitchFamily="34" charset="0"/>
                </a:rPr>
                <a:t>In light blue, the province of Morona Santiago</a:t>
              </a:r>
            </a:p>
            <a:p>
              <a:pPr algn="r"/>
              <a:r>
                <a:rPr lang="en-US" sz="800" dirty="0">
                  <a:latin typeface="Arial" panose="020B0604020202020204" pitchFamily="34" charset="0"/>
                  <a:cs typeface="Arial" panose="020B0604020202020204" pitchFamily="34" charset="0"/>
                </a:rPr>
                <a:t>Ecuador</a:t>
              </a:r>
              <a:r>
                <a:rPr lang="en-US" sz="800" b="1" dirty="0">
                  <a:latin typeface="Arial" panose="020B0604020202020204" pitchFamily="34" charset="0"/>
                  <a:cs typeface="Arial" panose="020B0604020202020204" pitchFamily="34" charset="0"/>
                </a:rPr>
                <a:t> </a:t>
              </a:r>
              <a:endParaRPr lang="en-US" sz="800" dirty="0">
                <a:latin typeface="Arial" panose="020B0604020202020204" pitchFamily="34" charset="0"/>
                <a:cs typeface="Arial" panose="020B0604020202020204" pitchFamily="34" charset="0"/>
              </a:endParaRPr>
            </a:p>
          </p:txBody>
        </p:sp>
      </p:grpSp>
      <p:sp>
        <p:nvSpPr>
          <p:cNvPr id="10" name="Rectángulo: una sola esquina redondeada 9">
            <a:extLst>
              <a:ext uri="{FF2B5EF4-FFF2-40B4-BE49-F238E27FC236}">
                <a16:creationId xmlns:a16="http://schemas.microsoft.com/office/drawing/2014/main" id="{1E156CBA-FED2-257A-C7EF-365360373722}"/>
              </a:ext>
            </a:extLst>
          </p:cNvPr>
          <p:cNvSpPr/>
          <p:nvPr/>
        </p:nvSpPr>
        <p:spPr>
          <a:xfrm flipV="1">
            <a:off x="-1" y="506203"/>
            <a:ext cx="7503663" cy="350004"/>
          </a:xfrm>
          <a:prstGeom prst="round1Rect">
            <a:avLst>
              <a:gd name="adj" fmla="val 50000"/>
            </a:avLst>
          </a:prstGeom>
          <a:solidFill>
            <a:schemeClr val="bg1"/>
          </a:solidFill>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ángulo: una sola esquina redondeada 5">
            <a:extLst>
              <a:ext uri="{FF2B5EF4-FFF2-40B4-BE49-F238E27FC236}">
                <a16:creationId xmlns:a16="http://schemas.microsoft.com/office/drawing/2014/main" id="{04768801-B5D7-55B0-D508-7AF55EAA9AFF}"/>
              </a:ext>
            </a:extLst>
          </p:cNvPr>
          <p:cNvSpPr/>
          <p:nvPr/>
        </p:nvSpPr>
        <p:spPr>
          <a:xfrm flipV="1">
            <a:off x="1" y="0"/>
            <a:ext cx="8904916" cy="514308"/>
          </a:xfrm>
          <a:prstGeom prst="round1Rect">
            <a:avLst>
              <a:gd name="adj" fmla="val 50000"/>
            </a:avLst>
          </a:prstGeom>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Headline">
            <a:extLst>
              <a:ext uri="{FF2B5EF4-FFF2-40B4-BE49-F238E27FC236}">
                <a16:creationId xmlns:a16="http://schemas.microsoft.com/office/drawing/2014/main" id="{4E78CD54-7686-ABBD-B1C7-C3F65E665B83}"/>
              </a:ext>
            </a:extLst>
          </p:cNvPr>
          <p:cNvSpPr txBox="1">
            <a:spLocks/>
          </p:cNvSpPr>
          <p:nvPr/>
        </p:nvSpPr>
        <p:spPr bwMode="gray">
          <a:xfrm>
            <a:off x="95626" y="32480"/>
            <a:ext cx="7959470" cy="427746"/>
          </a:xfrm>
          <a:prstGeom prst="rect">
            <a:avLst/>
          </a:prstGeom>
        </p:spPr>
        <p:txBody>
          <a:bodyPr wrap="square">
            <a:spAutoFit/>
          </a:bodyPr>
          <a:lstStyle>
            <a:lvl1pPr algn="l" defTabSz="685800" rtl="0" eaLnBrk="1" latinLnBrk="0" hangingPunct="1">
              <a:lnSpc>
                <a:spcPct val="90000"/>
              </a:lnSpc>
              <a:spcBef>
                <a:spcPct val="0"/>
              </a:spcBef>
              <a:buNone/>
              <a:defRPr sz="2600" b="1" kern="1200">
                <a:solidFill>
                  <a:schemeClr val="tx1"/>
                </a:solidFill>
                <a:latin typeface="+mj-lt"/>
                <a:ea typeface="+mj-ea"/>
                <a:cs typeface="+mj-cs"/>
              </a:defRPr>
            </a:lvl1pPr>
          </a:lstStyle>
          <a:p>
            <a:pPr>
              <a:lnSpc>
                <a:spcPct val="120000"/>
              </a:lnSpc>
              <a:spcAft>
                <a:spcPts val="600"/>
              </a:spcAft>
            </a:pPr>
            <a:r>
              <a:rPr lang="en-US" sz="2000" dirty="0">
                <a:solidFill>
                  <a:schemeClr val="bg1"/>
                </a:solidFill>
                <a:latin typeface="Arial" panose="020B0604020202020204" pitchFamily="34" charset="0"/>
                <a:cs typeface="Arial" panose="020B0604020202020204" pitchFamily="34" charset="0"/>
              </a:rPr>
              <a:t>SHUAR WOMEN PRESERVING THEIR CULTURE AND FOREST</a:t>
            </a:r>
          </a:p>
        </p:txBody>
      </p:sp>
      <p:sp>
        <p:nvSpPr>
          <p:cNvPr id="3" name="Subline">
            <a:extLst>
              <a:ext uri="{FF2B5EF4-FFF2-40B4-BE49-F238E27FC236}">
                <a16:creationId xmlns:a16="http://schemas.microsoft.com/office/drawing/2014/main" id="{135F137E-0299-15B2-43D0-B300F2233AEA}"/>
              </a:ext>
            </a:extLst>
          </p:cNvPr>
          <p:cNvSpPr txBox="1">
            <a:spLocks/>
          </p:cNvSpPr>
          <p:nvPr/>
        </p:nvSpPr>
        <p:spPr bwMode="gray">
          <a:xfrm>
            <a:off x="103654" y="525816"/>
            <a:ext cx="7316247" cy="326243"/>
          </a:xfrm>
          <a:prstGeom prst="rect">
            <a:avLst/>
          </a:prstGeom>
        </p:spPr>
        <p:txBody>
          <a:bodyPr vert="horz" wrap="square" lIns="91440" tIns="45720" rIns="91440" bIns="45720" rtlCol="0" anchor="ctr">
            <a:spAutoFit/>
          </a:bodyPr>
          <a:lstStyle>
            <a:defPPr>
              <a:defRPr lang="en-US"/>
            </a:defPPr>
            <a:lvl1pPr marL="0" indent="0" algn="l" defTabSz="457200" rtl="0" eaLnBrk="1" latinLnBrk="0" hangingPunct="1">
              <a:lnSpc>
                <a:spcPct val="95000"/>
              </a:lnSpc>
              <a:spcBef>
                <a:spcPts val="1200"/>
              </a:spcBef>
              <a:spcAft>
                <a:spcPts val="0"/>
              </a:spcAft>
              <a:buNone/>
              <a:defRPr sz="15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err="1">
                <a:solidFill>
                  <a:srgbClr val="156082"/>
                </a:solidFill>
                <a:latin typeface="Arial"/>
                <a:cs typeface="Arial"/>
              </a:rPr>
              <a:t>Tarcila</a:t>
            </a:r>
            <a:r>
              <a:rPr lang="en-US" sz="1600" b="1" dirty="0">
                <a:solidFill>
                  <a:srgbClr val="156082"/>
                </a:solidFill>
                <a:latin typeface="Arial"/>
                <a:cs typeface="Arial"/>
              </a:rPr>
              <a:t> </a:t>
            </a:r>
            <a:r>
              <a:rPr lang="en-US" sz="1600" b="1" dirty="0" err="1">
                <a:solidFill>
                  <a:srgbClr val="156082"/>
                </a:solidFill>
                <a:latin typeface="Arial"/>
                <a:cs typeface="Arial"/>
              </a:rPr>
              <a:t>Ankuash</a:t>
            </a:r>
            <a:r>
              <a:rPr lang="en-US" sz="1600" b="1" dirty="0">
                <a:solidFill>
                  <a:srgbClr val="156082"/>
                </a:solidFill>
                <a:latin typeface="Arial"/>
                <a:cs typeface="Arial"/>
              </a:rPr>
              <a:t> </a:t>
            </a:r>
            <a:r>
              <a:rPr lang="en-US" sz="1600" b="1" dirty="0" err="1">
                <a:solidFill>
                  <a:srgbClr val="156082"/>
                </a:solidFill>
                <a:latin typeface="Arial"/>
                <a:cs typeface="Arial"/>
              </a:rPr>
              <a:t>Shacay</a:t>
            </a:r>
            <a:r>
              <a:rPr lang="en-US" sz="1600" b="1" dirty="0">
                <a:solidFill>
                  <a:srgbClr val="156082"/>
                </a:solidFill>
                <a:latin typeface="Arial"/>
                <a:cs typeface="Arial"/>
              </a:rPr>
              <a:t>: Getting more Women to Protect the Forest</a:t>
            </a:r>
          </a:p>
        </p:txBody>
      </p:sp>
      <p:pic>
        <p:nvPicPr>
          <p:cNvPr id="23" name="Gráfico 22">
            <a:extLst>
              <a:ext uri="{FF2B5EF4-FFF2-40B4-BE49-F238E27FC236}">
                <a16:creationId xmlns:a16="http://schemas.microsoft.com/office/drawing/2014/main" id="{5ECAF392-FEB0-A065-6557-ECB77052BC5F}"/>
              </a:ext>
            </a:extLst>
          </p:cNvPr>
          <p:cNvPicPr>
            <a:picLocks noChangeAspect="1"/>
          </p:cNvPicPr>
          <p:nvPr/>
        </p:nvPicPr>
        <p:blipFill>
          <a:blip r:embed="rId4" cstate="screen">
            <a:lum bright="100000" contrast="100000"/>
            <a:extLst>
              <a:ext uri="{28A0092B-C50C-407E-A947-70E740481C1C}">
                <a14:useLocalDpi xmlns:a14="http://schemas.microsoft.com/office/drawing/2010/main"/>
              </a:ext>
              <a:ext uri="{96DAC541-7B7A-43D3-8B79-37D633B846F1}">
                <asvg:svgBlip xmlns:asvg="http://schemas.microsoft.com/office/drawing/2016/SVG/main" r:embed="rId5"/>
              </a:ext>
            </a:extLst>
          </a:blip>
          <a:srcRect l="-14430" t="40174" r="23568" b="-6430"/>
          <a:stretch>
            <a:fillRect/>
          </a:stretch>
        </p:blipFill>
        <p:spPr>
          <a:xfrm>
            <a:off x="6928082" y="0"/>
            <a:ext cx="2215918" cy="1569660"/>
          </a:xfrm>
          <a:custGeom>
            <a:avLst/>
            <a:gdLst>
              <a:gd name="connsiteX0" fmla="*/ 0 w 2215918"/>
              <a:gd name="connsiteY0" fmla="*/ 0 h 1569660"/>
              <a:gd name="connsiteX1" fmla="*/ 351911 w 2215918"/>
              <a:gd name="connsiteY1" fmla="*/ 0 h 1569660"/>
              <a:gd name="connsiteX2" fmla="*/ 351911 w 2215918"/>
              <a:gd name="connsiteY2" fmla="*/ 1417328 h 1569660"/>
              <a:gd name="connsiteX3" fmla="*/ 2215918 w 2215918"/>
              <a:gd name="connsiteY3" fmla="*/ 1417328 h 1569660"/>
              <a:gd name="connsiteX4" fmla="*/ 2215918 w 2215918"/>
              <a:gd name="connsiteY4" fmla="*/ 1569660 h 1569660"/>
              <a:gd name="connsiteX5" fmla="*/ 0 w 2215918"/>
              <a:gd name="connsiteY5" fmla="*/ 1569660 h 1569660"/>
              <a:gd name="connsiteX6" fmla="*/ 0 w 2215918"/>
              <a:gd name="connsiteY6"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5918" h="1569660">
                <a:moveTo>
                  <a:pt x="0" y="0"/>
                </a:moveTo>
                <a:lnTo>
                  <a:pt x="351911" y="0"/>
                </a:lnTo>
                <a:lnTo>
                  <a:pt x="351911" y="1417328"/>
                </a:lnTo>
                <a:lnTo>
                  <a:pt x="2215918" y="1417328"/>
                </a:lnTo>
                <a:lnTo>
                  <a:pt x="2215918" y="1569660"/>
                </a:lnTo>
                <a:lnTo>
                  <a:pt x="0" y="1569660"/>
                </a:lnTo>
                <a:lnTo>
                  <a:pt x="0" y="0"/>
                </a:lnTo>
                <a:close/>
              </a:path>
            </a:pathLst>
          </a:custGeom>
        </p:spPr>
      </p:pic>
      <p:sp>
        <p:nvSpPr>
          <p:cNvPr id="4" name="CuadroTexto 3">
            <a:extLst>
              <a:ext uri="{FF2B5EF4-FFF2-40B4-BE49-F238E27FC236}">
                <a16:creationId xmlns:a16="http://schemas.microsoft.com/office/drawing/2014/main" id="{5F48A140-5CAE-36EE-32A8-65E2B4B719BE}"/>
              </a:ext>
            </a:extLst>
          </p:cNvPr>
          <p:cNvSpPr txBox="1"/>
          <p:nvPr/>
        </p:nvSpPr>
        <p:spPr>
          <a:xfrm>
            <a:off x="4083050" y="2778529"/>
            <a:ext cx="4881563" cy="2197525"/>
          </a:xfrm>
          <a:prstGeom prst="roundRect">
            <a:avLst>
              <a:gd name="adj" fmla="val 0"/>
            </a:avLst>
          </a:prstGeom>
          <a:solidFill>
            <a:schemeClr val="bg1"/>
          </a:solidFill>
          <a:ln w="12700">
            <a:noFill/>
            <a:prstDash val="dash"/>
          </a:ln>
          <a:effectLst/>
        </p:spPr>
        <p:txBody>
          <a:bodyPr wrap="square" lIns="91440" tIns="45720" rIns="91440" bIns="45720" rtlCol="0" anchor="ctr">
            <a:spAutoFit/>
          </a:bodyPr>
          <a:lstStyle/>
          <a:p>
            <a:pPr>
              <a:lnSpc>
                <a:spcPct val="90000"/>
              </a:lnSpc>
            </a:pPr>
            <a:r>
              <a:rPr lang="en-US" sz="1300" kern="100" dirty="0" err="1">
                <a:latin typeface="Arial"/>
                <a:ea typeface="Calibri"/>
                <a:cs typeface="Arial"/>
              </a:rPr>
              <a:t>Tarcila</a:t>
            </a:r>
            <a:r>
              <a:rPr lang="en-US" sz="1300" kern="100" dirty="0">
                <a:latin typeface="Arial"/>
                <a:ea typeface="Calibri"/>
                <a:cs typeface="Arial"/>
              </a:rPr>
              <a:t> belongs to the Shuar People of the Ecuadorian Amazon. She is a farmer and lives in the “</a:t>
            </a:r>
            <a:r>
              <a:rPr lang="en-US" sz="1300" kern="100" dirty="0" err="1">
                <a:latin typeface="Arial"/>
                <a:ea typeface="Calibri"/>
                <a:cs typeface="Arial"/>
              </a:rPr>
              <a:t>Kutuku</a:t>
            </a:r>
            <a:r>
              <a:rPr lang="en-US" sz="1300" kern="100" dirty="0">
                <a:latin typeface="Arial"/>
                <a:ea typeface="Calibri"/>
                <a:cs typeface="Arial"/>
              </a:rPr>
              <a:t> </a:t>
            </a:r>
            <a:r>
              <a:rPr lang="en-US" sz="1300" kern="100" dirty="0" err="1">
                <a:latin typeface="Arial"/>
                <a:ea typeface="Calibri"/>
                <a:cs typeface="Arial"/>
              </a:rPr>
              <a:t>Shaimi</a:t>
            </a:r>
            <a:r>
              <a:rPr lang="en-US" sz="1300" kern="100" dirty="0">
                <a:latin typeface="Arial"/>
                <a:ea typeface="Calibri"/>
                <a:cs typeface="Arial"/>
              </a:rPr>
              <a:t>” protected forest in the south-central Morona Santiago Province.</a:t>
            </a:r>
          </a:p>
          <a:p>
            <a:pPr>
              <a:lnSpc>
                <a:spcPct val="90000"/>
              </a:lnSpc>
            </a:pPr>
            <a:endParaRPr lang="en-US" sz="1300" kern="100" dirty="0">
              <a:latin typeface="Arial"/>
              <a:ea typeface="Calibri"/>
              <a:cs typeface="Arial"/>
            </a:endParaRPr>
          </a:p>
          <a:p>
            <a:pPr>
              <a:lnSpc>
                <a:spcPct val="90000"/>
              </a:lnSpc>
            </a:pPr>
            <a:r>
              <a:rPr lang="en-US" sz="1300" kern="100" dirty="0">
                <a:latin typeface="Arial"/>
                <a:ea typeface="Calibri"/>
                <a:cs typeface="Arial"/>
              </a:rPr>
              <a:t>She has been part of the </a:t>
            </a:r>
            <a:r>
              <a:rPr lang="en-US" sz="1300" kern="100" dirty="0" err="1">
                <a:latin typeface="Arial"/>
                <a:ea typeface="Calibri"/>
                <a:cs typeface="Arial"/>
              </a:rPr>
              <a:t>Tsapau</a:t>
            </a:r>
            <a:r>
              <a:rPr lang="en-US" sz="1300" kern="100" dirty="0">
                <a:latin typeface="Arial"/>
                <a:ea typeface="Calibri"/>
                <a:cs typeface="Arial"/>
              </a:rPr>
              <a:t> Association since 2022, where she is a </a:t>
            </a:r>
            <a:r>
              <a:rPr lang="en-US" sz="1300" b="1" kern="100" dirty="0">
                <a:latin typeface="Arial"/>
                <a:ea typeface="Calibri"/>
                <a:cs typeface="Arial"/>
              </a:rPr>
              <a:t>leader in the rescue and preservation of traditional knowledge</a:t>
            </a:r>
            <a:r>
              <a:rPr lang="en-US" sz="1300" kern="100" dirty="0">
                <a:latin typeface="Arial"/>
                <a:ea typeface="Calibri"/>
                <a:cs typeface="Arial"/>
              </a:rPr>
              <a:t>, and she also works on subsistence agriculture.</a:t>
            </a:r>
          </a:p>
          <a:p>
            <a:pPr>
              <a:lnSpc>
                <a:spcPct val="90000"/>
              </a:lnSpc>
            </a:pPr>
            <a:endParaRPr lang="en-US" sz="1300" kern="100" dirty="0">
              <a:latin typeface="Arial"/>
              <a:ea typeface="Calibri"/>
              <a:cs typeface="Arial"/>
            </a:endParaRPr>
          </a:p>
          <a:p>
            <a:pPr>
              <a:lnSpc>
                <a:spcPct val="90000"/>
              </a:lnSpc>
            </a:pPr>
            <a:r>
              <a:rPr lang="en-US" sz="1300" kern="100" dirty="0">
                <a:latin typeface="Arial"/>
                <a:ea typeface="Calibri"/>
                <a:cs typeface="Arial"/>
              </a:rPr>
              <a:t>She is a mother of six sons and daughters and devotes herself to her association, the community, and her </a:t>
            </a:r>
            <a:r>
              <a:rPr lang="en-US" sz="1300" i="1" kern="100" dirty="0">
                <a:latin typeface="Arial"/>
                <a:ea typeface="Calibri"/>
                <a:cs typeface="Arial"/>
              </a:rPr>
              <a:t>Aja</a:t>
            </a:r>
            <a:r>
              <a:rPr lang="en-US" sz="1300" kern="100" dirty="0">
                <a:latin typeface="Arial"/>
                <a:ea typeface="Calibri"/>
                <a:cs typeface="Arial"/>
              </a:rPr>
              <a:t> (home garden).</a:t>
            </a:r>
          </a:p>
          <a:p>
            <a:pPr>
              <a:lnSpc>
                <a:spcPct val="90000"/>
              </a:lnSpc>
            </a:pPr>
            <a:endParaRPr lang="en-US" sz="1300" kern="100" dirty="0">
              <a:latin typeface="Arial" panose="020B0604020202020204" pitchFamily="34" charset="0"/>
              <a:ea typeface="Calibri" panose="020F0502020204030204" pitchFamily="34" charset="0"/>
              <a:cs typeface="Arial" panose="020B0604020202020204" pitchFamily="34" charset="0"/>
            </a:endParaRPr>
          </a:p>
          <a:p>
            <a:pPr>
              <a:lnSpc>
                <a:spcPct val="90000"/>
              </a:lnSpc>
            </a:pPr>
            <a:r>
              <a:rPr lang="en-US" sz="900" kern="100" dirty="0">
                <a:latin typeface="Arial"/>
                <a:ea typeface="Calibri"/>
                <a:cs typeface="Arial"/>
              </a:rPr>
              <a:t>Más </a:t>
            </a:r>
            <a:r>
              <a:rPr lang="en-US" sz="900" kern="100" dirty="0" err="1">
                <a:latin typeface="Arial"/>
                <a:ea typeface="Calibri"/>
                <a:cs typeface="Arial"/>
              </a:rPr>
              <a:t>información</a:t>
            </a:r>
            <a:r>
              <a:rPr lang="en-US" sz="900" kern="100" dirty="0">
                <a:latin typeface="Arial"/>
                <a:ea typeface="Calibri"/>
                <a:cs typeface="Arial"/>
              </a:rPr>
              <a:t> </a:t>
            </a:r>
            <a:r>
              <a:rPr lang="en-US" sz="900" kern="100" dirty="0" err="1">
                <a:latin typeface="Arial"/>
                <a:ea typeface="Calibri"/>
                <a:cs typeface="Arial"/>
                <a:hlinkClick r:id="rId6"/>
              </a:rPr>
              <a:t>aquí</a:t>
            </a:r>
            <a:endParaRPr lang="en-US" sz="900" kern="100" dirty="0">
              <a:latin typeface="Arial"/>
              <a:ea typeface="Calibri"/>
              <a:cs typeface="Arial"/>
            </a:endParaRPr>
          </a:p>
        </p:txBody>
      </p:sp>
      <p:pic>
        <p:nvPicPr>
          <p:cNvPr id="11" name="Imagen 10" descr="Imagen que contiene exterior, persona, pasto, sostener&#10;&#10;Descripción generada automáticamente">
            <a:extLst>
              <a:ext uri="{FF2B5EF4-FFF2-40B4-BE49-F238E27FC236}">
                <a16:creationId xmlns:a16="http://schemas.microsoft.com/office/drawing/2014/main" id="{074CDFDD-BDB3-D2F5-8998-76EE717E175D}"/>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87415" y="1020511"/>
            <a:ext cx="3538173" cy="3949445"/>
          </a:xfrm>
          <a:prstGeom prst="rect">
            <a:avLst/>
          </a:prstGeom>
        </p:spPr>
      </p:pic>
      <p:grpSp>
        <p:nvGrpSpPr>
          <p:cNvPr id="16" name="Grupo 15">
            <a:extLst>
              <a:ext uri="{FF2B5EF4-FFF2-40B4-BE49-F238E27FC236}">
                <a16:creationId xmlns:a16="http://schemas.microsoft.com/office/drawing/2014/main" id="{4950C26E-55A7-9D17-8124-5EDCAAAB109C}"/>
              </a:ext>
            </a:extLst>
          </p:cNvPr>
          <p:cNvGrpSpPr/>
          <p:nvPr/>
        </p:nvGrpSpPr>
        <p:grpSpPr>
          <a:xfrm>
            <a:off x="7963990" y="106962"/>
            <a:ext cx="706979" cy="753633"/>
            <a:chOff x="8074904" y="163563"/>
            <a:chExt cx="834611" cy="889688"/>
          </a:xfrm>
        </p:grpSpPr>
        <p:pic>
          <p:nvPicPr>
            <p:cNvPr id="17" name="Gráfico 16">
              <a:hlinkClick r:id="rId8" action="ppaction://hlinksldjump"/>
              <a:extLst>
                <a:ext uri="{FF2B5EF4-FFF2-40B4-BE49-F238E27FC236}">
                  <a16:creationId xmlns:a16="http://schemas.microsoft.com/office/drawing/2014/main" id="{C7CB13F5-18DC-2664-BB3C-49438BC7DBA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114602" y="163563"/>
              <a:ext cx="750129" cy="889688"/>
            </a:xfrm>
            <a:prstGeom prst="rect">
              <a:avLst/>
            </a:prstGeom>
            <a:effectLst>
              <a:outerShdw blurRad="50800" dist="38100" dir="5400000" algn="t" rotWithShape="0">
                <a:prstClr val="black">
                  <a:alpha val="40000"/>
                </a:prstClr>
              </a:outerShdw>
            </a:effectLst>
          </p:spPr>
        </p:pic>
        <p:sp>
          <p:nvSpPr>
            <p:cNvPr id="19" name="CuadroTexto 18">
              <a:extLst>
                <a:ext uri="{FF2B5EF4-FFF2-40B4-BE49-F238E27FC236}">
                  <a16:creationId xmlns:a16="http://schemas.microsoft.com/office/drawing/2014/main" id="{3126FA97-CBB0-CC9E-094E-79974495BAC3}"/>
                </a:ext>
              </a:extLst>
            </p:cNvPr>
            <p:cNvSpPr txBox="1"/>
            <p:nvPr/>
          </p:nvSpPr>
          <p:spPr>
            <a:xfrm>
              <a:off x="8074904" y="759513"/>
              <a:ext cx="834611" cy="236171"/>
            </a:xfrm>
            <a:prstGeom prst="rect">
              <a:avLst/>
            </a:prstGeom>
            <a:noFill/>
          </p:spPr>
          <p:txBody>
            <a:bodyPr wrap="square" rtlCol="0">
              <a:spAutoFit/>
            </a:bodyPr>
            <a:lstStyle/>
            <a:p>
              <a:pPr algn="ctr"/>
              <a:r>
                <a:rPr lang="en-US" sz="700" b="1" dirty="0">
                  <a:solidFill>
                    <a:srgbClr val="0F435E"/>
                  </a:solidFill>
                  <a:latin typeface="Arial Black" panose="020B0A04020102020204" pitchFamily="34" charset="0"/>
                  <a:cs typeface="Arial" panose="020B0604020202020204" pitchFamily="34" charset="0"/>
                </a:rPr>
                <a:t>ECUADOR</a:t>
              </a:r>
            </a:p>
          </p:txBody>
        </p:sp>
      </p:grpSp>
      <p:sp>
        <p:nvSpPr>
          <p:cNvPr id="5" name="Rectángulo 4">
            <a:hlinkClick r:id="rId8" action="ppaction://hlinksldjump"/>
            <a:extLst>
              <a:ext uri="{FF2B5EF4-FFF2-40B4-BE49-F238E27FC236}">
                <a16:creationId xmlns:a16="http://schemas.microsoft.com/office/drawing/2014/main" id="{590DED47-0682-0BF6-8E6E-729C8A02199F}"/>
              </a:ext>
            </a:extLst>
          </p:cNvPr>
          <p:cNvSpPr/>
          <p:nvPr/>
        </p:nvSpPr>
        <p:spPr>
          <a:xfrm>
            <a:off x="7943867" y="61766"/>
            <a:ext cx="760587" cy="83624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Elipse 8">
            <a:hlinkClick r:id="rId8" action="ppaction://hlinksldjump"/>
            <a:extLst>
              <a:ext uri="{FF2B5EF4-FFF2-40B4-BE49-F238E27FC236}">
                <a16:creationId xmlns:a16="http://schemas.microsoft.com/office/drawing/2014/main" id="{0549CEBE-901D-2634-17DA-E714AA83CF11}"/>
              </a:ext>
            </a:extLst>
          </p:cNvPr>
          <p:cNvSpPr/>
          <p:nvPr/>
        </p:nvSpPr>
        <p:spPr>
          <a:xfrm>
            <a:off x="8977782" y="4966437"/>
            <a:ext cx="139024" cy="139024"/>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685641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0">
        <p15:prstTrans prst="pageCurlDouble"/>
      </p:transition>
    </mc:Choice>
    <mc:Fallback xmlns="">
      <p:transition spd="slow"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1500"/>
                                        <p:tgtEl>
                                          <p:spTgt spid="3"/>
                                        </p:tgtEl>
                                      </p:cBhvr>
                                    </p:animEffect>
                                  </p:childTnLst>
                                </p:cTn>
                              </p:par>
                            </p:childTnLst>
                          </p:cTn>
                        </p:par>
                        <p:par>
                          <p:cTn id="14" fill="hold">
                            <p:stCondLst>
                              <p:cond delay="2000"/>
                            </p:stCondLst>
                            <p:childTnLst>
                              <p:par>
                                <p:cTn id="15" presetID="53" presetClass="entr" presetSubtype="16"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Effect transition="in" filter="fade">
                                      <p:cBhvr>
                                        <p:cTn id="19" dur="1000"/>
                                        <p:tgtEl>
                                          <p:spTgt spid="8"/>
                                        </p:tgtEl>
                                      </p:cBhvr>
                                    </p:animEffect>
                                  </p:childTnLst>
                                </p:cTn>
                              </p:par>
                            </p:childTnLst>
                          </p:cTn>
                        </p:par>
                        <p:par>
                          <p:cTn id="20" fill="hold">
                            <p:stCondLst>
                              <p:cond delay="3000"/>
                            </p:stCondLst>
                            <p:childTnLst>
                              <p:par>
                                <p:cTn id="21" presetID="10" presetClass="entr" presetSubtype="0" fill="hold" grpId="0" nodeType="afterEffect">
                                  <p:stCondLst>
                                    <p:cond delay="100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64A4EC7A-3FEB-81A0-97EA-CD07EAA319DC}"/>
              </a:ext>
            </a:extLst>
          </p:cNvPr>
          <p:cNvSpPr/>
          <p:nvPr/>
        </p:nvSpPr>
        <p:spPr>
          <a:xfrm>
            <a:off x="3940905" y="0"/>
            <a:ext cx="5203095" cy="51435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ángulo: una sola esquina redondeada 6">
            <a:extLst>
              <a:ext uri="{FF2B5EF4-FFF2-40B4-BE49-F238E27FC236}">
                <a16:creationId xmlns:a16="http://schemas.microsoft.com/office/drawing/2014/main" id="{45D227AF-9095-7870-80EF-F43001459AF4}"/>
              </a:ext>
            </a:extLst>
          </p:cNvPr>
          <p:cNvSpPr/>
          <p:nvPr/>
        </p:nvSpPr>
        <p:spPr>
          <a:xfrm flipV="1">
            <a:off x="0" y="506203"/>
            <a:ext cx="6510219" cy="350004"/>
          </a:xfrm>
          <a:prstGeom prst="round1Rect">
            <a:avLst>
              <a:gd name="adj" fmla="val 50000"/>
            </a:avLst>
          </a:prstGeom>
          <a:solidFill>
            <a:schemeClr val="bg1"/>
          </a:solidFill>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ángulo: una sola esquina redondeada 10">
            <a:extLst>
              <a:ext uri="{FF2B5EF4-FFF2-40B4-BE49-F238E27FC236}">
                <a16:creationId xmlns:a16="http://schemas.microsoft.com/office/drawing/2014/main" id="{6E88865C-1621-0B64-FDA0-6EBF4AF29AD9}"/>
              </a:ext>
            </a:extLst>
          </p:cNvPr>
          <p:cNvSpPr/>
          <p:nvPr/>
        </p:nvSpPr>
        <p:spPr>
          <a:xfrm flipV="1">
            <a:off x="1" y="0"/>
            <a:ext cx="8904916" cy="514308"/>
          </a:xfrm>
          <a:prstGeom prst="round1Rect">
            <a:avLst>
              <a:gd name="adj" fmla="val 50000"/>
            </a:avLst>
          </a:prstGeom>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Headline">
            <a:extLst>
              <a:ext uri="{FF2B5EF4-FFF2-40B4-BE49-F238E27FC236}">
                <a16:creationId xmlns:a16="http://schemas.microsoft.com/office/drawing/2014/main" id="{4E78CD54-7686-ABBD-B1C7-C3F65E665B83}"/>
              </a:ext>
            </a:extLst>
          </p:cNvPr>
          <p:cNvSpPr txBox="1">
            <a:spLocks/>
          </p:cNvSpPr>
          <p:nvPr/>
        </p:nvSpPr>
        <p:spPr bwMode="gray">
          <a:xfrm>
            <a:off x="179388" y="18520"/>
            <a:ext cx="6910430" cy="494751"/>
          </a:xfrm>
          <a:prstGeom prst="rect">
            <a:avLst/>
          </a:prstGeom>
        </p:spPr>
        <p:txBody>
          <a:bodyPr wrap="square">
            <a:spAutoFit/>
          </a:bodyPr>
          <a:lstStyle>
            <a:lvl1pPr algn="l" defTabSz="685800" rtl="0" eaLnBrk="1" latinLnBrk="0" hangingPunct="1">
              <a:lnSpc>
                <a:spcPct val="90000"/>
              </a:lnSpc>
              <a:spcBef>
                <a:spcPct val="0"/>
              </a:spcBef>
              <a:buNone/>
              <a:defRPr sz="2600" b="1" kern="1200">
                <a:solidFill>
                  <a:schemeClr val="tx1"/>
                </a:solidFill>
                <a:latin typeface="+mj-lt"/>
                <a:ea typeface="+mj-ea"/>
                <a:cs typeface="+mj-cs"/>
              </a:defRPr>
            </a:lvl1pPr>
          </a:lstStyle>
          <a:p>
            <a:pPr>
              <a:lnSpc>
                <a:spcPct val="120000"/>
              </a:lnSpc>
              <a:spcAft>
                <a:spcPts val="600"/>
              </a:spcAft>
            </a:pPr>
            <a:r>
              <a:rPr lang="en-GB" sz="2400" dirty="0">
                <a:solidFill>
                  <a:schemeClr val="bg1"/>
                </a:solidFill>
                <a:latin typeface="Arial" panose="020B0604020202020204" pitchFamily="34" charset="0"/>
                <a:cs typeface="Arial" panose="020B0604020202020204" pitchFamily="34" charset="0"/>
              </a:rPr>
              <a:t>PREPARING FOR RESILIENCE</a:t>
            </a:r>
          </a:p>
        </p:txBody>
      </p:sp>
      <p:sp>
        <p:nvSpPr>
          <p:cNvPr id="3" name="Subline">
            <a:extLst>
              <a:ext uri="{FF2B5EF4-FFF2-40B4-BE49-F238E27FC236}">
                <a16:creationId xmlns:a16="http://schemas.microsoft.com/office/drawing/2014/main" id="{135F137E-0299-15B2-43D0-B300F2233AEA}"/>
              </a:ext>
            </a:extLst>
          </p:cNvPr>
          <p:cNvSpPr txBox="1">
            <a:spLocks/>
          </p:cNvSpPr>
          <p:nvPr/>
        </p:nvSpPr>
        <p:spPr bwMode="gray">
          <a:xfrm>
            <a:off x="187417" y="500725"/>
            <a:ext cx="6365670" cy="355482"/>
          </a:xfrm>
          <a:prstGeom prst="rect">
            <a:avLst/>
          </a:prstGeom>
        </p:spPr>
        <p:txBody>
          <a:bodyPr vert="horz" wrap="square" lIns="91440" tIns="45720" rIns="91440" bIns="45720" rtlCol="0" anchor="ctr">
            <a:spAutoFit/>
          </a:bodyPr>
          <a:lstStyle>
            <a:defPPr>
              <a:defRPr lang="en-US"/>
            </a:defPPr>
            <a:lvl1pPr marL="0" indent="0" algn="l" defTabSz="457200" rtl="0" eaLnBrk="1" latinLnBrk="0" hangingPunct="1">
              <a:lnSpc>
                <a:spcPct val="95000"/>
              </a:lnSpc>
              <a:spcBef>
                <a:spcPts val="1200"/>
              </a:spcBef>
              <a:spcAft>
                <a:spcPts val="0"/>
              </a:spcAft>
              <a:buNone/>
              <a:defRPr sz="15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800" b="1" dirty="0">
                <a:solidFill>
                  <a:srgbClr val="156082"/>
                </a:solidFill>
                <a:latin typeface="Arial"/>
                <a:cs typeface="Arial"/>
              </a:rPr>
              <a:t>Ana </a:t>
            </a:r>
            <a:r>
              <a:rPr lang="en-GB" sz="1800" b="1" dirty="0" err="1">
                <a:solidFill>
                  <a:srgbClr val="156082"/>
                </a:solidFill>
                <a:latin typeface="Arial"/>
                <a:cs typeface="Arial"/>
              </a:rPr>
              <a:t>Rodas</a:t>
            </a:r>
            <a:r>
              <a:rPr lang="en-GB" sz="1800" b="1" dirty="0">
                <a:solidFill>
                  <a:srgbClr val="156082"/>
                </a:solidFill>
                <a:latin typeface="Arial"/>
                <a:cs typeface="Arial"/>
              </a:rPr>
              <a:t>: her Journey towards Sustainability</a:t>
            </a:r>
          </a:p>
        </p:txBody>
      </p:sp>
      <p:pic>
        <p:nvPicPr>
          <p:cNvPr id="23" name="Gráfico 22">
            <a:extLst>
              <a:ext uri="{FF2B5EF4-FFF2-40B4-BE49-F238E27FC236}">
                <a16:creationId xmlns:a16="http://schemas.microsoft.com/office/drawing/2014/main" id="{5ECAF392-FEB0-A065-6557-ECB77052BC5F}"/>
              </a:ext>
            </a:extLst>
          </p:cNvPr>
          <p:cNvPicPr>
            <a:picLocks noChangeAspect="1"/>
          </p:cNvPicPr>
          <p:nvPr/>
        </p:nvPicPr>
        <p:blipFill>
          <a:blip r:embed="rId3" cstate="screen">
            <a:lum bright="100000" contrast="100000"/>
            <a:extLst>
              <a:ext uri="{28A0092B-C50C-407E-A947-70E740481C1C}">
                <a14:useLocalDpi xmlns:a14="http://schemas.microsoft.com/office/drawing/2010/main"/>
              </a:ext>
              <a:ext uri="{96DAC541-7B7A-43D3-8B79-37D633B846F1}">
                <asvg:svgBlip xmlns:asvg="http://schemas.microsoft.com/office/drawing/2016/SVG/main" r:embed="rId4"/>
              </a:ext>
            </a:extLst>
          </a:blip>
          <a:srcRect l="-14430" t="40174" r="23568" b="-6430"/>
          <a:stretch>
            <a:fillRect/>
          </a:stretch>
        </p:blipFill>
        <p:spPr>
          <a:xfrm>
            <a:off x="6928082" y="0"/>
            <a:ext cx="2215918" cy="1569660"/>
          </a:xfrm>
          <a:custGeom>
            <a:avLst/>
            <a:gdLst>
              <a:gd name="connsiteX0" fmla="*/ 0 w 2215918"/>
              <a:gd name="connsiteY0" fmla="*/ 0 h 1569660"/>
              <a:gd name="connsiteX1" fmla="*/ 351911 w 2215918"/>
              <a:gd name="connsiteY1" fmla="*/ 0 h 1569660"/>
              <a:gd name="connsiteX2" fmla="*/ 351911 w 2215918"/>
              <a:gd name="connsiteY2" fmla="*/ 1417328 h 1569660"/>
              <a:gd name="connsiteX3" fmla="*/ 2215918 w 2215918"/>
              <a:gd name="connsiteY3" fmla="*/ 1417328 h 1569660"/>
              <a:gd name="connsiteX4" fmla="*/ 2215918 w 2215918"/>
              <a:gd name="connsiteY4" fmla="*/ 1569660 h 1569660"/>
              <a:gd name="connsiteX5" fmla="*/ 0 w 2215918"/>
              <a:gd name="connsiteY5" fmla="*/ 1569660 h 1569660"/>
              <a:gd name="connsiteX6" fmla="*/ 0 w 2215918"/>
              <a:gd name="connsiteY6"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5918" h="1569660">
                <a:moveTo>
                  <a:pt x="0" y="0"/>
                </a:moveTo>
                <a:lnTo>
                  <a:pt x="351911" y="0"/>
                </a:lnTo>
                <a:lnTo>
                  <a:pt x="351911" y="1417328"/>
                </a:lnTo>
                <a:lnTo>
                  <a:pt x="2215918" y="1417328"/>
                </a:lnTo>
                <a:lnTo>
                  <a:pt x="2215918" y="1569660"/>
                </a:lnTo>
                <a:lnTo>
                  <a:pt x="0" y="1569660"/>
                </a:lnTo>
                <a:lnTo>
                  <a:pt x="0" y="0"/>
                </a:lnTo>
                <a:close/>
              </a:path>
            </a:pathLst>
          </a:custGeom>
        </p:spPr>
      </p:pic>
      <p:grpSp>
        <p:nvGrpSpPr>
          <p:cNvPr id="8" name="Grupo 7">
            <a:extLst>
              <a:ext uri="{FF2B5EF4-FFF2-40B4-BE49-F238E27FC236}">
                <a16:creationId xmlns:a16="http://schemas.microsoft.com/office/drawing/2014/main" id="{710B2338-BBDF-149F-BADA-4512F67ED345}"/>
              </a:ext>
            </a:extLst>
          </p:cNvPr>
          <p:cNvGrpSpPr/>
          <p:nvPr/>
        </p:nvGrpSpPr>
        <p:grpSpPr>
          <a:xfrm>
            <a:off x="7905101" y="93002"/>
            <a:ext cx="649690" cy="770563"/>
            <a:chOff x="6632779" y="104784"/>
            <a:chExt cx="730210" cy="866063"/>
          </a:xfrm>
        </p:grpSpPr>
        <p:pic>
          <p:nvPicPr>
            <p:cNvPr id="28" name="Gráfico 27">
              <a:hlinkClick r:id="rId5" action="ppaction://hlinksldjump"/>
              <a:extLst>
                <a:ext uri="{FF2B5EF4-FFF2-40B4-BE49-F238E27FC236}">
                  <a16:creationId xmlns:a16="http://schemas.microsoft.com/office/drawing/2014/main" id="{60C0C0AB-A5EB-A012-54E2-3C5DFE16A51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32779" y="104784"/>
              <a:ext cx="730210" cy="866063"/>
            </a:xfrm>
            <a:prstGeom prst="rect">
              <a:avLst/>
            </a:prstGeom>
            <a:effectLst>
              <a:outerShdw blurRad="50800" dist="38100" dir="5400000" algn="t" rotWithShape="0">
                <a:prstClr val="black">
                  <a:alpha val="40000"/>
                </a:prstClr>
              </a:outerShdw>
            </a:effectLst>
          </p:spPr>
        </p:pic>
        <p:sp>
          <p:nvSpPr>
            <p:cNvPr id="32" name="CuadroTexto 31">
              <a:extLst>
                <a:ext uri="{FF2B5EF4-FFF2-40B4-BE49-F238E27FC236}">
                  <a16:creationId xmlns:a16="http://schemas.microsoft.com/office/drawing/2014/main" id="{B0CCED30-159D-12EF-CE40-BD6F71C7E803}"/>
                </a:ext>
              </a:extLst>
            </p:cNvPr>
            <p:cNvSpPr txBox="1"/>
            <p:nvPr/>
          </p:nvSpPr>
          <p:spPr>
            <a:xfrm>
              <a:off x="6632779" y="703479"/>
              <a:ext cx="714167" cy="224849"/>
            </a:xfrm>
            <a:prstGeom prst="rect">
              <a:avLst/>
            </a:prstGeom>
            <a:noFill/>
          </p:spPr>
          <p:txBody>
            <a:bodyPr wrap="square" rtlCol="0">
              <a:spAutoFit/>
            </a:bodyPr>
            <a:lstStyle/>
            <a:p>
              <a:pPr algn="ctr"/>
              <a:r>
                <a:rPr lang="en-GB" sz="700" b="1" dirty="0">
                  <a:solidFill>
                    <a:srgbClr val="0F435E"/>
                  </a:solidFill>
                  <a:latin typeface="Arial Black" panose="020B0A04020102020204" pitchFamily="34" charset="0"/>
                  <a:cs typeface="Arial" panose="020B0604020202020204" pitchFamily="34" charset="0"/>
                </a:rPr>
                <a:t>BOLIVIA</a:t>
              </a:r>
            </a:p>
          </p:txBody>
        </p:sp>
      </p:grpSp>
      <p:sp>
        <p:nvSpPr>
          <p:cNvPr id="4" name="CuadroTexto 3">
            <a:extLst>
              <a:ext uri="{FF2B5EF4-FFF2-40B4-BE49-F238E27FC236}">
                <a16:creationId xmlns:a16="http://schemas.microsoft.com/office/drawing/2014/main" id="{5F48A140-5CAE-36EE-32A8-65E2B4B719BE}"/>
              </a:ext>
            </a:extLst>
          </p:cNvPr>
          <p:cNvSpPr txBox="1"/>
          <p:nvPr/>
        </p:nvSpPr>
        <p:spPr>
          <a:xfrm>
            <a:off x="4083050" y="2986035"/>
            <a:ext cx="4881563" cy="2072875"/>
          </a:xfrm>
          <a:prstGeom prst="roundRect">
            <a:avLst>
              <a:gd name="adj" fmla="val 0"/>
            </a:avLst>
          </a:prstGeom>
          <a:solidFill>
            <a:schemeClr val="bg1"/>
          </a:solidFill>
          <a:ln w="12700">
            <a:noFill/>
            <a:prstDash val="dash"/>
          </a:ln>
          <a:effectLst/>
        </p:spPr>
        <p:txBody>
          <a:bodyPr wrap="square" lIns="91440" tIns="45720" rIns="91440" bIns="45720" rtlCol="0" anchor="ctr">
            <a:spAutoFit/>
          </a:bodyPr>
          <a:lstStyle/>
          <a:p>
            <a:pPr defTabSz="360000">
              <a:lnSpc>
                <a:spcPct val="90000"/>
              </a:lnSpc>
            </a:pPr>
            <a:r>
              <a:rPr lang="en-GB" sz="1300" dirty="0">
                <a:latin typeface="Arial"/>
                <a:cs typeface="Arial"/>
              </a:rPr>
              <a:t>Ana grew up in the valleys of southern Bolivia, where she has been involved in agriculture and beekeeping since she was a young child. </a:t>
            </a:r>
            <a:r>
              <a:rPr lang="en-US" sz="1300" dirty="0">
                <a:latin typeface="Arial"/>
                <a:cs typeface="Arial"/>
              </a:rPr>
              <a:t>Since the age of 14, Ana has actively participated in her father's labor union, establishing herself as a </a:t>
            </a:r>
            <a:r>
              <a:rPr lang="en-US" sz="1300" b="1" dirty="0">
                <a:latin typeface="Arial"/>
                <a:cs typeface="Arial"/>
              </a:rPr>
              <a:t>leader in her community</a:t>
            </a:r>
            <a:r>
              <a:rPr lang="en-US" sz="1300" dirty="0">
                <a:latin typeface="Arial"/>
                <a:cs typeface="Arial"/>
              </a:rPr>
              <a:t> throughout her life.</a:t>
            </a:r>
          </a:p>
          <a:p>
            <a:pPr defTabSz="360000">
              <a:lnSpc>
                <a:spcPct val="90000"/>
              </a:lnSpc>
            </a:pPr>
            <a:endParaRPr lang="en-GB" sz="1300" dirty="0">
              <a:latin typeface="Arial"/>
              <a:cs typeface="Arial"/>
            </a:endParaRPr>
          </a:p>
          <a:p>
            <a:pPr defTabSz="360000">
              <a:lnSpc>
                <a:spcPct val="90000"/>
              </a:lnSpc>
            </a:pPr>
            <a:r>
              <a:rPr lang="en-GB" sz="1300" dirty="0">
                <a:latin typeface="Arial"/>
                <a:cs typeface="Arial"/>
              </a:rPr>
              <a:t>Since 2020, she has been president of the Río </a:t>
            </a:r>
            <a:r>
              <a:rPr lang="en-GB" sz="1300" dirty="0" err="1">
                <a:latin typeface="Arial"/>
                <a:cs typeface="Arial"/>
              </a:rPr>
              <a:t>Azero</a:t>
            </a:r>
            <a:r>
              <a:rPr lang="en-GB" sz="1300" dirty="0">
                <a:latin typeface="Arial"/>
                <a:cs typeface="Arial"/>
              </a:rPr>
              <a:t> Watershed Community Council. She lives in the municipality of El Villar, in the </a:t>
            </a:r>
            <a:r>
              <a:rPr lang="en-GB" sz="1300" dirty="0" err="1">
                <a:latin typeface="Arial"/>
                <a:cs typeface="Arial"/>
              </a:rPr>
              <a:t>Azero</a:t>
            </a:r>
            <a:r>
              <a:rPr lang="en-GB" sz="1300" dirty="0">
                <a:latin typeface="Arial"/>
                <a:cs typeface="Arial"/>
              </a:rPr>
              <a:t> watershed, in Chuquisaca, where, in addition to her work in the union and in agricultural production, she is a mother.</a:t>
            </a:r>
            <a:endParaRPr lang="en-GB" sz="1300" dirty="0">
              <a:latin typeface="Aptos"/>
              <a:cs typeface="Arial"/>
            </a:endParaRPr>
          </a:p>
        </p:txBody>
      </p:sp>
      <p:pic>
        <p:nvPicPr>
          <p:cNvPr id="10" name="Imagen 9" descr="Persona con sombrero sentada en una roca&#10;&#10;Descripción generada automáticamente con confianza media">
            <a:extLst>
              <a:ext uri="{FF2B5EF4-FFF2-40B4-BE49-F238E27FC236}">
                <a16:creationId xmlns:a16="http://schemas.microsoft.com/office/drawing/2014/main" id="{2A143EB2-937B-EC78-4525-0E519E1EC199}"/>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187417" y="1023938"/>
            <a:ext cx="3538173" cy="3939036"/>
          </a:xfrm>
          <a:prstGeom prst="rect">
            <a:avLst/>
          </a:prstGeom>
        </p:spPr>
      </p:pic>
      <p:grpSp>
        <p:nvGrpSpPr>
          <p:cNvPr id="12" name="Grupo 11">
            <a:extLst>
              <a:ext uri="{FF2B5EF4-FFF2-40B4-BE49-F238E27FC236}">
                <a16:creationId xmlns:a16="http://schemas.microsoft.com/office/drawing/2014/main" id="{F464747F-9222-C211-B33E-FF3E4AD825DE}"/>
              </a:ext>
            </a:extLst>
          </p:cNvPr>
          <p:cNvGrpSpPr/>
          <p:nvPr/>
        </p:nvGrpSpPr>
        <p:grpSpPr>
          <a:xfrm>
            <a:off x="4714230" y="952325"/>
            <a:ext cx="4350467" cy="2056047"/>
            <a:chOff x="4845848" y="878911"/>
            <a:chExt cx="4350467" cy="2056047"/>
          </a:xfrm>
        </p:grpSpPr>
        <p:sp>
          <p:nvSpPr>
            <p:cNvPr id="22" name="CuadroTexto 21">
              <a:extLst>
                <a:ext uri="{FF2B5EF4-FFF2-40B4-BE49-F238E27FC236}">
                  <a16:creationId xmlns:a16="http://schemas.microsoft.com/office/drawing/2014/main" id="{ED15F976-0791-F9D2-D438-22CDA4905EE0}"/>
                </a:ext>
              </a:extLst>
            </p:cNvPr>
            <p:cNvSpPr txBox="1"/>
            <p:nvPr/>
          </p:nvSpPr>
          <p:spPr>
            <a:xfrm>
              <a:off x="7069223" y="2596404"/>
              <a:ext cx="2127092" cy="338554"/>
            </a:xfrm>
            <a:prstGeom prst="rect">
              <a:avLst/>
            </a:prstGeom>
            <a:noFill/>
          </p:spPr>
          <p:txBody>
            <a:bodyPr wrap="square" lIns="91440" tIns="45720" rIns="91440" bIns="45720" rtlCol="0" anchor="t">
              <a:spAutoFit/>
            </a:bodyPr>
            <a:lstStyle/>
            <a:p>
              <a:pPr algn="r"/>
              <a:r>
                <a:rPr lang="en-GB" sz="800" b="1" dirty="0">
                  <a:latin typeface="Arial"/>
                  <a:cs typeface="Arial"/>
                </a:rPr>
                <a:t>In light blue, the Río </a:t>
              </a:r>
              <a:r>
                <a:rPr lang="en-GB" sz="800" b="1" dirty="0" err="1">
                  <a:latin typeface="Arial"/>
                  <a:cs typeface="Arial"/>
                </a:rPr>
                <a:t>Azero</a:t>
              </a:r>
              <a:r>
                <a:rPr lang="en-GB" sz="800" b="1" dirty="0">
                  <a:latin typeface="Arial"/>
                  <a:cs typeface="Arial"/>
                </a:rPr>
                <a:t> watershed, </a:t>
              </a:r>
            </a:p>
            <a:p>
              <a:pPr algn="r"/>
              <a:r>
                <a:rPr lang="en-GB" sz="800" dirty="0">
                  <a:latin typeface="Arial"/>
                  <a:cs typeface="Arial"/>
                </a:rPr>
                <a:t>Chuquisaca Department, Bolivia</a:t>
              </a:r>
            </a:p>
          </p:txBody>
        </p:sp>
        <p:grpSp>
          <p:nvGrpSpPr>
            <p:cNvPr id="15" name="Grupo 14">
              <a:extLst>
                <a:ext uri="{FF2B5EF4-FFF2-40B4-BE49-F238E27FC236}">
                  <a16:creationId xmlns:a16="http://schemas.microsoft.com/office/drawing/2014/main" id="{24F29FB3-8439-880B-F240-0A62581AFE99}"/>
                </a:ext>
              </a:extLst>
            </p:cNvPr>
            <p:cNvGrpSpPr/>
            <p:nvPr/>
          </p:nvGrpSpPr>
          <p:grpSpPr>
            <a:xfrm>
              <a:off x="4845848" y="878911"/>
              <a:ext cx="3328741" cy="1871382"/>
              <a:chOff x="4845848" y="878911"/>
              <a:chExt cx="3328741" cy="1871382"/>
            </a:xfrm>
          </p:grpSpPr>
          <p:pic>
            <p:nvPicPr>
              <p:cNvPr id="6" name="Gráfico 6">
                <a:extLst>
                  <a:ext uri="{FF2B5EF4-FFF2-40B4-BE49-F238E27FC236}">
                    <a16:creationId xmlns:a16="http://schemas.microsoft.com/office/drawing/2014/main" id="{37BEACD1-ED6B-902D-E67E-6FDE49F3D76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45848" y="878911"/>
                <a:ext cx="3328741" cy="1871382"/>
              </a:xfrm>
              <a:prstGeom prst="rect">
                <a:avLst/>
              </a:prstGeom>
            </p:spPr>
          </p:pic>
          <p:sp>
            <p:nvSpPr>
              <p:cNvPr id="5" name="Rectángulo 4">
                <a:extLst>
                  <a:ext uri="{FF2B5EF4-FFF2-40B4-BE49-F238E27FC236}">
                    <a16:creationId xmlns:a16="http://schemas.microsoft.com/office/drawing/2014/main" id="{715EED39-0638-7766-89AF-939A5E3D5988}"/>
                  </a:ext>
                </a:extLst>
              </p:cNvPr>
              <p:cNvSpPr/>
              <p:nvPr/>
            </p:nvSpPr>
            <p:spPr>
              <a:xfrm>
                <a:off x="5531644" y="2271713"/>
                <a:ext cx="716756" cy="45719"/>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4" name="Conector recto de flecha 13">
                <a:extLst>
                  <a:ext uri="{FF2B5EF4-FFF2-40B4-BE49-F238E27FC236}">
                    <a16:creationId xmlns:a16="http://schemas.microsoft.com/office/drawing/2014/main" id="{0DA869C6-3183-EA9F-9109-6BD994C153AF}"/>
                  </a:ext>
                </a:extLst>
              </p:cNvPr>
              <p:cNvCxnSpPr>
                <a:stCxn id="5" idx="1"/>
              </p:cNvCxnSpPr>
              <p:nvPr/>
            </p:nvCxnSpPr>
            <p:spPr>
              <a:xfrm flipV="1">
                <a:off x="5531644" y="2294572"/>
                <a:ext cx="716756" cy="1"/>
              </a:xfrm>
              <a:prstGeom prst="straightConnector1">
                <a:avLst/>
              </a:prstGeom>
              <a:ln w="9525">
                <a:prstDash val="sys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grpSp>
      <p:sp>
        <p:nvSpPr>
          <p:cNvPr id="16" name="Rectángulo 15">
            <a:hlinkClick r:id="rId5" action="ppaction://hlinksldjump"/>
            <a:extLst>
              <a:ext uri="{FF2B5EF4-FFF2-40B4-BE49-F238E27FC236}">
                <a16:creationId xmlns:a16="http://schemas.microsoft.com/office/drawing/2014/main" id="{32340243-36EC-8948-42BB-1111F32E1750}"/>
              </a:ext>
            </a:extLst>
          </p:cNvPr>
          <p:cNvSpPr/>
          <p:nvPr/>
        </p:nvSpPr>
        <p:spPr>
          <a:xfrm>
            <a:off x="7831865" y="82602"/>
            <a:ext cx="760587" cy="83624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Elipse 18">
            <a:hlinkClick r:id="rId5" action="ppaction://hlinksldjump"/>
            <a:extLst>
              <a:ext uri="{FF2B5EF4-FFF2-40B4-BE49-F238E27FC236}">
                <a16:creationId xmlns:a16="http://schemas.microsoft.com/office/drawing/2014/main" id="{3C07FF57-4482-70AF-AD37-D3F1DCD67C40}"/>
              </a:ext>
            </a:extLst>
          </p:cNvPr>
          <p:cNvSpPr/>
          <p:nvPr/>
        </p:nvSpPr>
        <p:spPr>
          <a:xfrm>
            <a:off x="8977782" y="4966437"/>
            <a:ext cx="139024" cy="139024"/>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265692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0">
        <p15:prstTrans prst="pageCurlSingle"/>
      </p:transition>
    </mc:Choice>
    <mc:Fallback xmlns="">
      <p:transition spd="slow"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1000"/>
                                        <p:tgtEl>
                                          <p:spTgt spid="3"/>
                                        </p:tgtEl>
                                      </p:cBhvr>
                                    </p:animEffect>
                                  </p:childTnLst>
                                </p:cTn>
                              </p:par>
                            </p:childTnLst>
                          </p:cTn>
                        </p:par>
                        <p:par>
                          <p:cTn id="14" fill="hold">
                            <p:stCondLst>
                              <p:cond delay="1500"/>
                            </p:stCondLst>
                            <p:childTnLst>
                              <p:par>
                                <p:cTn id="15" presetID="53" presetClass="entr" presetSubtype="16"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1000" fill="hold"/>
                                        <p:tgtEl>
                                          <p:spTgt spid="12"/>
                                        </p:tgtEl>
                                        <p:attrNameLst>
                                          <p:attrName>ppt_w</p:attrName>
                                        </p:attrNameLst>
                                      </p:cBhvr>
                                      <p:tavLst>
                                        <p:tav tm="0">
                                          <p:val>
                                            <p:fltVal val="0"/>
                                          </p:val>
                                        </p:tav>
                                        <p:tav tm="100000">
                                          <p:val>
                                            <p:strVal val="#ppt_w"/>
                                          </p:val>
                                        </p:tav>
                                      </p:tavLst>
                                    </p:anim>
                                    <p:anim calcmode="lin" valueType="num">
                                      <p:cBhvr>
                                        <p:cTn id="18" dur="1000" fill="hold"/>
                                        <p:tgtEl>
                                          <p:spTgt spid="12"/>
                                        </p:tgtEl>
                                        <p:attrNameLst>
                                          <p:attrName>ppt_h</p:attrName>
                                        </p:attrNameLst>
                                      </p:cBhvr>
                                      <p:tavLst>
                                        <p:tav tm="0">
                                          <p:val>
                                            <p:fltVal val="0"/>
                                          </p:val>
                                        </p:tav>
                                        <p:tav tm="100000">
                                          <p:val>
                                            <p:strVal val="#ppt_h"/>
                                          </p:val>
                                        </p:tav>
                                      </p:tavLst>
                                    </p:anim>
                                    <p:animEffect transition="in" filter="fade">
                                      <p:cBhvr>
                                        <p:cTn id="19" dur="1000"/>
                                        <p:tgtEl>
                                          <p:spTgt spid="12"/>
                                        </p:tgtEl>
                                      </p:cBhvr>
                                    </p:animEffect>
                                  </p:childTnLst>
                                </p:cTn>
                              </p:par>
                            </p:childTnLst>
                          </p:cTn>
                        </p:par>
                        <p:par>
                          <p:cTn id="20" fill="hold">
                            <p:stCondLst>
                              <p:cond delay="2500"/>
                            </p:stCondLst>
                            <p:childTnLst>
                              <p:par>
                                <p:cTn id="21" presetID="10" presetClass="entr" presetSubtype="0" fill="hold" grpId="0" nodeType="afterEffect">
                                  <p:stCondLst>
                                    <p:cond delay="100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ángulo 22">
            <a:extLst>
              <a:ext uri="{FF2B5EF4-FFF2-40B4-BE49-F238E27FC236}">
                <a16:creationId xmlns:a16="http://schemas.microsoft.com/office/drawing/2014/main" id="{181EB6BF-4D07-B801-2704-81F7758B62D0}"/>
              </a:ext>
            </a:extLst>
          </p:cNvPr>
          <p:cNvSpPr/>
          <p:nvPr/>
        </p:nvSpPr>
        <p:spPr>
          <a:xfrm>
            <a:off x="3176191" y="0"/>
            <a:ext cx="2808321" cy="51435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25FBE202-7235-E8D7-1DCF-F4A4C4FABFF4}"/>
              </a:ext>
            </a:extLst>
          </p:cNvPr>
          <p:cNvSpPr>
            <a:spLocks noGrp="1"/>
          </p:cNvSpPr>
          <p:nvPr>
            <p:ph sz="half" idx="4294967295"/>
          </p:nvPr>
        </p:nvSpPr>
        <p:spPr>
          <a:xfrm>
            <a:off x="86936" y="488566"/>
            <a:ext cx="2991957" cy="4496355"/>
          </a:xfrm>
          <a:prstGeom prst="roundRect">
            <a:avLst>
              <a:gd name="adj" fmla="val 0"/>
            </a:avLst>
          </a:prstGeom>
          <a:solidFill>
            <a:schemeClr val="bg1"/>
          </a:solidFill>
          <a:ln w="12700">
            <a:noFill/>
            <a:prstDash val="sysDash"/>
          </a:ln>
          <a:effectLst/>
        </p:spPr>
        <p:txBody>
          <a:bodyPr anchor="ctr">
            <a:noAutofit/>
          </a:bodyPr>
          <a:lstStyle/>
          <a:p>
            <a:pPr marL="0" indent="0">
              <a:buNone/>
            </a:pPr>
            <a:r>
              <a:rPr lang="en-US" sz="1400" kern="100" dirty="0">
                <a:latin typeface="Arial"/>
                <a:ea typeface="Calibri" panose="020F0502020204030204" pitchFamily="34" charset="0"/>
                <a:cs typeface="Arial"/>
              </a:rPr>
              <a:t>In Shuar culture, thanks to our knowledge and traditions, </a:t>
            </a:r>
            <a:r>
              <a:rPr lang="en-US" sz="1400" b="1" kern="100" dirty="0">
                <a:latin typeface="Arial"/>
                <a:ea typeface="Calibri" panose="020F0502020204030204" pitchFamily="34" charset="0"/>
                <a:cs typeface="Arial"/>
              </a:rPr>
              <a:t>we grow in harmony with nature</a:t>
            </a:r>
            <a:r>
              <a:rPr lang="en-US" sz="1400" kern="100" dirty="0">
                <a:latin typeface="Arial"/>
                <a:ea typeface="Calibri" panose="020F0502020204030204" pitchFamily="34" charset="0"/>
                <a:cs typeface="Arial"/>
              </a:rPr>
              <a:t>, and our cosmovision is and will remain our strength. However, adjusting to a globalized life has been difficult, as the introduction of trends and practices has led to the loss of our cultural identity. For instance, we have adopted agrochemicals that harm our Mother Nature and our health.</a:t>
            </a:r>
          </a:p>
          <a:p>
            <a:pPr marL="0" indent="0">
              <a:buNone/>
            </a:pPr>
            <a:r>
              <a:rPr lang="en-US" sz="1400" kern="100" dirty="0">
                <a:latin typeface="Arial"/>
                <a:ea typeface="Calibri" panose="020F0502020204030204" pitchFamily="34" charset="0"/>
                <a:cs typeface="Arial"/>
              </a:rPr>
              <a:t>One reality within the association was that </a:t>
            </a:r>
            <a:r>
              <a:rPr lang="en-US" sz="1400" b="1" kern="100" dirty="0">
                <a:latin typeface="Arial"/>
                <a:ea typeface="Calibri" panose="020F0502020204030204" pitchFamily="34" charset="0"/>
                <a:cs typeface="Arial"/>
              </a:rPr>
              <a:t>women leaders didn’t have spaces for participation</a:t>
            </a:r>
            <a:r>
              <a:rPr lang="en-US" sz="1400" kern="100" dirty="0">
                <a:latin typeface="Arial"/>
                <a:ea typeface="Calibri" panose="020F0502020204030204" pitchFamily="34" charset="0"/>
                <a:cs typeface="Arial"/>
              </a:rPr>
              <a:t>, and there was a lack of organization regarding roles and responsibilities. This motivated me to do what I do.</a:t>
            </a:r>
          </a:p>
        </p:txBody>
      </p:sp>
      <p:sp>
        <p:nvSpPr>
          <p:cNvPr id="2" name="Rectangle 1">
            <a:extLst>
              <a:ext uri="{FF2B5EF4-FFF2-40B4-BE49-F238E27FC236}">
                <a16:creationId xmlns:a16="http://schemas.microsoft.com/office/drawing/2014/main" id="{BE908D1F-4D11-A242-5BF8-4EBA54641E56}"/>
              </a:ext>
            </a:extLst>
          </p:cNvPr>
          <p:cNvSpPr/>
          <p:nvPr/>
        </p:nvSpPr>
        <p:spPr>
          <a:xfrm>
            <a:off x="6094162" y="458180"/>
            <a:ext cx="2980101" cy="4528084"/>
          </a:xfrm>
          <a:prstGeom prst="roundRect">
            <a:avLst>
              <a:gd name="adj" fmla="val 0"/>
            </a:avLst>
          </a:prstGeom>
          <a:solidFill>
            <a:schemeClr val="bg1"/>
          </a:solidFill>
          <a:ln w="1270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2906" tIns="32906" rIns="32906" bIns="32906" rtlCol="0" anchor="ctr"/>
          <a:lstStyle/>
          <a:p>
            <a:pPr>
              <a:lnSpc>
                <a:spcPct val="90000"/>
              </a:lnSpc>
            </a:pPr>
            <a:r>
              <a:rPr lang="en-US" sz="1150" kern="100" dirty="0">
                <a:solidFill>
                  <a:schemeClr val="tx1"/>
                </a:solidFill>
                <a:latin typeface="Arial"/>
                <a:ea typeface="Calibri" panose="020F0502020204030204" pitchFamily="34" charset="0"/>
                <a:cs typeface="Arial"/>
              </a:rPr>
              <a:t>The Shuars economic division of labor usually involves women </a:t>
            </a:r>
            <a:r>
              <a:rPr lang="en-US" sz="1150" b="1" kern="100" dirty="0">
                <a:solidFill>
                  <a:schemeClr val="tx1"/>
                </a:solidFill>
                <a:latin typeface="Arial"/>
                <a:ea typeface="Calibri" panose="020F0502020204030204" pitchFamily="34" charset="0"/>
                <a:cs typeface="Arial"/>
              </a:rPr>
              <a:t>caring for and maintaining the home garden, or Aja</a:t>
            </a:r>
            <a:r>
              <a:rPr lang="en-US" sz="1150" kern="100" dirty="0">
                <a:solidFill>
                  <a:schemeClr val="tx1"/>
                </a:solidFill>
                <a:latin typeface="Arial"/>
                <a:ea typeface="Calibri" panose="020F0502020204030204" pitchFamily="34" charset="0"/>
                <a:cs typeface="Arial"/>
              </a:rPr>
              <a:t>, and growing vegetables, fruits, and medicinal plants. Climate change and agricultural land fragmentation have affected the Aja and women for a few years.</a:t>
            </a:r>
          </a:p>
          <a:p>
            <a:pPr>
              <a:lnSpc>
                <a:spcPct val="90000"/>
              </a:lnSpc>
            </a:pPr>
            <a:endParaRPr lang="en-US" sz="1150" kern="100" dirty="0">
              <a:solidFill>
                <a:schemeClr val="tx1"/>
              </a:solidFill>
              <a:latin typeface="Arial"/>
              <a:ea typeface="Calibri" panose="020F0502020204030204" pitchFamily="34" charset="0"/>
              <a:cs typeface="Arial"/>
            </a:endParaRPr>
          </a:p>
          <a:p>
            <a:pPr>
              <a:lnSpc>
                <a:spcPct val="90000"/>
              </a:lnSpc>
            </a:pPr>
            <a:r>
              <a:rPr lang="en-US" sz="1150" kern="100" dirty="0">
                <a:solidFill>
                  <a:schemeClr val="tx1"/>
                </a:solidFill>
                <a:latin typeface="Arial"/>
                <a:ea typeface="Calibri" panose="020F0502020204030204" pitchFamily="34" charset="0"/>
                <a:cs typeface="Arial"/>
              </a:rPr>
              <a:t>Furthermore, government support is typically given directly to the community representative without considering the views and experiences of women, and it almost always consists of </a:t>
            </a:r>
            <a:r>
              <a:rPr lang="en-US" sz="1150" b="1" kern="100" dirty="0">
                <a:solidFill>
                  <a:schemeClr val="tx1"/>
                </a:solidFill>
                <a:latin typeface="Arial"/>
                <a:ea typeface="Calibri" panose="020F0502020204030204" pitchFamily="34" charset="0"/>
                <a:cs typeface="Arial"/>
              </a:rPr>
              <a:t>agrochemicals and ‘improved’ seeds</a:t>
            </a:r>
            <a:r>
              <a:rPr lang="en-US" sz="1150" kern="100" dirty="0">
                <a:solidFill>
                  <a:schemeClr val="tx1"/>
                </a:solidFill>
                <a:latin typeface="Arial"/>
                <a:ea typeface="Calibri" panose="020F0502020204030204" pitchFamily="34" charset="0"/>
                <a:cs typeface="Arial"/>
              </a:rPr>
              <a:t>—not the organic products we use to care for our gardens.</a:t>
            </a:r>
          </a:p>
          <a:p>
            <a:pPr>
              <a:lnSpc>
                <a:spcPct val="90000"/>
              </a:lnSpc>
            </a:pPr>
            <a:endParaRPr lang="en-US" sz="1150" kern="100" dirty="0">
              <a:solidFill>
                <a:schemeClr val="tx1"/>
              </a:solidFill>
              <a:latin typeface="Arial"/>
              <a:ea typeface="Calibri" panose="020F0502020204030204" pitchFamily="34" charset="0"/>
              <a:cs typeface="Arial"/>
            </a:endParaRPr>
          </a:p>
          <a:p>
            <a:pPr>
              <a:lnSpc>
                <a:spcPct val="90000"/>
              </a:lnSpc>
            </a:pPr>
            <a:r>
              <a:rPr lang="en-US" sz="1150" kern="100" dirty="0">
                <a:solidFill>
                  <a:schemeClr val="tx1"/>
                </a:solidFill>
                <a:latin typeface="Arial"/>
                <a:ea typeface="Calibri" panose="020F0502020204030204" pitchFamily="34" charset="0"/>
                <a:cs typeface="Arial"/>
              </a:rPr>
              <a:t>With the technical assistance of the </a:t>
            </a:r>
            <a:r>
              <a:rPr lang="en-US" sz="1150" kern="100" dirty="0" err="1">
                <a:solidFill>
                  <a:schemeClr val="tx1"/>
                </a:solidFill>
                <a:latin typeface="Arial"/>
                <a:ea typeface="Calibri" panose="020F0502020204030204" pitchFamily="34" charset="0"/>
                <a:cs typeface="Arial"/>
              </a:rPr>
              <a:t>BioValor</a:t>
            </a:r>
            <a:r>
              <a:rPr lang="en-US" sz="1150" kern="100" dirty="0">
                <a:solidFill>
                  <a:schemeClr val="tx1"/>
                </a:solidFill>
                <a:latin typeface="Arial"/>
                <a:ea typeface="Calibri" panose="020F0502020204030204" pitchFamily="34" charset="0"/>
                <a:cs typeface="Arial"/>
              </a:rPr>
              <a:t> program, </a:t>
            </a:r>
            <a:r>
              <a:rPr lang="en-US" sz="1150" kern="100" dirty="0" err="1">
                <a:solidFill>
                  <a:schemeClr val="tx1"/>
                </a:solidFill>
                <a:latin typeface="Arial"/>
                <a:ea typeface="Calibri" panose="020F0502020204030204" pitchFamily="34" charset="0"/>
                <a:cs typeface="Arial"/>
              </a:rPr>
              <a:t>Tarcila</a:t>
            </a:r>
            <a:r>
              <a:rPr lang="en-US" sz="1150" kern="100" dirty="0">
                <a:solidFill>
                  <a:schemeClr val="tx1"/>
                </a:solidFill>
                <a:latin typeface="Arial"/>
                <a:ea typeface="Calibri" panose="020F0502020204030204" pitchFamily="34" charset="0"/>
                <a:cs typeface="Arial"/>
              </a:rPr>
              <a:t> and other women from the community identified obstacles. They committed to a project that would support pollinators, endemic plant nurseries, forest structure, and, above all, </a:t>
            </a:r>
            <a:r>
              <a:rPr lang="en-US" sz="1150" b="1" kern="100" dirty="0">
                <a:solidFill>
                  <a:schemeClr val="tx1"/>
                </a:solidFill>
                <a:latin typeface="Arial"/>
                <a:ea typeface="Calibri" panose="020F0502020204030204" pitchFamily="34" charset="0"/>
                <a:cs typeface="Arial"/>
              </a:rPr>
              <a:t>strengthen the capacities of women and young people </a:t>
            </a:r>
            <a:r>
              <a:rPr lang="en-US" sz="1150" kern="100" dirty="0">
                <a:solidFill>
                  <a:schemeClr val="tx1"/>
                </a:solidFill>
                <a:latin typeface="Arial"/>
                <a:ea typeface="Calibri" panose="020F0502020204030204" pitchFamily="34" charset="0"/>
                <a:cs typeface="Arial"/>
              </a:rPr>
              <a:t>to revitalize the soil and achieve </a:t>
            </a:r>
            <a:r>
              <a:rPr lang="en-US" sz="1150" b="1" kern="100" dirty="0">
                <a:solidFill>
                  <a:schemeClr val="tx1"/>
                </a:solidFill>
                <a:latin typeface="Arial"/>
                <a:ea typeface="Calibri" panose="020F0502020204030204" pitchFamily="34" charset="0"/>
                <a:cs typeface="Arial"/>
              </a:rPr>
              <a:t>sustainable production</a:t>
            </a:r>
            <a:r>
              <a:rPr lang="en-US" sz="1150" kern="100" dirty="0">
                <a:solidFill>
                  <a:schemeClr val="tx1"/>
                </a:solidFill>
                <a:latin typeface="Arial"/>
                <a:ea typeface="Calibri" panose="020F0502020204030204" pitchFamily="34" charset="0"/>
                <a:cs typeface="Arial"/>
              </a:rPr>
              <a:t>.</a:t>
            </a:r>
          </a:p>
        </p:txBody>
      </p:sp>
      <p:grpSp>
        <p:nvGrpSpPr>
          <p:cNvPr id="3" name="Grupo 2">
            <a:extLst>
              <a:ext uri="{FF2B5EF4-FFF2-40B4-BE49-F238E27FC236}">
                <a16:creationId xmlns:a16="http://schemas.microsoft.com/office/drawing/2014/main" id="{2DBEECAE-EB2C-7668-D66D-C8C4C21A7E9C}"/>
              </a:ext>
            </a:extLst>
          </p:cNvPr>
          <p:cNvGrpSpPr/>
          <p:nvPr/>
        </p:nvGrpSpPr>
        <p:grpSpPr>
          <a:xfrm>
            <a:off x="179386" y="-30453"/>
            <a:ext cx="2996805" cy="394210"/>
            <a:chOff x="179386" y="-30453"/>
            <a:chExt cx="2996805" cy="394210"/>
          </a:xfrm>
        </p:grpSpPr>
        <p:sp>
          <p:nvSpPr>
            <p:cNvPr id="11" name="Rectángulo: una sola esquina redondeada 10">
              <a:extLst>
                <a:ext uri="{FF2B5EF4-FFF2-40B4-BE49-F238E27FC236}">
                  <a16:creationId xmlns:a16="http://schemas.microsoft.com/office/drawing/2014/main" id="{663E6463-4166-44CE-7C9F-84798C9E3F61}"/>
                </a:ext>
              </a:extLst>
            </p:cNvPr>
            <p:cNvSpPr/>
            <p:nvPr/>
          </p:nvSpPr>
          <p:spPr>
            <a:xfrm flipV="1">
              <a:off x="179387" y="-1287"/>
              <a:ext cx="2996804" cy="336891"/>
            </a:xfrm>
            <a:prstGeom prst="round1Rect">
              <a:avLst>
                <a:gd name="adj" fmla="val 37295"/>
              </a:avLst>
            </a:prstGeom>
            <a:solidFill>
              <a:srgbClr val="156082"/>
            </a:solidFill>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Headline">
              <a:extLst>
                <a:ext uri="{FF2B5EF4-FFF2-40B4-BE49-F238E27FC236}">
                  <a16:creationId xmlns:a16="http://schemas.microsoft.com/office/drawing/2014/main" id="{DB9FA5DA-4F55-FF0A-A910-B4AD06C5B002}"/>
                </a:ext>
              </a:extLst>
            </p:cNvPr>
            <p:cNvSpPr txBox="1">
              <a:spLocks/>
            </p:cNvSpPr>
            <p:nvPr/>
          </p:nvSpPr>
          <p:spPr bwMode="gray">
            <a:xfrm>
              <a:off x="179386" y="-30453"/>
              <a:ext cx="1419067" cy="394210"/>
            </a:xfrm>
            <a:prstGeom prst="rect">
              <a:avLst/>
            </a:prstGeom>
          </p:spPr>
          <p:txBody>
            <a:bodyPr wrap="square">
              <a:spAutoFit/>
            </a:bodyPr>
            <a:lstStyle>
              <a:lvl1pPr algn="l" defTabSz="685800" rtl="0" eaLnBrk="1" latinLnBrk="0" hangingPunct="1">
                <a:lnSpc>
                  <a:spcPct val="90000"/>
                </a:lnSpc>
                <a:spcBef>
                  <a:spcPct val="0"/>
                </a:spcBef>
                <a:buNone/>
                <a:defRPr sz="2600" b="1" kern="1200">
                  <a:solidFill>
                    <a:schemeClr val="tx1"/>
                  </a:solidFill>
                  <a:latin typeface="+mj-lt"/>
                  <a:ea typeface="+mj-ea"/>
                  <a:cs typeface="+mj-cs"/>
                </a:defRPr>
              </a:lvl1pPr>
            </a:lstStyle>
            <a:p>
              <a:pPr>
                <a:lnSpc>
                  <a:spcPct val="120000"/>
                </a:lnSpc>
                <a:spcAft>
                  <a:spcPts val="600"/>
                </a:spcAft>
              </a:pPr>
              <a:r>
                <a:rPr lang="en-US" sz="1800" dirty="0">
                  <a:solidFill>
                    <a:schemeClr val="bg1"/>
                  </a:solidFill>
                  <a:latin typeface="Arial" panose="020B0604020202020204" pitchFamily="34" charset="0"/>
                  <a:cs typeface="Arial" panose="020B0604020202020204" pitchFamily="34" charset="0"/>
                </a:rPr>
                <a:t>Motivation</a:t>
              </a:r>
            </a:p>
          </p:txBody>
        </p:sp>
      </p:grpSp>
      <p:grpSp>
        <p:nvGrpSpPr>
          <p:cNvPr id="8" name="Grupo 7">
            <a:extLst>
              <a:ext uri="{FF2B5EF4-FFF2-40B4-BE49-F238E27FC236}">
                <a16:creationId xmlns:a16="http://schemas.microsoft.com/office/drawing/2014/main" id="{10AC2307-3D15-D0A9-A100-010CB4B117A3}"/>
              </a:ext>
            </a:extLst>
          </p:cNvPr>
          <p:cNvGrpSpPr/>
          <p:nvPr/>
        </p:nvGrpSpPr>
        <p:grpSpPr>
          <a:xfrm>
            <a:off x="5984512" y="-47844"/>
            <a:ext cx="2980102" cy="394210"/>
            <a:chOff x="5984512" y="-47844"/>
            <a:chExt cx="2980102" cy="394210"/>
          </a:xfrm>
        </p:grpSpPr>
        <p:sp>
          <p:nvSpPr>
            <p:cNvPr id="15" name="Rectángulo: una sola esquina redondeada 14">
              <a:extLst>
                <a:ext uri="{FF2B5EF4-FFF2-40B4-BE49-F238E27FC236}">
                  <a16:creationId xmlns:a16="http://schemas.microsoft.com/office/drawing/2014/main" id="{21EB8A96-84A0-AB4A-9404-FE58D16A13C6}"/>
                </a:ext>
              </a:extLst>
            </p:cNvPr>
            <p:cNvSpPr/>
            <p:nvPr/>
          </p:nvSpPr>
          <p:spPr>
            <a:xfrm flipV="1">
              <a:off x="5984512" y="-1280"/>
              <a:ext cx="2980102" cy="336892"/>
            </a:xfrm>
            <a:prstGeom prst="round1Rect">
              <a:avLst>
                <a:gd name="adj" fmla="val 29007"/>
              </a:avLst>
            </a:prstGeom>
            <a:solidFill>
              <a:srgbClr val="156082"/>
            </a:solidFill>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Headline">
              <a:extLst>
                <a:ext uri="{FF2B5EF4-FFF2-40B4-BE49-F238E27FC236}">
                  <a16:creationId xmlns:a16="http://schemas.microsoft.com/office/drawing/2014/main" id="{B5E11C8F-F1E5-1B1A-9D0A-03839DCD1636}"/>
                </a:ext>
              </a:extLst>
            </p:cNvPr>
            <p:cNvSpPr txBox="1">
              <a:spLocks/>
            </p:cNvSpPr>
            <p:nvPr/>
          </p:nvSpPr>
          <p:spPr bwMode="gray">
            <a:xfrm>
              <a:off x="6026122" y="-47844"/>
              <a:ext cx="1419067" cy="394210"/>
            </a:xfrm>
            <a:prstGeom prst="rect">
              <a:avLst/>
            </a:prstGeom>
          </p:spPr>
          <p:txBody>
            <a:bodyPr wrap="square">
              <a:spAutoFit/>
            </a:bodyPr>
            <a:lstStyle>
              <a:lvl1pPr algn="l" defTabSz="685800" rtl="0" eaLnBrk="1" latinLnBrk="0" hangingPunct="1">
                <a:lnSpc>
                  <a:spcPct val="90000"/>
                </a:lnSpc>
                <a:spcBef>
                  <a:spcPct val="0"/>
                </a:spcBef>
                <a:buNone/>
                <a:defRPr sz="2600" b="1" kern="1200">
                  <a:solidFill>
                    <a:schemeClr val="tx1"/>
                  </a:solidFill>
                  <a:latin typeface="+mj-lt"/>
                  <a:ea typeface="+mj-ea"/>
                  <a:cs typeface="+mj-cs"/>
                </a:defRPr>
              </a:lvl1pPr>
            </a:lstStyle>
            <a:p>
              <a:pPr>
                <a:lnSpc>
                  <a:spcPct val="120000"/>
                </a:lnSpc>
                <a:spcAft>
                  <a:spcPts val="600"/>
                </a:spcAft>
              </a:pPr>
              <a:r>
                <a:rPr lang="en-US" sz="1800" dirty="0">
                  <a:solidFill>
                    <a:schemeClr val="bg1"/>
                  </a:solidFill>
                  <a:latin typeface="Arial" panose="020B0604020202020204" pitchFamily="34" charset="0"/>
                  <a:cs typeface="Arial" panose="020B0604020202020204" pitchFamily="34" charset="0"/>
                </a:rPr>
                <a:t>Context</a:t>
              </a:r>
            </a:p>
          </p:txBody>
        </p:sp>
      </p:grpSp>
      <p:grpSp>
        <p:nvGrpSpPr>
          <p:cNvPr id="6" name="Grupo 5">
            <a:extLst>
              <a:ext uri="{FF2B5EF4-FFF2-40B4-BE49-F238E27FC236}">
                <a16:creationId xmlns:a16="http://schemas.microsoft.com/office/drawing/2014/main" id="{1076A4A2-B771-D43A-D8EC-2BEB7517D3DA}"/>
              </a:ext>
            </a:extLst>
          </p:cNvPr>
          <p:cNvGrpSpPr/>
          <p:nvPr/>
        </p:nvGrpSpPr>
        <p:grpSpPr>
          <a:xfrm>
            <a:off x="3396899" y="0"/>
            <a:ext cx="2346042" cy="5137922"/>
            <a:chOff x="3396899" y="0"/>
            <a:chExt cx="2346042" cy="5137922"/>
          </a:xfrm>
        </p:grpSpPr>
        <p:pic>
          <p:nvPicPr>
            <p:cNvPr id="7" name="Imagen 6" descr="Imagen que contiene exterior, persona, cerca, hombre&#10;&#10;Descripción generada automáticamente">
              <a:extLst>
                <a:ext uri="{FF2B5EF4-FFF2-40B4-BE49-F238E27FC236}">
                  <a16:creationId xmlns:a16="http://schemas.microsoft.com/office/drawing/2014/main" id="{C3A72ED4-8421-03DA-DAFF-0BD6E71F7AD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396899" y="0"/>
              <a:ext cx="2346042" cy="2372436"/>
            </a:xfrm>
            <a:prstGeom prst="rect">
              <a:avLst/>
            </a:prstGeom>
          </p:spPr>
        </p:pic>
        <p:pic>
          <p:nvPicPr>
            <p:cNvPr id="4" name="Imagen 3" descr="Imagen que contiene exterior, edificio, pasto, pequeño&#10;&#10;Descripción generada automáticamente">
              <a:extLst>
                <a:ext uri="{FF2B5EF4-FFF2-40B4-BE49-F238E27FC236}">
                  <a16:creationId xmlns:a16="http://schemas.microsoft.com/office/drawing/2014/main" id="{4B386448-61B2-E7A6-EF2B-28BA27E5C09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402199" y="2392844"/>
              <a:ext cx="2335710" cy="2366076"/>
            </a:xfrm>
            <a:prstGeom prst="rect">
              <a:avLst/>
            </a:prstGeom>
          </p:spPr>
        </p:pic>
        <p:cxnSp>
          <p:nvCxnSpPr>
            <p:cNvPr id="17" name="Conector recto 16">
              <a:extLst>
                <a:ext uri="{FF2B5EF4-FFF2-40B4-BE49-F238E27FC236}">
                  <a16:creationId xmlns:a16="http://schemas.microsoft.com/office/drawing/2014/main" id="{DC842A34-46DB-1192-1836-0A529DA14A03}"/>
                </a:ext>
              </a:extLst>
            </p:cNvPr>
            <p:cNvCxnSpPr>
              <a:cxnSpLocks/>
            </p:cNvCxnSpPr>
            <p:nvPr/>
          </p:nvCxnSpPr>
          <p:spPr>
            <a:xfrm>
              <a:off x="3402638" y="2391562"/>
              <a:ext cx="2335272" cy="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1" name="CuadroTexto 20">
              <a:extLst>
                <a:ext uri="{FF2B5EF4-FFF2-40B4-BE49-F238E27FC236}">
                  <a16:creationId xmlns:a16="http://schemas.microsoft.com/office/drawing/2014/main" id="{2913DEC8-5AD8-39F0-0509-DBFD6BDD71B5}"/>
                </a:ext>
              </a:extLst>
            </p:cNvPr>
            <p:cNvSpPr txBox="1"/>
            <p:nvPr/>
          </p:nvSpPr>
          <p:spPr>
            <a:xfrm>
              <a:off x="3402199" y="4768590"/>
              <a:ext cx="2335710" cy="369332"/>
            </a:xfrm>
            <a:prstGeom prst="rect">
              <a:avLst/>
            </a:prstGeom>
            <a:noFill/>
          </p:spPr>
          <p:txBody>
            <a:bodyPr wrap="square">
              <a:spAutoFit/>
            </a:bodyPr>
            <a:lstStyle/>
            <a:p>
              <a:pPr algn="ctr"/>
              <a:r>
                <a:rPr lang="en-US" sz="900" kern="100" dirty="0" err="1">
                  <a:latin typeface="Arial" panose="020B0604020202020204" pitchFamily="34" charset="0"/>
                  <a:ea typeface="Calibri" panose="020F0502020204030204" pitchFamily="34" charset="0"/>
                  <a:cs typeface="Arial" panose="020B0604020202020204" pitchFamily="34" charset="0"/>
                </a:rPr>
                <a:t>Tarcila</a:t>
              </a:r>
              <a:r>
                <a:rPr lang="en-US" sz="900" kern="100" dirty="0">
                  <a:latin typeface="Arial" panose="020B0604020202020204" pitchFamily="34" charset="0"/>
                  <a:ea typeface="Calibri" panose="020F0502020204030204" pitchFamily="34" charset="0"/>
                  <a:cs typeface="Arial" panose="020B0604020202020204" pitchFamily="34" charset="0"/>
                </a:rPr>
                <a:t> and her husband, during an  ancestral fishery activity</a:t>
              </a:r>
            </a:p>
          </p:txBody>
        </p:sp>
      </p:grpSp>
      <p:sp>
        <p:nvSpPr>
          <p:cNvPr id="9" name="Elipse 8">
            <a:hlinkClick r:id="rId5" action="ppaction://hlinksldjump"/>
            <a:extLst>
              <a:ext uri="{FF2B5EF4-FFF2-40B4-BE49-F238E27FC236}">
                <a16:creationId xmlns:a16="http://schemas.microsoft.com/office/drawing/2014/main" id="{5AC237C6-B199-23BF-A048-32E74A95E58A}"/>
              </a:ext>
            </a:extLst>
          </p:cNvPr>
          <p:cNvSpPr/>
          <p:nvPr/>
        </p:nvSpPr>
        <p:spPr>
          <a:xfrm>
            <a:off x="8977782" y="4966437"/>
            <a:ext cx="139024" cy="139024"/>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23275857"/>
      </p:ext>
    </p:extLst>
  </p:cSld>
  <p:clrMapOvr>
    <a:masterClrMapping/>
  </p:clrMapOvr>
  <p:transition spd="slow" advClick="0" advTm="5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5">
                                            <p:bg/>
                                          </p:spTgt>
                                        </p:tgtEl>
                                        <p:attrNameLst>
                                          <p:attrName>style.visibility</p:attrName>
                                        </p:attrNameLst>
                                      </p:cBhvr>
                                      <p:to>
                                        <p:strVal val="visible"/>
                                      </p:to>
                                    </p:set>
                                    <p:animEffect transition="in" filter="fade">
                                      <p:cBhvr>
                                        <p:cTn id="11" dur="1500"/>
                                        <p:tgtEl>
                                          <p:spTgt spid="5">
                                            <p:bg/>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1500"/>
                                        <p:tgtEl>
                                          <p:spTgt spid="5">
                                            <p:txEl>
                                              <p:pRg st="0" end="0"/>
                                            </p:txEl>
                                          </p:spTgt>
                                        </p:tgtEl>
                                      </p:cBhvr>
                                    </p:animEffect>
                                  </p:childTnLst>
                                </p:cTn>
                              </p:par>
                              <p:par>
                                <p:cTn id="16" presetID="2" presetClass="entr" presetSubtype="1" fill="hold" nodeType="withEffect">
                                  <p:stCondLst>
                                    <p:cond delay="100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1500" fill="hold"/>
                                        <p:tgtEl>
                                          <p:spTgt spid="6"/>
                                        </p:tgtEl>
                                        <p:attrNameLst>
                                          <p:attrName>ppt_x</p:attrName>
                                        </p:attrNameLst>
                                      </p:cBhvr>
                                      <p:tavLst>
                                        <p:tav tm="0">
                                          <p:val>
                                            <p:strVal val="#ppt_x"/>
                                          </p:val>
                                        </p:tav>
                                        <p:tav tm="100000">
                                          <p:val>
                                            <p:strVal val="#ppt_x"/>
                                          </p:val>
                                        </p:tav>
                                      </p:tavLst>
                                    </p:anim>
                                    <p:anim calcmode="lin" valueType="num">
                                      <p:cBhvr additive="base">
                                        <p:cTn id="19" dur="1500" fill="hold"/>
                                        <p:tgtEl>
                                          <p:spTgt spid="6"/>
                                        </p:tgtEl>
                                        <p:attrNameLst>
                                          <p:attrName>ppt_y</p:attrName>
                                        </p:attrNameLst>
                                      </p:cBhvr>
                                      <p:tavLst>
                                        <p:tav tm="0">
                                          <p:val>
                                            <p:strVal val="0-#ppt_h/2"/>
                                          </p:val>
                                        </p:tav>
                                        <p:tav tm="100000">
                                          <p:val>
                                            <p:strVal val="#ppt_y"/>
                                          </p:val>
                                        </p:tav>
                                      </p:tavLst>
                                    </p:anim>
                                  </p:childTnLst>
                                </p:cTn>
                              </p:par>
                            </p:childTnLst>
                          </p:cTn>
                        </p:par>
                        <p:par>
                          <p:cTn id="20" fill="hold">
                            <p:stCondLst>
                              <p:cond delay="4500"/>
                            </p:stCondLst>
                            <p:childTnLst>
                              <p:par>
                                <p:cTn id="21" presetID="10" presetClass="entr" presetSubtype="0" fill="hold" grpId="0" nodeType="after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fade">
                                      <p:cBhvr>
                                        <p:cTn id="23" dur="1500"/>
                                        <p:tgtEl>
                                          <p:spTgt spid="5">
                                            <p:txEl>
                                              <p:pRg st="1" end="1"/>
                                            </p:txEl>
                                          </p:spTgt>
                                        </p:tgtEl>
                                      </p:cBhvr>
                                    </p:animEffect>
                                  </p:childTnLst>
                                </p:cTn>
                              </p:par>
                            </p:childTnLst>
                          </p:cTn>
                        </p:par>
                        <p:par>
                          <p:cTn id="24" fill="hold">
                            <p:stCondLst>
                              <p:cond delay="6000"/>
                            </p:stCondLst>
                            <p:childTnLst>
                              <p:par>
                                <p:cTn id="25" presetID="2" presetClass="entr" presetSubtype="1" fill="hold" nodeType="afterEffect">
                                  <p:stCondLst>
                                    <p:cond delay="550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1500" fill="hold"/>
                                        <p:tgtEl>
                                          <p:spTgt spid="8"/>
                                        </p:tgtEl>
                                        <p:attrNameLst>
                                          <p:attrName>ppt_x</p:attrName>
                                        </p:attrNameLst>
                                      </p:cBhvr>
                                      <p:tavLst>
                                        <p:tav tm="0">
                                          <p:val>
                                            <p:strVal val="#ppt_x"/>
                                          </p:val>
                                        </p:tav>
                                        <p:tav tm="100000">
                                          <p:val>
                                            <p:strVal val="#ppt_x"/>
                                          </p:val>
                                        </p:tav>
                                      </p:tavLst>
                                    </p:anim>
                                    <p:anim calcmode="lin" valueType="num">
                                      <p:cBhvr additive="base">
                                        <p:cTn id="28" dur="1500" fill="hold"/>
                                        <p:tgtEl>
                                          <p:spTgt spid="8"/>
                                        </p:tgtEl>
                                        <p:attrNameLst>
                                          <p:attrName>ppt_y</p:attrName>
                                        </p:attrNameLst>
                                      </p:cBhvr>
                                      <p:tavLst>
                                        <p:tav tm="0">
                                          <p:val>
                                            <p:strVal val="0-#ppt_h/2"/>
                                          </p:val>
                                        </p:tav>
                                        <p:tav tm="100000">
                                          <p:val>
                                            <p:strVal val="#ppt_y"/>
                                          </p:val>
                                        </p:tav>
                                      </p:tavLst>
                                    </p:anim>
                                  </p:childTnLst>
                                </p:cTn>
                              </p:par>
                            </p:childTnLst>
                          </p:cTn>
                        </p:par>
                        <p:par>
                          <p:cTn id="29" fill="hold">
                            <p:stCondLst>
                              <p:cond delay="13000"/>
                            </p:stCondLst>
                            <p:childTnLst>
                              <p:par>
                                <p:cTn id="30" presetID="10" presetClass="entr" presetSubtype="0" fill="hold" grpId="0" nodeType="afterEffect">
                                  <p:stCondLst>
                                    <p:cond delay="500"/>
                                  </p:stCondLst>
                                  <p:childTnLst>
                                    <p:set>
                                      <p:cBhvr>
                                        <p:cTn id="31" dur="1" fill="hold">
                                          <p:stCondLst>
                                            <p:cond delay="0"/>
                                          </p:stCondLst>
                                        </p:cTn>
                                        <p:tgtEl>
                                          <p:spTgt spid="2">
                                            <p:bg/>
                                          </p:spTgt>
                                        </p:tgtEl>
                                        <p:attrNameLst>
                                          <p:attrName>style.visibility</p:attrName>
                                        </p:attrNameLst>
                                      </p:cBhvr>
                                      <p:to>
                                        <p:strVal val="visible"/>
                                      </p:to>
                                    </p:set>
                                    <p:animEffect transition="in" filter="fade">
                                      <p:cBhvr>
                                        <p:cTn id="32" dur="1500"/>
                                        <p:tgtEl>
                                          <p:spTgt spid="2">
                                            <p:bg/>
                                          </p:spTgt>
                                        </p:tgtEl>
                                      </p:cBhvr>
                                    </p:animEffect>
                                  </p:childTnLst>
                                </p:cTn>
                              </p:par>
                            </p:childTnLst>
                          </p:cTn>
                        </p:par>
                        <p:par>
                          <p:cTn id="33" fill="hold">
                            <p:stCondLst>
                              <p:cond delay="15000"/>
                            </p:stCondLst>
                            <p:childTnLst>
                              <p:par>
                                <p:cTn id="34" presetID="10" presetClass="entr" presetSubtype="0" fill="hold" grpId="0" nodeType="afterEffect">
                                  <p:stCondLst>
                                    <p:cond delay="0"/>
                                  </p:stCondLst>
                                  <p:childTnLst>
                                    <p:set>
                                      <p:cBhvr>
                                        <p:cTn id="35" dur="1" fill="hold">
                                          <p:stCondLst>
                                            <p:cond delay="0"/>
                                          </p:stCondLst>
                                        </p:cTn>
                                        <p:tgtEl>
                                          <p:spTgt spid="2">
                                            <p:txEl>
                                              <p:pRg st="0" end="0"/>
                                            </p:txEl>
                                          </p:spTgt>
                                        </p:tgtEl>
                                        <p:attrNameLst>
                                          <p:attrName>style.visibility</p:attrName>
                                        </p:attrNameLst>
                                      </p:cBhvr>
                                      <p:to>
                                        <p:strVal val="visible"/>
                                      </p:to>
                                    </p:set>
                                    <p:animEffect transition="in" filter="fade">
                                      <p:cBhvr>
                                        <p:cTn id="36" dur="1500"/>
                                        <p:tgtEl>
                                          <p:spTgt spid="2">
                                            <p:txEl>
                                              <p:pRg st="0" end="0"/>
                                            </p:txEl>
                                          </p:spTgt>
                                        </p:tgtEl>
                                      </p:cBhvr>
                                    </p:animEffect>
                                  </p:childTnLst>
                                </p:cTn>
                              </p:par>
                            </p:childTnLst>
                          </p:cTn>
                        </p:par>
                        <p:par>
                          <p:cTn id="37" fill="hold">
                            <p:stCondLst>
                              <p:cond delay="16500"/>
                            </p:stCondLst>
                            <p:childTnLst>
                              <p:par>
                                <p:cTn id="38" presetID="10" presetClass="entr" presetSubtype="0" fill="hold" grpId="0" nodeType="afterEffect">
                                  <p:stCondLst>
                                    <p:cond delay="0"/>
                                  </p:stCondLst>
                                  <p:childTnLst>
                                    <p:set>
                                      <p:cBhvr>
                                        <p:cTn id="39" dur="1" fill="hold">
                                          <p:stCondLst>
                                            <p:cond delay="0"/>
                                          </p:stCondLst>
                                        </p:cTn>
                                        <p:tgtEl>
                                          <p:spTgt spid="2">
                                            <p:txEl>
                                              <p:pRg st="2" end="2"/>
                                            </p:txEl>
                                          </p:spTgt>
                                        </p:tgtEl>
                                        <p:attrNameLst>
                                          <p:attrName>style.visibility</p:attrName>
                                        </p:attrNameLst>
                                      </p:cBhvr>
                                      <p:to>
                                        <p:strVal val="visible"/>
                                      </p:to>
                                    </p:set>
                                    <p:animEffect transition="in" filter="fade">
                                      <p:cBhvr>
                                        <p:cTn id="40" dur="1500"/>
                                        <p:tgtEl>
                                          <p:spTgt spid="2">
                                            <p:txEl>
                                              <p:pRg st="2" end="2"/>
                                            </p:txEl>
                                          </p:spTgt>
                                        </p:tgtEl>
                                      </p:cBhvr>
                                    </p:animEffect>
                                  </p:childTnLst>
                                </p:cTn>
                              </p:par>
                            </p:childTnLst>
                          </p:cTn>
                        </p:par>
                        <p:par>
                          <p:cTn id="41" fill="hold">
                            <p:stCondLst>
                              <p:cond delay="18000"/>
                            </p:stCondLst>
                            <p:childTnLst>
                              <p:par>
                                <p:cTn id="42" presetID="10" presetClass="entr" presetSubtype="0" fill="hold" grpId="0" nodeType="afterEffect">
                                  <p:stCondLst>
                                    <p:cond delay="0"/>
                                  </p:stCondLst>
                                  <p:childTnLst>
                                    <p:set>
                                      <p:cBhvr>
                                        <p:cTn id="43" dur="1" fill="hold">
                                          <p:stCondLst>
                                            <p:cond delay="0"/>
                                          </p:stCondLst>
                                        </p:cTn>
                                        <p:tgtEl>
                                          <p:spTgt spid="2">
                                            <p:txEl>
                                              <p:pRg st="4" end="4"/>
                                            </p:txEl>
                                          </p:spTgt>
                                        </p:tgtEl>
                                        <p:attrNameLst>
                                          <p:attrName>style.visibility</p:attrName>
                                        </p:attrNameLst>
                                      </p:cBhvr>
                                      <p:to>
                                        <p:strVal val="visible"/>
                                      </p:to>
                                    </p:set>
                                    <p:animEffect transition="in" filter="fade">
                                      <p:cBhvr>
                                        <p:cTn id="44" dur="1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2" grpId="0" uiExpand="1" build="p"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A98271DA-19CC-1554-49B5-922C932DBD6B}"/>
              </a:ext>
            </a:extLst>
          </p:cNvPr>
          <p:cNvSpPr/>
          <p:nvPr/>
        </p:nvSpPr>
        <p:spPr>
          <a:xfrm>
            <a:off x="0" y="0"/>
            <a:ext cx="3880965" cy="51435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25FBE202-7235-E8D7-1DCF-F4A4C4FABFF4}"/>
              </a:ext>
            </a:extLst>
          </p:cNvPr>
          <p:cNvSpPr>
            <a:spLocks noGrp="1"/>
          </p:cNvSpPr>
          <p:nvPr>
            <p:ph sz="half" idx="1"/>
          </p:nvPr>
        </p:nvSpPr>
        <p:spPr>
          <a:xfrm>
            <a:off x="106288" y="434804"/>
            <a:ext cx="3635073" cy="4569965"/>
          </a:xfrm>
          <a:ln>
            <a:noFill/>
          </a:ln>
        </p:spPr>
        <p:txBody>
          <a:bodyPr anchor="ctr">
            <a:noAutofit/>
          </a:bodyPr>
          <a:lstStyle/>
          <a:p>
            <a:pPr marL="228600" indent="-228600">
              <a:buClr>
                <a:srgbClr val="156082"/>
              </a:buClr>
            </a:pPr>
            <a:r>
              <a:rPr lang="en-US" sz="1300" kern="100" dirty="0">
                <a:latin typeface="Arial"/>
                <a:ea typeface="Calibri"/>
                <a:cs typeface="Arial"/>
              </a:rPr>
              <a:t>In 2022, </a:t>
            </a:r>
            <a:r>
              <a:rPr lang="en-US" sz="1300" kern="100" dirty="0" err="1">
                <a:latin typeface="Arial"/>
                <a:ea typeface="Calibri"/>
                <a:cs typeface="Arial"/>
              </a:rPr>
              <a:t>Tsapau</a:t>
            </a:r>
            <a:r>
              <a:rPr lang="en-US" sz="1300" kern="100" dirty="0">
                <a:latin typeface="Arial"/>
                <a:ea typeface="Calibri"/>
                <a:cs typeface="Arial"/>
              </a:rPr>
              <a:t> and GIZ collaborated on a </a:t>
            </a:r>
            <a:r>
              <a:rPr lang="en-US" sz="1300" b="1" kern="100" dirty="0">
                <a:latin typeface="Arial"/>
                <a:ea typeface="Calibri"/>
                <a:cs typeface="Arial"/>
              </a:rPr>
              <a:t>change project </a:t>
            </a:r>
            <a:r>
              <a:rPr lang="en-US" sz="1300" kern="100" dirty="0">
                <a:latin typeface="Arial"/>
                <a:ea typeface="Calibri"/>
                <a:cs typeface="Arial"/>
              </a:rPr>
              <a:t>that focused on value chains, emphasizing the critical role and knowledge of women. </a:t>
            </a:r>
            <a:r>
              <a:rPr lang="en-US" sz="1300" b="1" kern="100" dirty="0">
                <a:latin typeface="Arial"/>
                <a:ea typeface="Calibri"/>
                <a:cs typeface="Arial"/>
              </a:rPr>
              <a:t>Women determined the training session topics</a:t>
            </a:r>
            <a:r>
              <a:rPr lang="en-US" sz="1300" kern="100" dirty="0">
                <a:latin typeface="Arial"/>
                <a:ea typeface="Calibri"/>
                <a:cs typeface="Arial"/>
              </a:rPr>
              <a:t>, approaches, and timetables based on their needs during the planning stage.</a:t>
            </a:r>
          </a:p>
          <a:p>
            <a:pPr marL="228600" indent="-228600">
              <a:buClr>
                <a:srgbClr val="156082"/>
              </a:buClr>
            </a:pPr>
            <a:r>
              <a:rPr lang="en-US" sz="1300" kern="100" dirty="0">
                <a:latin typeface="Arial"/>
                <a:ea typeface="Calibri"/>
                <a:cs typeface="Arial"/>
              </a:rPr>
              <a:t>Through its program, </a:t>
            </a:r>
            <a:r>
              <a:rPr lang="en-US" sz="1300" kern="100" dirty="0" err="1">
                <a:latin typeface="Arial"/>
                <a:ea typeface="Calibri"/>
                <a:cs typeface="Arial"/>
              </a:rPr>
              <a:t>Tsapau</a:t>
            </a:r>
            <a:r>
              <a:rPr lang="en-US" sz="1300" kern="100" dirty="0">
                <a:latin typeface="Arial"/>
                <a:ea typeface="Calibri"/>
                <a:cs typeface="Arial"/>
              </a:rPr>
              <a:t> encourages </a:t>
            </a:r>
            <a:r>
              <a:rPr lang="en-US" sz="1300" b="1" kern="100" dirty="0">
                <a:latin typeface="Arial"/>
                <a:ea typeface="Calibri"/>
                <a:cs typeface="Arial"/>
              </a:rPr>
              <a:t>women, young people, and elders to participate </a:t>
            </a:r>
            <a:r>
              <a:rPr lang="en-US" sz="1300" kern="100" dirty="0">
                <a:latin typeface="Arial"/>
                <a:ea typeface="Calibri"/>
                <a:cs typeface="Arial"/>
              </a:rPr>
              <a:t>and take on </a:t>
            </a:r>
            <a:r>
              <a:rPr lang="en-US" sz="1300" b="1" kern="100" dirty="0">
                <a:latin typeface="Arial"/>
                <a:ea typeface="Calibri"/>
                <a:cs typeface="Arial"/>
              </a:rPr>
              <a:t>leadership roles</a:t>
            </a:r>
            <a:r>
              <a:rPr lang="en-US" sz="1300" kern="100" dirty="0">
                <a:latin typeface="Arial"/>
                <a:ea typeface="Calibri"/>
                <a:cs typeface="Arial"/>
              </a:rPr>
              <a:t>.</a:t>
            </a:r>
          </a:p>
          <a:p>
            <a:pPr marL="228600" indent="-228600">
              <a:buClr>
                <a:srgbClr val="156082"/>
              </a:buClr>
            </a:pPr>
            <a:r>
              <a:rPr lang="en-US" sz="1300" kern="100" dirty="0">
                <a:latin typeface="Arial"/>
                <a:ea typeface="Calibri"/>
                <a:cs typeface="Arial"/>
              </a:rPr>
              <a:t>The </a:t>
            </a:r>
            <a:r>
              <a:rPr lang="en-US" sz="1300" kern="100" dirty="0" err="1">
                <a:latin typeface="Arial"/>
                <a:ea typeface="Calibri"/>
                <a:cs typeface="Arial"/>
              </a:rPr>
              <a:t>Tsapau</a:t>
            </a:r>
            <a:r>
              <a:rPr lang="en-US" sz="1300" kern="100" dirty="0">
                <a:latin typeface="Arial"/>
                <a:ea typeface="Calibri"/>
                <a:cs typeface="Arial"/>
              </a:rPr>
              <a:t> team participates in </a:t>
            </a:r>
            <a:r>
              <a:rPr lang="en-US" sz="1300" b="1" kern="100" dirty="0">
                <a:latin typeface="Arial"/>
                <a:ea typeface="Calibri"/>
                <a:cs typeface="Arial"/>
              </a:rPr>
              <a:t>training sessions </a:t>
            </a:r>
            <a:r>
              <a:rPr lang="en-US" sz="1300" kern="100" dirty="0">
                <a:latin typeface="Arial"/>
                <a:ea typeface="Calibri"/>
                <a:cs typeface="Arial"/>
              </a:rPr>
              <a:t>covering topics such as communication, sustainable production, governance, and more.</a:t>
            </a:r>
          </a:p>
          <a:p>
            <a:pPr marL="228600" indent="-228600">
              <a:buClr>
                <a:srgbClr val="156082"/>
              </a:buClr>
            </a:pPr>
            <a:r>
              <a:rPr lang="en-US" sz="1300" kern="100" dirty="0" err="1">
                <a:latin typeface="Arial"/>
                <a:ea typeface="Calibri"/>
                <a:cs typeface="Arial"/>
              </a:rPr>
              <a:t>Tsapau</a:t>
            </a:r>
            <a:r>
              <a:rPr lang="en-US" sz="1300" kern="100" dirty="0">
                <a:latin typeface="Arial"/>
                <a:ea typeface="Calibri"/>
                <a:cs typeface="Arial"/>
              </a:rPr>
              <a:t> receives support to participate in international </a:t>
            </a:r>
            <a:r>
              <a:rPr lang="en-US" sz="1300" b="1" kern="100" dirty="0">
                <a:latin typeface="Arial"/>
                <a:ea typeface="Calibri"/>
                <a:cs typeface="Arial"/>
              </a:rPr>
              <a:t>trade fairs and business </a:t>
            </a:r>
            <a:r>
              <a:rPr lang="en-US" sz="1300" kern="100" dirty="0">
                <a:latin typeface="Arial"/>
                <a:ea typeface="Calibri"/>
                <a:cs typeface="Arial"/>
              </a:rPr>
              <a:t>networking events with their products and proposals.</a:t>
            </a:r>
          </a:p>
          <a:p>
            <a:pPr marL="228600" indent="-228600">
              <a:buClr>
                <a:srgbClr val="156082"/>
              </a:buClr>
            </a:pPr>
            <a:r>
              <a:rPr lang="en-US" sz="1300" kern="100" dirty="0">
                <a:latin typeface="Arial"/>
                <a:ea typeface="Calibri"/>
                <a:cs typeface="Arial"/>
              </a:rPr>
              <a:t>Regarding cultural identity, </a:t>
            </a:r>
            <a:r>
              <a:rPr lang="en-US" sz="1300" kern="100" dirty="0" err="1">
                <a:latin typeface="Arial"/>
                <a:ea typeface="Calibri"/>
                <a:cs typeface="Arial"/>
              </a:rPr>
              <a:t>Tarcila</a:t>
            </a:r>
            <a:r>
              <a:rPr lang="en-US" sz="1300" kern="100" dirty="0">
                <a:latin typeface="Arial"/>
                <a:ea typeface="Calibri"/>
                <a:cs typeface="Arial"/>
              </a:rPr>
              <a:t> encourages the Shuar language's revival through songs (</a:t>
            </a:r>
            <a:r>
              <a:rPr lang="en-US" sz="1300" i="1" kern="100" dirty="0" err="1">
                <a:latin typeface="Arial"/>
                <a:ea typeface="Calibri"/>
                <a:cs typeface="Arial"/>
              </a:rPr>
              <a:t>Anents</a:t>
            </a:r>
            <a:r>
              <a:rPr lang="en-US" sz="1300" kern="100" dirty="0">
                <a:latin typeface="Arial"/>
                <a:ea typeface="Calibri"/>
                <a:cs typeface="Arial"/>
              </a:rPr>
              <a:t>) and the traditional agricultural systems of </a:t>
            </a:r>
            <a:r>
              <a:rPr lang="en-US" sz="1300" i="1" kern="100" dirty="0">
                <a:latin typeface="Arial"/>
                <a:ea typeface="Calibri"/>
                <a:cs typeface="Arial"/>
              </a:rPr>
              <a:t>Aja</a:t>
            </a:r>
            <a:r>
              <a:rPr lang="en-US" sz="1300" kern="100" dirty="0">
                <a:latin typeface="Arial"/>
                <a:ea typeface="Calibri"/>
                <a:cs typeface="Arial"/>
              </a:rPr>
              <a:t>.</a:t>
            </a:r>
          </a:p>
        </p:txBody>
      </p:sp>
      <p:grpSp>
        <p:nvGrpSpPr>
          <p:cNvPr id="3" name="Grupo 2">
            <a:extLst>
              <a:ext uri="{FF2B5EF4-FFF2-40B4-BE49-F238E27FC236}">
                <a16:creationId xmlns:a16="http://schemas.microsoft.com/office/drawing/2014/main" id="{1548D6BA-6F25-46D0-4D39-B0D74886A8A5}"/>
              </a:ext>
            </a:extLst>
          </p:cNvPr>
          <p:cNvGrpSpPr/>
          <p:nvPr/>
        </p:nvGrpSpPr>
        <p:grpSpPr>
          <a:xfrm>
            <a:off x="179386" y="-37433"/>
            <a:ext cx="2954703" cy="394210"/>
            <a:chOff x="179386" y="-37433"/>
            <a:chExt cx="2954703" cy="394210"/>
          </a:xfrm>
        </p:grpSpPr>
        <p:sp>
          <p:nvSpPr>
            <p:cNvPr id="9" name="Rectángulo: una sola esquina redondeada 8">
              <a:extLst>
                <a:ext uri="{FF2B5EF4-FFF2-40B4-BE49-F238E27FC236}">
                  <a16:creationId xmlns:a16="http://schemas.microsoft.com/office/drawing/2014/main" id="{EA368E6F-F549-086C-B20E-3EC72F902F8A}"/>
                </a:ext>
              </a:extLst>
            </p:cNvPr>
            <p:cNvSpPr/>
            <p:nvPr/>
          </p:nvSpPr>
          <p:spPr>
            <a:xfrm flipV="1">
              <a:off x="179387" y="-1286"/>
              <a:ext cx="2954702" cy="336891"/>
            </a:xfrm>
            <a:prstGeom prst="round1Rect">
              <a:avLst>
                <a:gd name="adj" fmla="val 37295"/>
              </a:avLst>
            </a:prstGeom>
            <a:solidFill>
              <a:srgbClr val="156082"/>
            </a:solidFill>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Headline">
              <a:extLst>
                <a:ext uri="{FF2B5EF4-FFF2-40B4-BE49-F238E27FC236}">
                  <a16:creationId xmlns:a16="http://schemas.microsoft.com/office/drawing/2014/main" id="{F465BB8B-A92A-A61B-7DF5-D32CE735F1AA}"/>
                </a:ext>
              </a:extLst>
            </p:cNvPr>
            <p:cNvSpPr txBox="1">
              <a:spLocks/>
            </p:cNvSpPr>
            <p:nvPr/>
          </p:nvSpPr>
          <p:spPr bwMode="gray">
            <a:xfrm>
              <a:off x="179386" y="-37433"/>
              <a:ext cx="1419067" cy="394210"/>
            </a:xfrm>
            <a:prstGeom prst="rect">
              <a:avLst/>
            </a:prstGeom>
          </p:spPr>
          <p:txBody>
            <a:bodyPr wrap="square">
              <a:spAutoFit/>
            </a:bodyPr>
            <a:lstStyle>
              <a:lvl1pPr algn="l" defTabSz="685800" rtl="0" eaLnBrk="1" latinLnBrk="0" hangingPunct="1">
                <a:lnSpc>
                  <a:spcPct val="90000"/>
                </a:lnSpc>
                <a:spcBef>
                  <a:spcPct val="0"/>
                </a:spcBef>
                <a:buNone/>
                <a:defRPr sz="2600" b="1" kern="1200">
                  <a:solidFill>
                    <a:schemeClr val="tx1"/>
                  </a:solidFill>
                  <a:latin typeface="+mj-lt"/>
                  <a:ea typeface="+mj-ea"/>
                  <a:cs typeface="+mj-cs"/>
                </a:defRPr>
              </a:lvl1pPr>
            </a:lstStyle>
            <a:p>
              <a:pPr>
                <a:lnSpc>
                  <a:spcPct val="120000"/>
                </a:lnSpc>
                <a:spcAft>
                  <a:spcPts val="600"/>
                </a:spcAft>
              </a:pPr>
              <a:r>
                <a:rPr lang="en-US" sz="1800" dirty="0">
                  <a:solidFill>
                    <a:schemeClr val="bg1"/>
                  </a:solidFill>
                  <a:latin typeface="Arial" panose="020B0604020202020204" pitchFamily="34" charset="0"/>
                  <a:cs typeface="Arial" panose="020B0604020202020204" pitchFamily="34" charset="0"/>
                </a:rPr>
                <a:t>Actions</a:t>
              </a:r>
            </a:p>
          </p:txBody>
        </p:sp>
      </p:grpSp>
      <p:grpSp>
        <p:nvGrpSpPr>
          <p:cNvPr id="4" name="Grupo 3">
            <a:extLst>
              <a:ext uri="{FF2B5EF4-FFF2-40B4-BE49-F238E27FC236}">
                <a16:creationId xmlns:a16="http://schemas.microsoft.com/office/drawing/2014/main" id="{DBC86D94-F498-89CD-6518-CBD003992CF5}"/>
              </a:ext>
            </a:extLst>
          </p:cNvPr>
          <p:cNvGrpSpPr/>
          <p:nvPr/>
        </p:nvGrpSpPr>
        <p:grpSpPr>
          <a:xfrm>
            <a:off x="4069090" y="202423"/>
            <a:ext cx="4928072" cy="4763369"/>
            <a:chOff x="4069090" y="202424"/>
            <a:chExt cx="4911616" cy="4762192"/>
          </a:xfrm>
        </p:grpSpPr>
        <p:pic>
          <p:nvPicPr>
            <p:cNvPr id="6" name="Imagen 5" descr="Mujer sentada en una roca&#10;&#10;Descripción generada automáticamente con confianza baja">
              <a:extLst>
                <a:ext uri="{FF2B5EF4-FFF2-40B4-BE49-F238E27FC236}">
                  <a16:creationId xmlns:a16="http://schemas.microsoft.com/office/drawing/2014/main" id="{0055078D-22EB-2D8F-476A-847A59031C67}"/>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069090" y="202424"/>
              <a:ext cx="4883697" cy="4757812"/>
            </a:xfrm>
            <a:prstGeom prst="rect">
              <a:avLst/>
            </a:prstGeom>
          </p:spPr>
        </p:pic>
        <p:sp>
          <p:nvSpPr>
            <p:cNvPr id="15" name="Rectángulo 14">
              <a:extLst>
                <a:ext uri="{FF2B5EF4-FFF2-40B4-BE49-F238E27FC236}">
                  <a16:creationId xmlns:a16="http://schemas.microsoft.com/office/drawing/2014/main" id="{988DCE22-2B8F-EF67-19C1-2ADB79CD5A27}"/>
                </a:ext>
              </a:extLst>
            </p:cNvPr>
            <p:cNvSpPr/>
            <p:nvPr/>
          </p:nvSpPr>
          <p:spPr>
            <a:xfrm>
              <a:off x="4069090" y="4729404"/>
              <a:ext cx="4883697" cy="230832"/>
            </a:xfrm>
            <a:prstGeom prst="rect">
              <a:avLst/>
            </a:prstGeom>
            <a:solidFill>
              <a:schemeClr val="tx1">
                <a:alpha val="4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uadroTexto 15">
              <a:extLst>
                <a:ext uri="{FF2B5EF4-FFF2-40B4-BE49-F238E27FC236}">
                  <a16:creationId xmlns:a16="http://schemas.microsoft.com/office/drawing/2014/main" id="{2A3AB8FF-9502-A8E8-8402-13446F6EEF93}"/>
                </a:ext>
              </a:extLst>
            </p:cNvPr>
            <p:cNvSpPr txBox="1"/>
            <p:nvPr/>
          </p:nvSpPr>
          <p:spPr>
            <a:xfrm>
              <a:off x="6833569" y="4733784"/>
              <a:ext cx="2147137" cy="230832"/>
            </a:xfrm>
            <a:prstGeom prst="rect">
              <a:avLst/>
            </a:prstGeom>
            <a:noFill/>
          </p:spPr>
          <p:txBody>
            <a:bodyPr wrap="square" rtlCol="0">
              <a:spAutoFit/>
            </a:bodyPr>
            <a:lstStyle/>
            <a:p>
              <a:pPr algn="r"/>
              <a:r>
                <a:rPr lang="en-US" sz="900" kern="100" dirty="0" err="1">
                  <a:solidFill>
                    <a:schemeClr val="bg1"/>
                  </a:solidFill>
                  <a:latin typeface="Arial" panose="020B0604020202020204" pitchFamily="34" charset="0"/>
                  <a:ea typeface="Calibri" panose="020F0502020204030204" pitchFamily="34" charset="0"/>
                  <a:cs typeface="Arial" panose="020B0604020202020204" pitchFamily="34" charset="0"/>
                </a:rPr>
                <a:t>Tarcila</a:t>
              </a:r>
              <a:r>
                <a:rPr lang="en-US" sz="900" kern="100" dirty="0">
                  <a:solidFill>
                    <a:schemeClr val="bg1"/>
                  </a:solidFill>
                  <a:latin typeface="Arial" panose="020B0604020202020204" pitchFamily="34" charset="0"/>
                  <a:ea typeface="Calibri" panose="020F0502020204030204" pitchFamily="34" charset="0"/>
                  <a:cs typeface="Arial" panose="020B0604020202020204" pitchFamily="34" charset="0"/>
                </a:rPr>
                <a:t> collecting Aja's produce</a:t>
              </a:r>
            </a:p>
          </p:txBody>
        </p:sp>
      </p:grpSp>
      <p:sp>
        <p:nvSpPr>
          <p:cNvPr id="7" name="Elipse 6">
            <a:hlinkClick r:id="rId3" action="ppaction://hlinksldjump"/>
            <a:extLst>
              <a:ext uri="{FF2B5EF4-FFF2-40B4-BE49-F238E27FC236}">
                <a16:creationId xmlns:a16="http://schemas.microsoft.com/office/drawing/2014/main" id="{FEA88BAA-58F9-CFE5-7340-66242ABFD457}"/>
              </a:ext>
            </a:extLst>
          </p:cNvPr>
          <p:cNvSpPr/>
          <p:nvPr/>
        </p:nvSpPr>
        <p:spPr>
          <a:xfrm>
            <a:off x="8977782" y="4966437"/>
            <a:ext cx="139024" cy="139024"/>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0676467"/>
      </p:ext>
    </p:extLst>
  </p:cSld>
  <p:clrMapOvr>
    <a:masterClrMapping/>
  </p:clrMapOvr>
  <p:transition spd="slow" advClick="0" advTm="32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500"/>
                                        <p:tgtEl>
                                          <p:spTgt spid="5">
                                            <p:txEl>
                                              <p:pRg st="0" end="0"/>
                                            </p:txEl>
                                          </p:spTgt>
                                        </p:tgtEl>
                                      </p:cBhvr>
                                    </p:animEffect>
                                  </p:childTnLst>
                                </p:cTn>
                              </p:par>
                              <p:par>
                                <p:cTn id="13" presetID="53" presetClass="entr" presetSubtype="16" fill="hold" nodeType="withEffect">
                                  <p:stCondLst>
                                    <p:cond delay="1000"/>
                                  </p:stCondLst>
                                  <p:childTnLst>
                                    <p:set>
                                      <p:cBhvr>
                                        <p:cTn id="14" dur="1" fill="hold">
                                          <p:stCondLst>
                                            <p:cond delay="0"/>
                                          </p:stCondLst>
                                        </p:cTn>
                                        <p:tgtEl>
                                          <p:spTgt spid="4"/>
                                        </p:tgtEl>
                                        <p:attrNameLst>
                                          <p:attrName>style.visibility</p:attrName>
                                        </p:attrNameLst>
                                      </p:cBhvr>
                                      <p:to>
                                        <p:strVal val="visible"/>
                                      </p:to>
                                    </p:set>
                                    <p:anim calcmode="lin" valueType="num">
                                      <p:cBhvr>
                                        <p:cTn id="15" dur="1500" fill="hold"/>
                                        <p:tgtEl>
                                          <p:spTgt spid="4"/>
                                        </p:tgtEl>
                                        <p:attrNameLst>
                                          <p:attrName>ppt_w</p:attrName>
                                        </p:attrNameLst>
                                      </p:cBhvr>
                                      <p:tavLst>
                                        <p:tav tm="0">
                                          <p:val>
                                            <p:fltVal val="0"/>
                                          </p:val>
                                        </p:tav>
                                        <p:tav tm="100000">
                                          <p:val>
                                            <p:strVal val="#ppt_w"/>
                                          </p:val>
                                        </p:tav>
                                      </p:tavLst>
                                    </p:anim>
                                    <p:anim calcmode="lin" valueType="num">
                                      <p:cBhvr>
                                        <p:cTn id="16" dur="1500" fill="hold"/>
                                        <p:tgtEl>
                                          <p:spTgt spid="4"/>
                                        </p:tgtEl>
                                        <p:attrNameLst>
                                          <p:attrName>ppt_h</p:attrName>
                                        </p:attrNameLst>
                                      </p:cBhvr>
                                      <p:tavLst>
                                        <p:tav tm="0">
                                          <p:val>
                                            <p:fltVal val="0"/>
                                          </p:val>
                                        </p:tav>
                                        <p:tav tm="100000">
                                          <p:val>
                                            <p:strVal val="#ppt_h"/>
                                          </p:val>
                                        </p:tav>
                                      </p:tavLst>
                                    </p:anim>
                                    <p:animEffect transition="in" filter="fade">
                                      <p:cBhvr>
                                        <p:cTn id="17" dur="1500"/>
                                        <p:tgtEl>
                                          <p:spTgt spid="4"/>
                                        </p:tgtEl>
                                      </p:cBhvr>
                                    </p:animEffect>
                                  </p:childTnLst>
                                </p:cTn>
                              </p:par>
                            </p:childTnLst>
                          </p:cTn>
                        </p:par>
                        <p:par>
                          <p:cTn id="18" fill="hold">
                            <p:stCondLst>
                              <p:cond delay="3500"/>
                            </p:stCondLst>
                            <p:childTnLst>
                              <p:par>
                                <p:cTn id="19" presetID="10" presetClass="entr" presetSubtype="0" fill="hold" grpId="0" nodeType="after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500"/>
                                        <p:tgtEl>
                                          <p:spTgt spid="5">
                                            <p:txEl>
                                              <p:pRg st="1" end="1"/>
                                            </p:txEl>
                                          </p:spTgt>
                                        </p:tgtEl>
                                      </p:cBhvr>
                                    </p:animEffect>
                                  </p:childTnLst>
                                </p:cTn>
                              </p:par>
                            </p:childTnLst>
                          </p:cTn>
                        </p:par>
                        <p:par>
                          <p:cTn id="22" fill="hold">
                            <p:stCondLst>
                              <p:cond delay="5000"/>
                            </p:stCondLst>
                            <p:childTnLst>
                              <p:par>
                                <p:cTn id="23" presetID="10" presetClass="entr" presetSubtype="0" fill="hold" grpId="0" nodeType="after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fade">
                                      <p:cBhvr>
                                        <p:cTn id="25" dur="1500"/>
                                        <p:tgtEl>
                                          <p:spTgt spid="5">
                                            <p:txEl>
                                              <p:pRg st="2" end="2"/>
                                            </p:txEl>
                                          </p:spTgt>
                                        </p:tgtEl>
                                      </p:cBhvr>
                                    </p:animEffect>
                                  </p:childTnLst>
                                </p:cTn>
                              </p:par>
                            </p:childTnLst>
                          </p:cTn>
                        </p:par>
                        <p:par>
                          <p:cTn id="26" fill="hold">
                            <p:stCondLst>
                              <p:cond delay="6500"/>
                            </p:stCondLst>
                            <p:childTnLst>
                              <p:par>
                                <p:cTn id="27" presetID="10" presetClass="entr" presetSubtype="0" fill="hold" grpId="0" nodeType="after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fade">
                                      <p:cBhvr>
                                        <p:cTn id="29" dur="1500"/>
                                        <p:tgtEl>
                                          <p:spTgt spid="5">
                                            <p:txEl>
                                              <p:pRg st="3" end="3"/>
                                            </p:txEl>
                                          </p:spTgt>
                                        </p:tgtEl>
                                      </p:cBhvr>
                                    </p:animEffect>
                                  </p:childTnLst>
                                </p:cTn>
                              </p:par>
                            </p:childTnLst>
                          </p:cTn>
                        </p:par>
                        <p:par>
                          <p:cTn id="30" fill="hold">
                            <p:stCondLst>
                              <p:cond delay="8000"/>
                            </p:stCondLst>
                            <p:childTnLst>
                              <p:par>
                                <p:cTn id="31" presetID="10" presetClass="entr" presetSubtype="0" fill="hold" grpId="0" nodeType="after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fade">
                                      <p:cBhvr>
                                        <p:cTn id="33" dur="1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0BF318B0-EE75-9636-D800-A9B26AF4A43B}"/>
              </a:ext>
            </a:extLst>
          </p:cNvPr>
          <p:cNvSpPr/>
          <p:nvPr/>
        </p:nvSpPr>
        <p:spPr>
          <a:xfrm>
            <a:off x="4080915" y="2739848"/>
            <a:ext cx="5063086" cy="2403652"/>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uadroTexto 11">
            <a:extLst>
              <a:ext uri="{FF2B5EF4-FFF2-40B4-BE49-F238E27FC236}">
                <a16:creationId xmlns:a16="http://schemas.microsoft.com/office/drawing/2014/main" id="{65CFF7F9-CC6F-1CE2-2E54-A7CFD1C8453D}"/>
              </a:ext>
            </a:extLst>
          </p:cNvPr>
          <p:cNvSpPr txBox="1"/>
          <p:nvPr/>
        </p:nvSpPr>
        <p:spPr>
          <a:xfrm>
            <a:off x="4056627" y="4804310"/>
            <a:ext cx="5063085" cy="276999"/>
          </a:xfrm>
          <a:prstGeom prst="rect">
            <a:avLst/>
          </a:prstGeom>
          <a:noFill/>
        </p:spPr>
        <p:txBody>
          <a:bodyPr wrap="square" rtlCol="0">
            <a:spAutoFit/>
          </a:bodyPr>
          <a:lstStyle/>
          <a:p>
            <a:r>
              <a:rPr lang="en-US" sz="600"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Sustainable </a:t>
            </a:r>
            <a:r>
              <a:rPr lang="en-US" sz="600" dirty="0" err="1">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Utilisation</a:t>
            </a:r>
            <a:r>
              <a:rPr lang="en-US" sz="600"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 of Biodiversity in the Amazon and Coastal Regions (</a:t>
            </a:r>
            <a:r>
              <a:rPr lang="en-US" sz="600" dirty="0" err="1">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BioValor</a:t>
            </a:r>
            <a:r>
              <a:rPr lang="en-US" sz="600"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a:t>
            </a:r>
            <a:r>
              <a:rPr lang="en-US" sz="600" dirty="0">
                <a:latin typeface="Arial" panose="020B0604020202020204" pitchFamily="34" charset="0"/>
                <a:cs typeface="Arial" panose="020B0604020202020204" pitchFamily="34" charset="0"/>
              </a:rPr>
              <a:t>,GIZ Ecuador, on behalf of BMZ</a:t>
            </a:r>
          </a:p>
          <a:p>
            <a:r>
              <a:rPr lang="en-US" sz="600" dirty="0">
                <a:latin typeface="Arial" panose="020B0604020202020204" pitchFamily="34" charset="0"/>
                <a:cs typeface="Arial" panose="020B0604020202020204" pitchFamily="34" charset="0"/>
              </a:rPr>
              <a:t>Authors: Luis </a:t>
            </a:r>
            <a:r>
              <a:rPr lang="en-US" sz="600" dirty="0" err="1">
                <a:latin typeface="Arial" panose="020B0604020202020204" pitchFamily="34" charset="0"/>
                <a:cs typeface="Arial" panose="020B0604020202020204" pitchFamily="34" charset="0"/>
              </a:rPr>
              <a:t>Arévalo</a:t>
            </a:r>
            <a:r>
              <a:rPr lang="en-US" sz="600" dirty="0">
                <a:latin typeface="Arial" panose="020B0604020202020204" pitchFamily="34" charset="0"/>
                <a:cs typeface="Arial" panose="020B0604020202020204" pitchFamily="34" charset="0"/>
              </a:rPr>
              <a:t> &amp; Jacqueline Fierro. Fotos: © GIZ Ecuador / Rafael </a:t>
            </a:r>
            <a:r>
              <a:rPr lang="en-US" sz="600" dirty="0" err="1">
                <a:latin typeface="Arial" panose="020B0604020202020204" pitchFamily="34" charset="0"/>
                <a:cs typeface="Arial" panose="020B0604020202020204" pitchFamily="34" charset="0"/>
              </a:rPr>
              <a:t>Jarrin</a:t>
            </a:r>
            <a:endParaRPr lang="en-US" sz="600" dirty="0">
              <a:latin typeface="Arial" panose="020B0604020202020204" pitchFamily="34" charset="0"/>
              <a:cs typeface="Arial" panose="020B0604020202020204" pitchFamily="34" charset="0"/>
            </a:endParaRPr>
          </a:p>
        </p:txBody>
      </p:sp>
      <p:sp>
        <p:nvSpPr>
          <p:cNvPr id="8" name="Rectángulo 1">
            <a:extLst>
              <a:ext uri="{FF2B5EF4-FFF2-40B4-BE49-F238E27FC236}">
                <a16:creationId xmlns:a16="http://schemas.microsoft.com/office/drawing/2014/main" id="{4FE6F827-05FC-C787-4EE3-6F54754D3496}"/>
              </a:ext>
            </a:extLst>
          </p:cNvPr>
          <p:cNvSpPr/>
          <p:nvPr/>
        </p:nvSpPr>
        <p:spPr>
          <a:xfrm>
            <a:off x="-1" y="-1"/>
            <a:ext cx="3915867" cy="514349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5">
            <a:extLst>
              <a:ext uri="{FF2B5EF4-FFF2-40B4-BE49-F238E27FC236}">
                <a16:creationId xmlns:a16="http://schemas.microsoft.com/office/drawing/2014/main" id="{12F5512E-EDEE-0B52-D1B9-7E94D254A307}"/>
              </a:ext>
            </a:extLst>
          </p:cNvPr>
          <p:cNvSpPr>
            <a:spLocks noGrp="1"/>
          </p:cNvSpPr>
          <p:nvPr>
            <p:ph sz="half" idx="2"/>
          </p:nvPr>
        </p:nvSpPr>
        <p:spPr>
          <a:xfrm>
            <a:off x="55784" y="605737"/>
            <a:ext cx="3754674" cy="4522874"/>
          </a:xfrm>
          <a:ln>
            <a:noFill/>
          </a:ln>
        </p:spPr>
        <p:txBody>
          <a:bodyPr vert="horz" lIns="91440" tIns="45720" rIns="91440" bIns="45720" rtlCol="0" anchor="t">
            <a:noAutofit/>
          </a:bodyPr>
          <a:lstStyle/>
          <a:p>
            <a:pPr>
              <a:spcBef>
                <a:spcPts val="600"/>
              </a:spcBef>
              <a:buClr>
                <a:srgbClr val="6FC3BA"/>
              </a:buClr>
            </a:pPr>
            <a:r>
              <a:rPr lang="en-US" sz="1400" kern="100" dirty="0">
                <a:solidFill>
                  <a:schemeClr val="bg1"/>
                </a:solidFill>
                <a:latin typeface="Arial"/>
                <a:ea typeface="Calibri"/>
                <a:cs typeface="Arial"/>
              </a:rPr>
              <a:t>Women's productive role is being revalued, particularly in value chains that originate from the forest and the Aja.</a:t>
            </a:r>
          </a:p>
          <a:p>
            <a:pPr>
              <a:spcBef>
                <a:spcPts val="600"/>
              </a:spcBef>
              <a:buClr>
                <a:srgbClr val="6FC3BA"/>
              </a:buClr>
            </a:pPr>
            <a:r>
              <a:rPr lang="en-US" sz="1400" kern="100" dirty="0" err="1">
                <a:solidFill>
                  <a:schemeClr val="bg1"/>
                </a:solidFill>
                <a:latin typeface="Arial"/>
                <a:ea typeface="Calibri"/>
                <a:cs typeface="Arial"/>
              </a:rPr>
              <a:t>Tsapau</a:t>
            </a:r>
            <a:r>
              <a:rPr lang="en-US" sz="1400" kern="100" dirty="0">
                <a:solidFill>
                  <a:schemeClr val="bg1"/>
                </a:solidFill>
                <a:latin typeface="Arial"/>
                <a:ea typeface="Calibri"/>
                <a:cs typeface="Arial"/>
              </a:rPr>
              <a:t> is renowned for its women-led work model that diversifies sources of income.</a:t>
            </a:r>
          </a:p>
          <a:p>
            <a:pPr>
              <a:spcBef>
                <a:spcPts val="600"/>
              </a:spcBef>
              <a:buClr>
                <a:srgbClr val="6FC3BA"/>
              </a:buClr>
            </a:pPr>
            <a:r>
              <a:rPr lang="en-US" sz="1400" kern="100" dirty="0" err="1">
                <a:solidFill>
                  <a:schemeClr val="bg1"/>
                </a:solidFill>
                <a:latin typeface="Arial"/>
                <a:ea typeface="Calibri"/>
                <a:cs typeface="Arial"/>
              </a:rPr>
              <a:t>Tsapau</a:t>
            </a:r>
            <a:r>
              <a:rPr lang="en-US" sz="1400" kern="100" dirty="0">
                <a:solidFill>
                  <a:schemeClr val="bg1"/>
                </a:solidFill>
                <a:latin typeface="Arial"/>
                <a:ea typeface="Calibri"/>
                <a:cs typeface="Arial"/>
              </a:rPr>
              <a:t> operates with a living soil model and has a </a:t>
            </a:r>
            <a:r>
              <a:rPr lang="en-US" sz="1400" kern="100" dirty="0" err="1">
                <a:solidFill>
                  <a:schemeClr val="bg1"/>
                </a:solidFill>
                <a:latin typeface="Arial"/>
                <a:ea typeface="Calibri"/>
                <a:cs typeface="Arial"/>
              </a:rPr>
              <a:t>biofactory</a:t>
            </a:r>
            <a:r>
              <a:rPr lang="en-US" sz="1400" kern="100" dirty="0">
                <a:solidFill>
                  <a:schemeClr val="bg1"/>
                </a:solidFill>
                <a:latin typeface="Arial"/>
                <a:ea typeface="Calibri"/>
                <a:cs typeface="Arial"/>
              </a:rPr>
              <a:t> for organic fertilizer that provides the nutrients.</a:t>
            </a:r>
          </a:p>
          <a:p>
            <a:pPr>
              <a:spcBef>
                <a:spcPts val="600"/>
              </a:spcBef>
              <a:buClr>
                <a:srgbClr val="6FC3BA"/>
              </a:buClr>
            </a:pPr>
            <a:r>
              <a:rPr lang="en-US" sz="1400" kern="100" dirty="0">
                <a:solidFill>
                  <a:schemeClr val="bg1"/>
                </a:solidFill>
                <a:latin typeface="Arial"/>
                <a:ea typeface="Calibri"/>
                <a:cs typeface="Arial"/>
              </a:rPr>
              <a:t>The national and local governments have stopped distributing agrochemicals and are supporting the </a:t>
            </a:r>
            <a:r>
              <a:rPr lang="en-US" sz="1400" kern="100" dirty="0" err="1">
                <a:solidFill>
                  <a:schemeClr val="bg1"/>
                </a:solidFill>
                <a:latin typeface="Arial"/>
                <a:ea typeface="Calibri"/>
                <a:cs typeface="Arial"/>
              </a:rPr>
              <a:t>biofactory</a:t>
            </a:r>
            <a:r>
              <a:rPr lang="en-US" sz="1400" kern="100" dirty="0">
                <a:solidFill>
                  <a:schemeClr val="bg1"/>
                </a:solidFill>
                <a:latin typeface="Arial"/>
                <a:ea typeface="Calibri"/>
                <a:cs typeface="Arial"/>
              </a:rPr>
              <a:t> in the production of fertilizers.</a:t>
            </a:r>
          </a:p>
          <a:p>
            <a:pPr>
              <a:spcBef>
                <a:spcPts val="600"/>
              </a:spcBef>
              <a:buClr>
                <a:srgbClr val="6FC3BA"/>
              </a:buClr>
            </a:pPr>
            <a:r>
              <a:rPr lang="en-US" sz="1400" kern="100" dirty="0" err="1">
                <a:solidFill>
                  <a:schemeClr val="bg1"/>
                </a:solidFill>
                <a:latin typeface="Arial"/>
                <a:ea typeface="Calibri"/>
                <a:cs typeface="Arial"/>
              </a:rPr>
              <a:t>Tsapau</a:t>
            </a:r>
            <a:r>
              <a:rPr lang="en-US" sz="1400" kern="100" dirty="0">
                <a:solidFill>
                  <a:schemeClr val="bg1"/>
                </a:solidFill>
                <a:latin typeface="Arial"/>
                <a:ea typeface="Calibri"/>
                <a:cs typeface="Arial"/>
              </a:rPr>
              <a:t> has become a training center even for nearby communities.</a:t>
            </a:r>
          </a:p>
          <a:p>
            <a:pPr>
              <a:spcBef>
                <a:spcPts val="600"/>
              </a:spcBef>
              <a:buClr>
                <a:srgbClr val="6FC3BA"/>
              </a:buClr>
            </a:pPr>
            <a:r>
              <a:rPr lang="en-US" sz="1400" kern="100" dirty="0">
                <a:solidFill>
                  <a:schemeClr val="bg1"/>
                </a:solidFill>
                <a:latin typeface="Arial"/>
                <a:ea typeface="Calibri"/>
                <a:cs typeface="Arial"/>
              </a:rPr>
              <a:t>Based on their model, they have secured two new sources of funding in the past year.</a:t>
            </a:r>
          </a:p>
        </p:txBody>
      </p:sp>
      <p:sp>
        <p:nvSpPr>
          <p:cNvPr id="5" name="Content Placeholder 4">
            <a:extLst>
              <a:ext uri="{FF2B5EF4-FFF2-40B4-BE49-F238E27FC236}">
                <a16:creationId xmlns:a16="http://schemas.microsoft.com/office/drawing/2014/main" id="{25FBE202-7235-E8D7-1DCF-F4A4C4FABFF4}"/>
              </a:ext>
            </a:extLst>
          </p:cNvPr>
          <p:cNvSpPr>
            <a:spLocks noGrp="1"/>
          </p:cNvSpPr>
          <p:nvPr>
            <p:ph sz="half" idx="1"/>
          </p:nvPr>
        </p:nvSpPr>
        <p:spPr>
          <a:xfrm>
            <a:off x="4343399" y="2923497"/>
            <a:ext cx="4607251" cy="1453628"/>
          </a:xfrm>
        </p:spPr>
        <p:txBody>
          <a:bodyPr vert="horz" lIns="91440" tIns="45720" rIns="91440" bIns="45720" rtlCol="0" anchor="t">
            <a:noAutofit/>
          </a:bodyPr>
          <a:lstStyle/>
          <a:p>
            <a:pPr marL="0" indent="0">
              <a:spcAft>
                <a:spcPts val="600"/>
              </a:spcAft>
              <a:buNone/>
            </a:pPr>
            <a:r>
              <a:rPr lang="en-US" sz="1400" kern="100" dirty="0">
                <a:solidFill>
                  <a:srgbClr val="156082"/>
                </a:solidFill>
                <a:latin typeface="Arial"/>
                <a:ea typeface="Calibri" panose="020F0502020204030204" pitchFamily="34" charset="0"/>
                <a:cs typeface="Arial"/>
              </a:rPr>
              <a:t>“There is a place where women’s leadership is unquestioned: their garden, known as the Aja, a space where women breathe, connect, and give thanks to their deities, especially </a:t>
            </a:r>
            <a:r>
              <a:rPr lang="en-US" sz="1400" kern="100" dirty="0" err="1">
                <a:solidFill>
                  <a:srgbClr val="156082"/>
                </a:solidFill>
                <a:latin typeface="Arial"/>
                <a:ea typeface="Calibri" panose="020F0502020204030204" pitchFamily="34" charset="0"/>
                <a:cs typeface="Arial"/>
              </a:rPr>
              <a:t>Nunkui</a:t>
            </a:r>
            <a:r>
              <a:rPr lang="en-US" sz="1400" kern="100" dirty="0">
                <a:solidFill>
                  <a:srgbClr val="156082"/>
                </a:solidFill>
                <a:latin typeface="Arial"/>
                <a:ea typeface="Calibri" panose="020F0502020204030204" pitchFamily="34" charset="0"/>
                <a:cs typeface="Arial"/>
              </a:rPr>
              <a:t> (Mother Nature).</a:t>
            </a:r>
          </a:p>
          <a:p>
            <a:pPr marL="0" indent="0">
              <a:spcAft>
                <a:spcPts val="600"/>
              </a:spcAft>
              <a:buNone/>
            </a:pPr>
            <a:r>
              <a:rPr lang="en-US" sz="1400" kern="100" dirty="0">
                <a:solidFill>
                  <a:srgbClr val="156082"/>
                </a:solidFill>
                <a:latin typeface="Arial"/>
                <a:ea typeface="Calibri" panose="020F0502020204030204" pitchFamily="34" charset="0"/>
                <a:cs typeface="Arial"/>
              </a:rPr>
              <a:t>I will continue to motivate more women to engage in agroforestry activities because caring for nature and producing sustainably brings us harmony.”</a:t>
            </a:r>
          </a:p>
        </p:txBody>
      </p:sp>
      <p:grpSp>
        <p:nvGrpSpPr>
          <p:cNvPr id="7" name="Grupo 6">
            <a:extLst>
              <a:ext uri="{FF2B5EF4-FFF2-40B4-BE49-F238E27FC236}">
                <a16:creationId xmlns:a16="http://schemas.microsoft.com/office/drawing/2014/main" id="{F45595B2-1EDB-7304-3DFB-D73E14D20791}"/>
              </a:ext>
            </a:extLst>
          </p:cNvPr>
          <p:cNvGrpSpPr/>
          <p:nvPr/>
        </p:nvGrpSpPr>
        <p:grpSpPr>
          <a:xfrm>
            <a:off x="179386" y="-37433"/>
            <a:ext cx="2954703" cy="394210"/>
            <a:chOff x="179386" y="-37433"/>
            <a:chExt cx="2954703" cy="394210"/>
          </a:xfrm>
        </p:grpSpPr>
        <p:sp>
          <p:nvSpPr>
            <p:cNvPr id="2" name="Rectángulo: una sola esquina redondeada 1">
              <a:extLst>
                <a:ext uri="{FF2B5EF4-FFF2-40B4-BE49-F238E27FC236}">
                  <a16:creationId xmlns:a16="http://schemas.microsoft.com/office/drawing/2014/main" id="{A934E0B5-4BAC-8058-B850-B32766A73649}"/>
                </a:ext>
              </a:extLst>
            </p:cNvPr>
            <p:cNvSpPr/>
            <p:nvPr/>
          </p:nvSpPr>
          <p:spPr>
            <a:xfrm flipV="1">
              <a:off x="179387" y="-1286"/>
              <a:ext cx="2954702" cy="336891"/>
            </a:xfrm>
            <a:prstGeom prst="round1Rect">
              <a:avLst>
                <a:gd name="adj" fmla="val 37295"/>
              </a:avLst>
            </a:prstGeom>
            <a:solidFill>
              <a:srgbClr val="6FC3BA"/>
            </a:solidFill>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Headline">
              <a:extLst>
                <a:ext uri="{FF2B5EF4-FFF2-40B4-BE49-F238E27FC236}">
                  <a16:creationId xmlns:a16="http://schemas.microsoft.com/office/drawing/2014/main" id="{0C86EA41-923D-523E-E249-5A7F1FE9F74A}"/>
                </a:ext>
              </a:extLst>
            </p:cNvPr>
            <p:cNvSpPr txBox="1">
              <a:spLocks/>
            </p:cNvSpPr>
            <p:nvPr/>
          </p:nvSpPr>
          <p:spPr bwMode="gray">
            <a:xfrm>
              <a:off x="179386" y="-37433"/>
              <a:ext cx="2498500" cy="394210"/>
            </a:xfrm>
            <a:prstGeom prst="rect">
              <a:avLst/>
            </a:prstGeom>
          </p:spPr>
          <p:txBody>
            <a:bodyPr wrap="square">
              <a:spAutoFit/>
            </a:bodyPr>
            <a:lstStyle>
              <a:lvl1pPr algn="l" defTabSz="685800" rtl="0" eaLnBrk="1" latinLnBrk="0" hangingPunct="1">
                <a:lnSpc>
                  <a:spcPct val="90000"/>
                </a:lnSpc>
                <a:spcBef>
                  <a:spcPct val="0"/>
                </a:spcBef>
                <a:buNone/>
                <a:defRPr sz="2600" b="1" kern="1200">
                  <a:solidFill>
                    <a:schemeClr val="tx1"/>
                  </a:solidFill>
                  <a:latin typeface="+mj-lt"/>
                  <a:ea typeface="+mj-ea"/>
                  <a:cs typeface="+mj-cs"/>
                </a:defRPr>
              </a:lvl1pPr>
            </a:lstStyle>
            <a:p>
              <a:pPr>
                <a:lnSpc>
                  <a:spcPct val="120000"/>
                </a:lnSpc>
                <a:spcAft>
                  <a:spcPts val="600"/>
                </a:spcAft>
              </a:pPr>
              <a:r>
                <a:rPr lang="en-US" sz="1800" dirty="0">
                  <a:solidFill>
                    <a:schemeClr val="bg1"/>
                  </a:solidFill>
                  <a:latin typeface="Arial" panose="020B0604020202020204" pitchFamily="34" charset="0"/>
                  <a:cs typeface="Arial" panose="020B0604020202020204" pitchFamily="34" charset="0"/>
                </a:rPr>
                <a:t>Achievements</a:t>
              </a:r>
            </a:p>
          </p:txBody>
        </p:sp>
      </p:grpSp>
      <p:sp>
        <p:nvSpPr>
          <p:cNvPr id="13" name="Elipse 12">
            <a:hlinkClick r:id="rId3" action="ppaction://hlinksldjump"/>
            <a:extLst>
              <a:ext uri="{FF2B5EF4-FFF2-40B4-BE49-F238E27FC236}">
                <a16:creationId xmlns:a16="http://schemas.microsoft.com/office/drawing/2014/main" id="{9D69CCC7-A80E-4039-067D-C36A6F7A9C90}"/>
              </a:ext>
            </a:extLst>
          </p:cNvPr>
          <p:cNvSpPr/>
          <p:nvPr/>
        </p:nvSpPr>
        <p:spPr>
          <a:xfrm>
            <a:off x="8977782" y="4966437"/>
            <a:ext cx="139024" cy="139024"/>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ángulo: esquinas superiores redondeadas 14">
            <a:extLst>
              <a:ext uri="{FF2B5EF4-FFF2-40B4-BE49-F238E27FC236}">
                <a16:creationId xmlns:a16="http://schemas.microsoft.com/office/drawing/2014/main" id="{097563BF-3422-E454-D3ED-6284A09726B0}"/>
              </a:ext>
            </a:extLst>
          </p:cNvPr>
          <p:cNvSpPr/>
          <p:nvPr/>
        </p:nvSpPr>
        <p:spPr>
          <a:xfrm rot="10800000" flipV="1">
            <a:off x="4080911" y="2564606"/>
            <a:ext cx="2294036" cy="290113"/>
          </a:xfrm>
          <a:prstGeom prst="wedgeRectCallout">
            <a:avLst>
              <a:gd name="adj1" fmla="val 20619"/>
              <a:gd name="adj2" fmla="val 85393"/>
            </a:avLst>
          </a:prstGeom>
          <a:solidFill>
            <a:srgbClr val="7ABF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latin typeface="Arial" panose="020B0604020202020204" pitchFamily="34" charset="0"/>
                <a:cs typeface="Arial" panose="020B0604020202020204" pitchFamily="34" charset="0"/>
              </a:rPr>
              <a:t>Message from </a:t>
            </a:r>
            <a:r>
              <a:rPr lang="en-US" sz="1600" dirty="0" err="1">
                <a:latin typeface="Arial" panose="020B0604020202020204" pitchFamily="34" charset="0"/>
                <a:cs typeface="Arial" panose="020B0604020202020204" pitchFamily="34" charset="0"/>
              </a:rPr>
              <a:t>Tarcila</a:t>
            </a:r>
            <a:r>
              <a:rPr lang="en-US" sz="1600" dirty="0">
                <a:latin typeface="Arial" panose="020B0604020202020204" pitchFamily="34" charset="0"/>
                <a:cs typeface="Arial" panose="020B0604020202020204" pitchFamily="34" charset="0"/>
              </a:rPr>
              <a:t>:</a:t>
            </a:r>
          </a:p>
        </p:txBody>
      </p:sp>
      <p:grpSp>
        <p:nvGrpSpPr>
          <p:cNvPr id="17" name="Grupo 16">
            <a:extLst>
              <a:ext uri="{FF2B5EF4-FFF2-40B4-BE49-F238E27FC236}">
                <a16:creationId xmlns:a16="http://schemas.microsoft.com/office/drawing/2014/main" id="{387DD90C-83DD-ABCF-CD31-1CE43B1CE4E3}"/>
              </a:ext>
            </a:extLst>
          </p:cNvPr>
          <p:cNvGrpSpPr/>
          <p:nvPr/>
        </p:nvGrpSpPr>
        <p:grpSpPr>
          <a:xfrm>
            <a:off x="4080911" y="188956"/>
            <a:ext cx="4928355" cy="2399447"/>
            <a:chOff x="4080911" y="188956"/>
            <a:chExt cx="4928355" cy="2399447"/>
          </a:xfrm>
        </p:grpSpPr>
        <p:grpSp>
          <p:nvGrpSpPr>
            <p:cNvPr id="20" name="Grupo 19">
              <a:extLst>
                <a:ext uri="{FF2B5EF4-FFF2-40B4-BE49-F238E27FC236}">
                  <a16:creationId xmlns:a16="http://schemas.microsoft.com/office/drawing/2014/main" id="{75A25232-CCBD-F6E2-8785-39C28EB88E51}"/>
                </a:ext>
              </a:extLst>
            </p:cNvPr>
            <p:cNvGrpSpPr/>
            <p:nvPr/>
          </p:nvGrpSpPr>
          <p:grpSpPr>
            <a:xfrm>
              <a:off x="4080911" y="188956"/>
              <a:ext cx="4928355" cy="2396590"/>
              <a:chOff x="4080911" y="188956"/>
              <a:chExt cx="4928355" cy="2396590"/>
            </a:xfrm>
          </p:grpSpPr>
          <p:pic>
            <p:nvPicPr>
              <p:cNvPr id="23" name="Imagen 22" descr="Un grupo de personas junto a un árbol&#10;&#10;Descripción generada automáticamente">
                <a:extLst>
                  <a:ext uri="{FF2B5EF4-FFF2-40B4-BE49-F238E27FC236}">
                    <a16:creationId xmlns:a16="http://schemas.microsoft.com/office/drawing/2014/main" id="{5742A368-C266-3966-A89D-80028825B65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080911" y="188956"/>
                <a:ext cx="2340826" cy="2375650"/>
              </a:xfrm>
              <a:prstGeom prst="rect">
                <a:avLst/>
              </a:prstGeom>
            </p:spPr>
          </p:pic>
          <p:sp>
            <p:nvSpPr>
              <p:cNvPr id="24" name="Rectángulo 23">
                <a:extLst>
                  <a:ext uri="{FF2B5EF4-FFF2-40B4-BE49-F238E27FC236}">
                    <a16:creationId xmlns:a16="http://schemas.microsoft.com/office/drawing/2014/main" id="{54386258-7BDB-98CB-34AF-C9F91E725192}"/>
                  </a:ext>
                </a:extLst>
              </p:cNvPr>
              <p:cNvSpPr/>
              <p:nvPr/>
            </p:nvSpPr>
            <p:spPr>
              <a:xfrm>
                <a:off x="6480355" y="2233649"/>
                <a:ext cx="2528911" cy="330957"/>
              </a:xfrm>
              <a:prstGeom prst="rect">
                <a:avLst/>
              </a:prstGeom>
              <a:solidFill>
                <a:schemeClr val="tx1">
                  <a:alpha val="4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CuadroTexto 24">
                <a:extLst>
                  <a:ext uri="{FF2B5EF4-FFF2-40B4-BE49-F238E27FC236}">
                    <a16:creationId xmlns:a16="http://schemas.microsoft.com/office/drawing/2014/main" id="{92B9A98E-1859-FE3C-C73D-20A2C463D937}"/>
                  </a:ext>
                </a:extLst>
              </p:cNvPr>
              <p:cNvSpPr txBox="1"/>
              <p:nvPr/>
            </p:nvSpPr>
            <p:spPr>
              <a:xfrm>
                <a:off x="6588170" y="2216214"/>
                <a:ext cx="2421096" cy="369332"/>
              </a:xfrm>
              <a:prstGeom prst="rect">
                <a:avLst/>
              </a:prstGeom>
              <a:noFill/>
            </p:spPr>
            <p:txBody>
              <a:bodyPr wrap="square" rtlCol="0">
                <a:spAutoFit/>
              </a:bodyPr>
              <a:lstStyle/>
              <a:p>
                <a:pPr algn="r"/>
                <a:r>
                  <a:rPr lang="en-US" sz="900" kern="100" dirty="0" err="1">
                    <a:solidFill>
                      <a:schemeClr val="bg1"/>
                    </a:solidFill>
                    <a:latin typeface="Arial" panose="020B0604020202020204" pitchFamily="34" charset="0"/>
                    <a:ea typeface="Calibri" panose="020F0502020204030204" pitchFamily="34" charset="0"/>
                    <a:cs typeface="Arial" panose="020B0604020202020204" pitchFamily="34" charset="0"/>
                  </a:rPr>
                  <a:t>Tarcila</a:t>
                </a:r>
                <a:r>
                  <a:rPr lang="en-US" sz="900" kern="1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900" kern="100" dirty="0" err="1">
                    <a:solidFill>
                      <a:schemeClr val="bg1"/>
                    </a:solidFill>
                    <a:latin typeface="Arial" panose="020B0604020202020204" pitchFamily="34" charset="0"/>
                    <a:ea typeface="Calibri" panose="020F0502020204030204" pitchFamily="34" charset="0"/>
                    <a:cs typeface="Arial" panose="020B0604020202020204" pitchFamily="34" charset="0"/>
                  </a:rPr>
                  <a:t>exponiendo</a:t>
                </a:r>
                <a:r>
                  <a:rPr lang="en-US" sz="900" kern="100" dirty="0">
                    <a:solidFill>
                      <a:schemeClr val="bg1"/>
                    </a:solidFill>
                    <a:latin typeface="Arial" panose="020B0604020202020204" pitchFamily="34" charset="0"/>
                    <a:ea typeface="Calibri" panose="020F0502020204030204" pitchFamily="34" charset="0"/>
                    <a:cs typeface="Arial" panose="020B0604020202020204" pitchFamily="34" charset="0"/>
                  </a:rPr>
                  <a:t> la </a:t>
                </a:r>
                <a:r>
                  <a:rPr lang="en-US" sz="900" kern="100" dirty="0" err="1">
                    <a:solidFill>
                      <a:schemeClr val="bg1"/>
                    </a:solidFill>
                    <a:latin typeface="Arial" panose="020B0604020202020204" pitchFamily="34" charset="0"/>
                    <a:ea typeface="Calibri" panose="020F0502020204030204" pitchFamily="34" charset="0"/>
                    <a:cs typeface="Arial" panose="020B0604020202020204" pitchFamily="34" charset="0"/>
                  </a:rPr>
                  <a:t>importancia</a:t>
                </a:r>
                <a:r>
                  <a:rPr lang="en-US" sz="900" kern="100" dirty="0">
                    <a:solidFill>
                      <a:schemeClr val="bg1"/>
                    </a:solidFill>
                    <a:latin typeface="Arial" panose="020B0604020202020204" pitchFamily="34" charset="0"/>
                    <a:ea typeface="Calibri" panose="020F0502020204030204" pitchFamily="34" charset="0"/>
                    <a:cs typeface="Arial" panose="020B0604020202020204" pitchFamily="34" charset="0"/>
                  </a:rPr>
                  <a:t> del Aja </a:t>
                </a:r>
                <a:r>
                  <a:rPr lang="en-US" sz="900" kern="100" dirty="0" err="1">
                    <a:solidFill>
                      <a:schemeClr val="bg1"/>
                    </a:solidFill>
                    <a:latin typeface="Arial" panose="020B0604020202020204" pitchFamily="34" charset="0"/>
                    <a:ea typeface="Calibri" panose="020F0502020204030204" pitchFamily="34" charset="0"/>
                    <a:cs typeface="Arial" panose="020B0604020202020204" pitchFamily="34" charset="0"/>
                  </a:rPr>
                  <a:t>en</a:t>
                </a:r>
                <a:r>
                  <a:rPr lang="en-US" sz="900" kern="100" dirty="0">
                    <a:solidFill>
                      <a:schemeClr val="bg1"/>
                    </a:solidFill>
                    <a:latin typeface="Arial" panose="020B0604020202020204" pitchFamily="34" charset="0"/>
                    <a:ea typeface="Calibri" panose="020F0502020204030204" pitchFamily="34" charset="0"/>
                    <a:cs typeface="Arial" panose="020B0604020202020204" pitchFamily="34" charset="0"/>
                  </a:rPr>
                  <a:t> un </a:t>
                </a:r>
                <a:r>
                  <a:rPr lang="en-US" sz="900" kern="100" dirty="0" err="1">
                    <a:solidFill>
                      <a:schemeClr val="bg1"/>
                    </a:solidFill>
                    <a:latin typeface="Arial" panose="020B0604020202020204" pitchFamily="34" charset="0"/>
                    <a:ea typeface="Calibri" panose="020F0502020204030204" pitchFamily="34" charset="0"/>
                    <a:cs typeface="Arial" panose="020B0604020202020204" pitchFamily="34" charset="0"/>
                  </a:rPr>
                  <a:t>intercambio</a:t>
                </a:r>
                <a:r>
                  <a:rPr lang="en-US" sz="900" kern="100" dirty="0">
                    <a:solidFill>
                      <a:schemeClr val="bg1"/>
                    </a:solidFill>
                    <a:latin typeface="Arial" panose="020B0604020202020204" pitchFamily="34" charset="0"/>
                    <a:ea typeface="Calibri" panose="020F0502020204030204" pitchFamily="34" charset="0"/>
                    <a:cs typeface="Arial" panose="020B0604020202020204" pitchFamily="34" charset="0"/>
                  </a:rPr>
                  <a:t> de </a:t>
                </a:r>
                <a:r>
                  <a:rPr lang="en-US" sz="900" kern="100" dirty="0" err="1">
                    <a:solidFill>
                      <a:schemeClr val="bg1"/>
                    </a:solidFill>
                    <a:latin typeface="Arial" panose="020B0604020202020204" pitchFamily="34" charset="0"/>
                    <a:ea typeface="Calibri" panose="020F0502020204030204" pitchFamily="34" charset="0"/>
                    <a:cs typeface="Arial" panose="020B0604020202020204" pitchFamily="34" charset="0"/>
                  </a:rPr>
                  <a:t>mujeres</a:t>
                </a:r>
                <a:endParaRPr lang="en-US" sz="900" dirty="0">
                  <a:solidFill>
                    <a:schemeClr val="bg1"/>
                  </a:solidFill>
                  <a:latin typeface="Arial" panose="020B0604020202020204" pitchFamily="34" charset="0"/>
                  <a:cs typeface="Arial" panose="020B0604020202020204" pitchFamily="34" charset="0"/>
                </a:endParaRPr>
              </a:p>
            </p:txBody>
          </p:sp>
          <p:pic>
            <p:nvPicPr>
              <p:cNvPr id="26" name="Imagen 25" descr="Un dibujo de una persona&#10;&#10;Descripción generada automáticamente con confianza baja">
                <a:extLst>
                  <a:ext uri="{FF2B5EF4-FFF2-40B4-BE49-F238E27FC236}">
                    <a16:creationId xmlns:a16="http://schemas.microsoft.com/office/drawing/2014/main" id="{10F0FF06-C7B6-86D4-724A-67C179CAEE7D}"/>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480355" y="188956"/>
                <a:ext cx="2528911" cy="2375650"/>
              </a:xfrm>
              <a:prstGeom prst="rect">
                <a:avLst/>
              </a:prstGeom>
            </p:spPr>
          </p:pic>
        </p:grpSp>
        <p:sp>
          <p:nvSpPr>
            <p:cNvPr id="21" name="Rectángulo 20">
              <a:extLst>
                <a:ext uri="{FF2B5EF4-FFF2-40B4-BE49-F238E27FC236}">
                  <a16:creationId xmlns:a16="http://schemas.microsoft.com/office/drawing/2014/main" id="{C0BD71F7-9880-C5CA-9CDF-5797E5F8E6FD}"/>
                </a:ext>
              </a:extLst>
            </p:cNvPr>
            <p:cNvSpPr/>
            <p:nvPr/>
          </p:nvSpPr>
          <p:spPr>
            <a:xfrm>
              <a:off x="6480355" y="2236506"/>
              <a:ext cx="2528911" cy="330957"/>
            </a:xfrm>
            <a:prstGeom prst="rect">
              <a:avLst/>
            </a:prstGeom>
            <a:solidFill>
              <a:schemeClr val="tx1">
                <a:alpha val="4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CuadroTexto 21">
              <a:extLst>
                <a:ext uri="{FF2B5EF4-FFF2-40B4-BE49-F238E27FC236}">
                  <a16:creationId xmlns:a16="http://schemas.microsoft.com/office/drawing/2014/main" id="{298F5607-E8E3-6C4F-6575-BF09276643B0}"/>
                </a:ext>
              </a:extLst>
            </p:cNvPr>
            <p:cNvSpPr txBox="1"/>
            <p:nvPr/>
          </p:nvSpPr>
          <p:spPr>
            <a:xfrm>
              <a:off x="6588170" y="2219071"/>
              <a:ext cx="2421096" cy="369332"/>
            </a:xfrm>
            <a:prstGeom prst="rect">
              <a:avLst/>
            </a:prstGeom>
            <a:noFill/>
          </p:spPr>
          <p:txBody>
            <a:bodyPr wrap="square" rtlCol="0">
              <a:spAutoFit/>
            </a:bodyPr>
            <a:lstStyle/>
            <a:p>
              <a:pPr algn="r"/>
              <a:r>
                <a:rPr lang="en-US" sz="900" kern="100" dirty="0" err="1">
                  <a:solidFill>
                    <a:schemeClr val="bg1"/>
                  </a:solidFill>
                  <a:latin typeface="Arial" panose="020B0604020202020204" pitchFamily="34" charset="0"/>
                  <a:ea typeface="Calibri" panose="020F0502020204030204" pitchFamily="34" charset="0"/>
                  <a:cs typeface="Arial" panose="020B0604020202020204" pitchFamily="34" charset="0"/>
                </a:rPr>
                <a:t>Tarcila</a:t>
              </a:r>
              <a:r>
                <a:rPr lang="en-US" sz="900" kern="100" dirty="0">
                  <a:solidFill>
                    <a:schemeClr val="bg1"/>
                  </a:solidFill>
                  <a:latin typeface="Arial" panose="020B0604020202020204" pitchFamily="34" charset="0"/>
                  <a:ea typeface="Calibri" panose="020F0502020204030204" pitchFamily="34" charset="0"/>
                  <a:cs typeface="Arial" panose="020B0604020202020204" pitchFamily="34" charset="0"/>
                </a:rPr>
                <a:t> showing the importance of the Aja in a women's knowledge exchange event</a:t>
              </a:r>
            </a:p>
          </p:txBody>
        </p:sp>
      </p:grpSp>
    </p:spTree>
    <p:extLst>
      <p:ext uri="{BB962C8B-B14F-4D97-AF65-F5344CB8AC3E}">
        <p14:creationId xmlns:p14="http://schemas.microsoft.com/office/powerpoint/2010/main" val="4026994098"/>
      </p:ext>
    </p:extLst>
  </p:cSld>
  <p:clrMapOvr>
    <a:masterClrMapping/>
  </p:clrMapOvr>
  <p:transition spd="slow" advClick="0" advTm="30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750"/>
                                        <p:tgtEl>
                                          <p:spTgt spid="3">
                                            <p:txEl>
                                              <p:pRg st="0" end="0"/>
                                            </p:txEl>
                                          </p:spTgt>
                                        </p:tgtEl>
                                      </p:cBhvr>
                                    </p:animEffect>
                                  </p:childTnLst>
                                </p:cTn>
                              </p:par>
                              <p:par>
                                <p:cTn id="13" presetID="53" presetClass="entr" presetSubtype="16"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1500" fill="hold"/>
                                        <p:tgtEl>
                                          <p:spTgt spid="17"/>
                                        </p:tgtEl>
                                        <p:attrNameLst>
                                          <p:attrName>ppt_w</p:attrName>
                                        </p:attrNameLst>
                                      </p:cBhvr>
                                      <p:tavLst>
                                        <p:tav tm="0">
                                          <p:val>
                                            <p:fltVal val="0"/>
                                          </p:val>
                                        </p:tav>
                                        <p:tav tm="100000">
                                          <p:val>
                                            <p:strVal val="#ppt_w"/>
                                          </p:val>
                                        </p:tav>
                                      </p:tavLst>
                                    </p:anim>
                                    <p:anim calcmode="lin" valueType="num">
                                      <p:cBhvr>
                                        <p:cTn id="16" dur="1500" fill="hold"/>
                                        <p:tgtEl>
                                          <p:spTgt spid="17"/>
                                        </p:tgtEl>
                                        <p:attrNameLst>
                                          <p:attrName>ppt_h</p:attrName>
                                        </p:attrNameLst>
                                      </p:cBhvr>
                                      <p:tavLst>
                                        <p:tav tm="0">
                                          <p:val>
                                            <p:fltVal val="0"/>
                                          </p:val>
                                        </p:tav>
                                        <p:tav tm="100000">
                                          <p:val>
                                            <p:strVal val="#ppt_h"/>
                                          </p:val>
                                        </p:tav>
                                      </p:tavLst>
                                    </p:anim>
                                    <p:animEffect transition="in" filter="fade">
                                      <p:cBhvr>
                                        <p:cTn id="17" dur="1500"/>
                                        <p:tgtEl>
                                          <p:spTgt spid="17"/>
                                        </p:tgtEl>
                                      </p:cBhvr>
                                    </p:animEffect>
                                  </p:childTnLst>
                                </p:cTn>
                              </p:par>
                            </p:childTnLst>
                          </p:cTn>
                        </p:par>
                        <p:par>
                          <p:cTn id="18" fill="hold">
                            <p:stCondLst>
                              <p:cond delay="2750"/>
                            </p:stCondLst>
                            <p:childTnLst>
                              <p:par>
                                <p:cTn id="19" presetID="10" presetClass="entr" presetSubtype="0" fill="hold" grpId="0" nodeType="after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500"/>
                                        <p:tgtEl>
                                          <p:spTgt spid="3">
                                            <p:txEl>
                                              <p:pRg st="1" end="1"/>
                                            </p:txEl>
                                          </p:spTgt>
                                        </p:tgtEl>
                                      </p:cBhvr>
                                    </p:animEffect>
                                  </p:childTnLst>
                                </p:cTn>
                              </p:par>
                            </p:childTnLst>
                          </p:cTn>
                        </p:par>
                        <p:par>
                          <p:cTn id="22" fill="hold">
                            <p:stCondLst>
                              <p:cond delay="4250"/>
                            </p:stCondLst>
                            <p:childTnLst>
                              <p:par>
                                <p:cTn id="23" presetID="10" presetClass="entr" presetSubtype="0" fill="hold" grpId="0" nodeType="after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500"/>
                                        <p:tgtEl>
                                          <p:spTgt spid="3">
                                            <p:txEl>
                                              <p:pRg st="2" end="2"/>
                                            </p:txEl>
                                          </p:spTgt>
                                        </p:tgtEl>
                                      </p:cBhvr>
                                    </p:animEffect>
                                  </p:childTnLst>
                                </p:cTn>
                              </p:par>
                            </p:childTnLst>
                          </p:cTn>
                        </p:par>
                        <p:par>
                          <p:cTn id="26" fill="hold">
                            <p:stCondLst>
                              <p:cond delay="5750"/>
                            </p:stCondLst>
                            <p:childTnLst>
                              <p:par>
                                <p:cTn id="27" presetID="10" presetClass="entr" presetSubtype="0" fill="hold" grpId="0" nodeType="after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1500"/>
                                        <p:tgtEl>
                                          <p:spTgt spid="3">
                                            <p:txEl>
                                              <p:pRg st="3" end="3"/>
                                            </p:txEl>
                                          </p:spTgt>
                                        </p:tgtEl>
                                      </p:cBhvr>
                                    </p:animEffect>
                                  </p:childTnLst>
                                </p:cTn>
                              </p:par>
                            </p:childTnLst>
                          </p:cTn>
                        </p:par>
                        <p:par>
                          <p:cTn id="30" fill="hold">
                            <p:stCondLst>
                              <p:cond delay="7250"/>
                            </p:stCondLst>
                            <p:childTnLst>
                              <p:par>
                                <p:cTn id="31" presetID="10" presetClass="entr" presetSubtype="0" fill="hold" grpId="0" nodeType="after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500"/>
                                        <p:tgtEl>
                                          <p:spTgt spid="3">
                                            <p:txEl>
                                              <p:pRg st="4" end="4"/>
                                            </p:txEl>
                                          </p:spTgt>
                                        </p:tgtEl>
                                      </p:cBhvr>
                                    </p:animEffect>
                                  </p:childTnLst>
                                </p:cTn>
                              </p:par>
                            </p:childTnLst>
                          </p:cTn>
                        </p:par>
                        <p:par>
                          <p:cTn id="34" fill="hold">
                            <p:stCondLst>
                              <p:cond delay="8750"/>
                            </p:stCondLst>
                            <p:childTnLst>
                              <p:par>
                                <p:cTn id="35" presetID="10" presetClass="entr" presetSubtype="0" fill="hold" grpId="0"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500"/>
                                        <p:tgtEl>
                                          <p:spTgt spid="3">
                                            <p:txEl>
                                              <p:pRg st="5" end="5"/>
                                            </p:txEl>
                                          </p:spTgt>
                                        </p:tgtEl>
                                      </p:cBhvr>
                                    </p:animEffect>
                                  </p:childTnLst>
                                </p:cTn>
                              </p:par>
                            </p:childTnLst>
                          </p:cTn>
                        </p:par>
                        <p:par>
                          <p:cTn id="38" fill="hold">
                            <p:stCondLst>
                              <p:cond delay="10250"/>
                            </p:stCondLst>
                            <p:childTnLst>
                              <p:par>
                                <p:cTn id="39" presetID="47" presetClass="entr" presetSubtype="0"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500"/>
                                        <p:tgtEl>
                                          <p:spTgt spid="10"/>
                                        </p:tgtEl>
                                      </p:cBhvr>
                                    </p:animEffect>
                                    <p:anim calcmode="lin" valueType="num">
                                      <p:cBhvr>
                                        <p:cTn id="42" dur="1500" fill="hold"/>
                                        <p:tgtEl>
                                          <p:spTgt spid="10"/>
                                        </p:tgtEl>
                                        <p:attrNameLst>
                                          <p:attrName>ppt_x</p:attrName>
                                        </p:attrNameLst>
                                      </p:cBhvr>
                                      <p:tavLst>
                                        <p:tav tm="0">
                                          <p:val>
                                            <p:strVal val="#ppt_x"/>
                                          </p:val>
                                        </p:tav>
                                        <p:tav tm="100000">
                                          <p:val>
                                            <p:strVal val="#ppt_x"/>
                                          </p:val>
                                        </p:tav>
                                      </p:tavLst>
                                    </p:anim>
                                    <p:anim calcmode="lin" valueType="num">
                                      <p:cBhvr>
                                        <p:cTn id="43" dur="1500" fill="hold"/>
                                        <p:tgtEl>
                                          <p:spTgt spid="10"/>
                                        </p:tgtEl>
                                        <p:attrNameLst>
                                          <p:attrName>ppt_y</p:attrName>
                                        </p:attrNameLst>
                                      </p:cBhvr>
                                      <p:tavLst>
                                        <p:tav tm="0">
                                          <p:val>
                                            <p:strVal val="#ppt_y-.1"/>
                                          </p:val>
                                        </p:tav>
                                        <p:tav tm="100000">
                                          <p:val>
                                            <p:strVal val="#ppt_y"/>
                                          </p:val>
                                        </p:tav>
                                      </p:tavLst>
                                    </p:anim>
                                  </p:childTnLst>
                                </p:cTn>
                              </p:par>
                            </p:childTnLst>
                          </p:cTn>
                        </p:par>
                        <p:par>
                          <p:cTn id="44" fill="hold">
                            <p:stCondLst>
                              <p:cond delay="11750"/>
                            </p:stCondLst>
                            <p:childTnLst>
                              <p:par>
                                <p:cTn id="45" presetID="10" presetClass="entr" presetSubtype="0" fill="hold" grpId="0" nodeType="afterEffect">
                                  <p:stCondLst>
                                    <p:cond delay="0"/>
                                  </p:stCondLst>
                                  <p:childTnLst>
                                    <p:set>
                                      <p:cBhvr>
                                        <p:cTn id="46" dur="1" fill="hold">
                                          <p:stCondLst>
                                            <p:cond delay="0"/>
                                          </p:stCondLst>
                                        </p:cTn>
                                        <p:tgtEl>
                                          <p:spTgt spid="5">
                                            <p:txEl>
                                              <p:pRg st="0" end="0"/>
                                            </p:txEl>
                                          </p:spTgt>
                                        </p:tgtEl>
                                        <p:attrNameLst>
                                          <p:attrName>style.visibility</p:attrName>
                                        </p:attrNameLst>
                                      </p:cBhvr>
                                      <p:to>
                                        <p:strVal val="visible"/>
                                      </p:to>
                                    </p:set>
                                    <p:animEffect transition="in" filter="fade">
                                      <p:cBhvr>
                                        <p:cTn id="47" dur="1500"/>
                                        <p:tgtEl>
                                          <p:spTgt spid="5">
                                            <p:txEl>
                                              <p:pRg st="0" end="0"/>
                                            </p:txEl>
                                          </p:spTgt>
                                        </p:tgtEl>
                                      </p:cBhvr>
                                    </p:animEffect>
                                  </p:childTnLst>
                                </p:cTn>
                              </p:par>
                            </p:childTnLst>
                          </p:cTn>
                        </p:par>
                        <p:par>
                          <p:cTn id="48" fill="hold">
                            <p:stCondLst>
                              <p:cond delay="13250"/>
                            </p:stCondLst>
                            <p:childTnLst>
                              <p:par>
                                <p:cTn id="49" presetID="10" presetClass="entr" presetSubtype="0" fill="hold" grpId="0" nodeType="afterEffect">
                                  <p:stCondLst>
                                    <p:cond delay="0"/>
                                  </p:stCondLst>
                                  <p:childTnLst>
                                    <p:set>
                                      <p:cBhvr>
                                        <p:cTn id="50" dur="1" fill="hold">
                                          <p:stCondLst>
                                            <p:cond delay="0"/>
                                          </p:stCondLst>
                                        </p:cTn>
                                        <p:tgtEl>
                                          <p:spTgt spid="5">
                                            <p:txEl>
                                              <p:pRg st="1" end="1"/>
                                            </p:txEl>
                                          </p:spTgt>
                                        </p:tgtEl>
                                        <p:attrNameLst>
                                          <p:attrName>style.visibility</p:attrName>
                                        </p:attrNameLst>
                                      </p:cBhvr>
                                      <p:to>
                                        <p:strVal val="visible"/>
                                      </p:to>
                                    </p:set>
                                    <p:animEffect transition="in" filter="fade">
                                      <p:cBhvr>
                                        <p:cTn id="51" dur="1500"/>
                                        <p:tgtEl>
                                          <p:spTgt spid="5">
                                            <p:txEl>
                                              <p:pRg st="1" end="1"/>
                                            </p:txEl>
                                          </p:spTgt>
                                        </p:tgtEl>
                                      </p:cBhvr>
                                    </p:animEffect>
                                  </p:childTnLst>
                                </p:cTn>
                              </p:par>
                            </p:childTnLst>
                          </p:cTn>
                        </p:par>
                        <p:par>
                          <p:cTn id="52" fill="hold">
                            <p:stCondLst>
                              <p:cond delay="14750"/>
                            </p:stCondLst>
                            <p:childTnLst>
                              <p:par>
                                <p:cTn id="53" presetID="10" presetClass="entr" presetSubtype="0" fill="hold" grpId="0" nodeType="after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uiExpand="1" build="p"/>
      <p:bldP spid="5" grpId="0" uiExpand="1" build="p"/>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64A4EC7A-3FEB-81A0-97EA-CD07EAA319DC}"/>
              </a:ext>
            </a:extLst>
          </p:cNvPr>
          <p:cNvSpPr/>
          <p:nvPr/>
        </p:nvSpPr>
        <p:spPr>
          <a:xfrm>
            <a:off x="3940905" y="0"/>
            <a:ext cx="5203095" cy="51435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upo 10">
            <a:extLst>
              <a:ext uri="{FF2B5EF4-FFF2-40B4-BE49-F238E27FC236}">
                <a16:creationId xmlns:a16="http://schemas.microsoft.com/office/drawing/2014/main" id="{295D555D-E56F-4F84-77F3-D939FD2D761F}"/>
              </a:ext>
            </a:extLst>
          </p:cNvPr>
          <p:cNvGrpSpPr/>
          <p:nvPr/>
        </p:nvGrpSpPr>
        <p:grpSpPr>
          <a:xfrm>
            <a:off x="4808468" y="1117980"/>
            <a:ext cx="4238826" cy="1543069"/>
            <a:chOff x="4808468" y="941336"/>
            <a:chExt cx="4238826" cy="1635935"/>
          </a:xfrm>
        </p:grpSpPr>
        <p:pic>
          <p:nvPicPr>
            <p:cNvPr id="9" name="Imagen 8">
              <a:extLst>
                <a:ext uri="{FF2B5EF4-FFF2-40B4-BE49-F238E27FC236}">
                  <a16:creationId xmlns:a16="http://schemas.microsoft.com/office/drawing/2014/main" id="{C63640D3-85DF-FB98-AAA5-1856A07B2E8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808468" y="941336"/>
              <a:ext cx="2695193" cy="1615770"/>
            </a:xfrm>
            <a:prstGeom prst="rect">
              <a:avLst/>
            </a:prstGeom>
          </p:spPr>
        </p:pic>
        <p:sp>
          <p:nvSpPr>
            <p:cNvPr id="12" name="CuadroTexto 11">
              <a:extLst>
                <a:ext uri="{FF2B5EF4-FFF2-40B4-BE49-F238E27FC236}">
                  <a16:creationId xmlns:a16="http://schemas.microsoft.com/office/drawing/2014/main" id="{A6B985D4-FEDB-C39F-BDB6-360AD7A51588}"/>
                </a:ext>
              </a:extLst>
            </p:cNvPr>
            <p:cNvSpPr txBox="1"/>
            <p:nvPr/>
          </p:nvSpPr>
          <p:spPr>
            <a:xfrm>
              <a:off x="6589232" y="2218342"/>
              <a:ext cx="2458062" cy="358929"/>
            </a:xfrm>
            <a:prstGeom prst="rect">
              <a:avLst/>
            </a:prstGeom>
            <a:noFill/>
          </p:spPr>
          <p:txBody>
            <a:bodyPr wrap="square" lIns="91440" tIns="45720" rIns="91440" bIns="45720" rtlCol="0" anchor="t">
              <a:spAutoFit/>
            </a:bodyPr>
            <a:lstStyle/>
            <a:p>
              <a:pPr algn="r"/>
              <a:r>
                <a:rPr lang="en-US" sz="800" b="1" dirty="0">
                  <a:latin typeface="Arial" panose="020B0604020202020204" pitchFamily="34" charset="0"/>
                  <a:cs typeface="Arial" panose="020B0604020202020204" pitchFamily="34" charset="0"/>
                </a:rPr>
                <a:t>In light blue, the Cañar province in</a:t>
              </a:r>
            </a:p>
            <a:p>
              <a:pPr algn="r"/>
              <a:r>
                <a:rPr lang="en-US" sz="800" dirty="0">
                  <a:latin typeface="Arial" panose="020B0604020202020204" pitchFamily="34" charset="0"/>
                  <a:cs typeface="Arial" panose="020B0604020202020204" pitchFamily="34" charset="0"/>
                </a:rPr>
                <a:t>Ecuador</a:t>
              </a:r>
            </a:p>
          </p:txBody>
        </p:sp>
        <p:sp>
          <p:nvSpPr>
            <p:cNvPr id="20" name="Rectángulo 19">
              <a:extLst>
                <a:ext uri="{FF2B5EF4-FFF2-40B4-BE49-F238E27FC236}">
                  <a16:creationId xmlns:a16="http://schemas.microsoft.com/office/drawing/2014/main" id="{585C7D37-0C10-DCD4-DA15-EADC67E3F79E}"/>
                </a:ext>
              </a:extLst>
            </p:cNvPr>
            <p:cNvSpPr/>
            <p:nvPr/>
          </p:nvSpPr>
          <p:spPr>
            <a:xfrm>
              <a:off x="5291137" y="2197894"/>
              <a:ext cx="307182" cy="71913"/>
            </a:xfrm>
            <a:custGeom>
              <a:avLst/>
              <a:gdLst>
                <a:gd name="connsiteX0" fmla="*/ 0 w 180975"/>
                <a:gd name="connsiteY0" fmla="*/ 0 h 45719"/>
                <a:gd name="connsiteX1" fmla="*/ 180975 w 180975"/>
                <a:gd name="connsiteY1" fmla="*/ 0 h 45719"/>
                <a:gd name="connsiteX2" fmla="*/ 180975 w 180975"/>
                <a:gd name="connsiteY2" fmla="*/ 45719 h 45719"/>
                <a:gd name="connsiteX3" fmla="*/ 0 w 180975"/>
                <a:gd name="connsiteY3" fmla="*/ 45719 h 45719"/>
                <a:gd name="connsiteX4" fmla="*/ 0 w 180975"/>
                <a:gd name="connsiteY4" fmla="*/ 0 h 45719"/>
                <a:gd name="connsiteX0" fmla="*/ 126207 w 307182"/>
                <a:gd name="connsiteY0" fmla="*/ 0 h 64769"/>
                <a:gd name="connsiteX1" fmla="*/ 307182 w 307182"/>
                <a:gd name="connsiteY1" fmla="*/ 0 h 64769"/>
                <a:gd name="connsiteX2" fmla="*/ 307182 w 307182"/>
                <a:gd name="connsiteY2" fmla="*/ 45719 h 64769"/>
                <a:gd name="connsiteX3" fmla="*/ 0 w 307182"/>
                <a:gd name="connsiteY3" fmla="*/ 64769 h 64769"/>
                <a:gd name="connsiteX4" fmla="*/ 126207 w 307182"/>
                <a:gd name="connsiteY4" fmla="*/ 0 h 64769"/>
                <a:gd name="connsiteX0" fmla="*/ 114300 w 307182"/>
                <a:gd name="connsiteY0" fmla="*/ 0 h 71913"/>
                <a:gd name="connsiteX1" fmla="*/ 307182 w 307182"/>
                <a:gd name="connsiteY1" fmla="*/ 7144 h 71913"/>
                <a:gd name="connsiteX2" fmla="*/ 307182 w 307182"/>
                <a:gd name="connsiteY2" fmla="*/ 52863 h 71913"/>
                <a:gd name="connsiteX3" fmla="*/ 0 w 307182"/>
                <a:gd name="connsiteY3" fmla="*/ 71913 h 71913"/>
                <a:gd name="connsiteX4" fmla="*/ 114300 w 307182"/>
                <a:gd name="connsiteY4" fmla="*/ 0 h 71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182" h="71913">
                  <a:moveTo>
                    <a:pt x="114300" y="0"/>
                  </a:moveTo>
                  <a:lnTo>
                    <a:pt x="307182" y="7144"/>
                  </a:lnTo>
                  <a:lnTo>
                    <a:pt x="307182" y="52863"/>
                  </a:lnTo>
                  <a:lnTo>
                    <a:pt x="0" y="71913"/>
                  </a:lnTo>
                  <a:lnTo>
                    <a:pt x="114300" y="0"/>
                  </a:lnTo>
                  <a:close/>
                </a:path>
              </a:pathLst>
            </a:cu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ángulo 20">
              <a:extLst>
                <a:ext uri="{FF2B5EF4-FFF2-40B4-BE49-F238E27FC236}">
                  <a16:creationId xmlns:a16="http://schemas.microsoft.com/office/drawing/2014/main" id="{7A569772-06C1-3759-F94E-31484E6DFA1E}"/>
                </a:ext>
              </a:extLst>
            </p:cNvPr>
            <p:cNvSpPr/>
            <p:nvPr/>
          </p:nvSpPr>
          <p:spPr>
            <a:xfrm rot="2714994">
              <a:off x="5704904" y="1878574"/>
              <a:ext cx="73035" cy="434751"/>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Conector: angular 14">
              <a:extLst>
                <a:ext uri="{FF2B5EF4-FFF2-40B4-BE49-F238E27FC236}">
                  <a16:creationId xmlns:a16="http://schemas.microsoft.com/office/drawing/2014/main" id="{C5486AD2-2320-7E4D-9DBE-0A887F192CDC}"/>
                </a:ext>
              </a:extLst>
            </p:cNvPr>
            <p:cNvCxnSpPr>
              <a:cxnSpLocks/>
            </p:cNvCxnSpPr>
            <p:nvPr/>
          </p:nvCxnSpPr>
          <p:spPr>
            <a:xfrm flipV="1">
              <a:off x="5291137" y="1998739"/>
              <a:ext cx="832076" cy="169442"/>
            </a:xfrm>
            <a:prstGeom prst="bentConnector3">
              <a:avLst>
                <a:gd name="adj1" fmla="val 50000"/>
              </a:avLst>
            </a:prstGeom>
            <a:ln w="9525">
              <a:prstDash val="sysDash"/>
              <a:tailEnd type="triangle"/>
            </a:ln>
          </p:spPr>
          <p:style>
            <a:lnRef idx="2">
              <a:schemeClr val="accent1"/>
            </a:lnRef>
            <a:fillRef idx="0">
              <a:schemeClr val="accent1"/>
            </a:fillRef>
            <a:effectRef idx="1">
              <a:schemeClr val="accent1"/>
            </a:effectRef>
            <a:fontRef idx="minor">
              <a:schemeClr val="tx1"/>
            </a:fontRef>
          </p:style>
        </p:cxnSp>
      </p:grpSp>
      <p:sp>
        <p:nvSpPr>
          <p:cNvPr id="10" name="Rectángulo: una sola esquina redondeada 9">
            <a:extLst>
              <a:ext uri="{FF2B5EF4-FFF2-40B4-BE49-F238E27FC236}">
                <a16:creationId xmlns:a16="http://schemas.microsoft.com/office/drawing/2014/main" id="{1E156CBA-FED2-257A-C7EF-365360373722}"/>
              </a:ext>
            </a:extLst>
          </p:cNvPr>
          <p:cNvSpPr/>
          <p:nvPr/>
        </p:nvSpPr>
        <p:spPr>
          <a:xfrm flipV="1">
            <a:off x="-1" y="506203"/>
            <a:ext cx="7503663" cy="514308"/>
          </a:xfrm>
          <a:prstGeom prst="round1Rect">
            <a:avLst>
              <a:gd name="adj" fmla="val 50000"/>
            </a:avLst>
          </a:prstGeom>
          <a:solidFill>
            <a:schemeClr val="bg1"/>
          </a:solidFill>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ángulo: una sola esquina redondeada 5">
            <a:extLst>
              <a:ext uri="{FF2B5EF4-FFF2-40B4-BE49-F238E27FC236}">
                <a16:creationId xmlns:a16="http://schemas.microsoft.com/office/drawing/2014/main" id="{04768801-B5D7-55B0-D508-7AF55EAA9AFF}"/>
              </a:ext>
            </a:extLst>
          </p:cNvPr>
          <p:cNvSpPr/>
          <p:nvPr/>
        </p:nvSpPr>
        <p:spPr>
          <a:xfrm flipV="1">
            <a:off x="1" y="0"/>
            <a:ext cx="8904916" cy="514308"/>
          </a:xfrm>
          <a:prstGeom prst="round1Rect">
            <a:avLst>
              <a:gd name="adj" fmla="val 50000"/>
            </a:avLst>
          </a:prstGeom>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Headline">
            <a:extLst>
              <a:ext uri="{FF2B5EF4-FFF2-40B4-BE49-F238E27FC236}">
                <a16:creationId xmlns:a16="http://schemas.microsoft.com/office/drawing/2014/main" id="{4E78CD54-7686-ABBD-B1C7-C3F65E665B83}"/>
              </a:ext>
            </a:extLst>
          </p:cNvPr>
          <p:cNvSpPr txBox="1">
            <a:spLocks/>
          </p:cNvSpPr>
          <p:nvPr/>
        </p:nvSpPr>
        <p:spPr bwMode="gray">
          <a:xfrm>
            <a:off x="95626" y="18520"/>
            <a:ext cx="7903630" cy="494751"/>
          </a:xfrm>
          <a:prstGeom prst="rect">
            <a:avLst/>
          </a:prstGeom>
        </p:spPr>
        <p:txBody>
          <a:bodyPr wrap="square">
            <a:spAutoFit/>
          </a:bodyPr>
          <a:lstStyle>
            <a:lvl1pPr algn="l" defTabSz="685800" rtl="0" eaLnBrk="1" latinLnBrk="0" hangingPunct="1">
              <a:lnSpc>
                <a:spcPct val="90000"/>
              </a:lnSpc>
              <a:spcBef>
                <a:spcPct val="0"/>
              </a:spcBef>
              <a:buNone/>
              <a:defRPr sz="2600" b="1" kern="1200">
                <a:solidFill>
                  <a:schemeClr val="tx1"/>
                </a:solidFill>
                <a:latin typeface="+mj-lt"/>
                <a:ea typeface="+mj-ea"/>
                <a:cs typeface="+mj-cs"/>
              </a:defRPr>
            </a:lvl1pPr>
          </a:lstStyle>
          <a:p>
            <a:pPr>
              <a:lnSpc>
                <a:spcPct val="120000"/>
              </a:lnSpc>
              <a:spcAft>
                <a:spcPts val="600"/>
              </a:spcAft>
            </a:pPr>
            <a:r>
              <a:rPr lang="en-US" sz="2400" b="1" i="0" u="none" strike="noStrike" dirty="0">
                <a:solidFill>
                  <a:schemeClr val="bg1"/>
                </a:solidFill>
                <a:effectLst/>
                <a:latin typeface="Arial" panose="020B0604020202020204" pitchFamily="34" charset="0"/>
                <a:cs typeface="Arial" panose="020B0604020202020204" pitchFamily="34" charset="0"/>
              </a:rPr>
              <a:t>FOR EQUALITY AND CONSERVATION</a:t>
            </a:r>
          </a:p>
        </p:txBody>
      </p:sp>
      <p:sp>
        <p:nvSpPr>
          <p:cNvPr id="3" name="Subline">
            <a:extLst>
              <a:ext uri="{FF2B5EF4-FFF2-40B4-BE49-F238E27FC236}">
                <a16:creationId xmlns:a16="http://schemas.microsoft.com/office/drawing/2014/main" id="{135F137E-0299-15B2-43D0-B300F2233AEA}"/>
              </a:ext>
            </a:extLst>
          </p:cNvPr>
          <p:cNvSpPr txBox="1">
            <a:spLocks/>
          </p:cNvSpPr>
          <p:nvPr/>
        </p:nvSpPr>
        <p:spPr bwMode="gray">
          <a:xfrm>
            <a:off x="103654" y="497960"/>
            <a:ext cx="7400008" cy="560153"/>
          </a:xfrm>
          <a:prstGeom prst="rect">
            <a:avLst/>
          </a:prstGeom>
        </p:spPr>
        <p:txBody>
          <a:bodyPr vert="horz" wrap="square" lIns="91440" tIns="45720" rIns="91440" bIns="45720" rtlCol="0" anchor="ctr">
            <a:spAutoFit/>
          </a:bodyPr>
          <a:lstStyle>
            <a:defPPr>
              <a:defRPr lang="en-US"/>
            </a:defPPr>
            <a:lvl1pPr marL="0" indent="0" algn="l" defTabSz="457200" rtl="0" eaLnBrk="1" latinLnBrk="0" hangingPunct="1">
              <a:lnSpc>
                <a:spcPct val="95000"/>
              </a:lnSpc>
              <a:spcBef>
                <a:spcPts val="1200"/>
              </a:spcBef>
              <a:spcAft>
                <a:spcPts val="0"/>
              </a:spcAft>
              <a:buNone/>
              <a:defRPr sz="15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err="1">
                <a:solidFill>
                  <a:srgbClr val="156082"/>
                </a:solidFill>
                <a:latin typeface="Arial" panose="020B0604020202020204" pitchFamily="34" charset="0"/>
                <a:cs typeface="Arial" panose="020B0604020202020204" pitchFamily="34" charset="0"/>
              </a:rPr>
              <a:t>María</a:t>
            </a:r>
            <a:r>
              <a:rPr lang="en-US" sz="1600" b="1" dirty="0">
                <a:solidFill>
                  <a:srgbClr val="156082"/>
                </a:solidFill>
                <a:latin typeface="Arial" panose="020B0604020202020204" pitchFamily="34" charset="0"/>
                <a:cs typeface="Arial" panose="020B0604020202020204" pitchFamily="34" charset="0"/>
              </a:rPr>
              <a:t> Florencia </a:t>
            </a:r>
            <a:r>
              <a:rPr lang="en-US" sz="1600" b="1" dirty="0" err="1">
                <a:solidFill>
                  <a:srgbClr val="156082"/>
                </a:solidFill>
                <a:latin typeface="Arial" panose="020B0604020202020204" pitchFamily="34" charset="0"/>
                <a:cs typeface="Arial" panose="020B0604020202020204" pitchFamily="34" charset="0"/>
              </a:rPr>
              <a:t>Pichisaca</a:t>
            </a:r>
            <a:r>
              <a:rPr lang="en-US" sz="1600" b="1" dirty="0">
                <a:solidFill>
                  <a:srgbClr val="156082"/>
                </a:solidFill>
                <a:latin typeface="Arial" panose="020B0604020202020204" pitchFamily="34" charset="0"/>
                <a:cs typeface="Arial" panose="020B0604020202020204" pitchFamily="34" charset="0"/>
              </a:rPr>
              <a:t> </a:t>
            </a:r>
            <a:r>
              <a:rPr lang="en-US" sz="1600" b="1" dirty="0" err="1">
                <a:solidFill>
                  <a:srgbClr val="156082"/>
                </a:solidFill>
                <a:latin typeface="Arial" panose="020B0604020202020204" pitchFamily="34" charset="0"/>
                <a:cs typeface="Arial" panose="020B0604020202020204" pitchFamily="34" charset="0"/>
              </a:rPr>
              <a:t>Pichazaca</a:t>
            </a:r>
            <a:r>
              <a:rPr lang="en-US" sz="1600" b="1" dirty="0">
                <a:solidFill>
                  <a:srgbClr val="156082"/>
                </a:solidFill>
                <a:latin typeface="Arial" panose="020B0604020202020204" pitchFamily="34" charset="0"/>
                <a:cs typeface="Arial" panose="020B0604020202020204" pitchFamily="34" charset="0"/>
              </a:rPr>
              <a:t>: Bringing together Women’s Rights and Environmental Protection</a:t>
            </a:r>
          </a:p>
        </p:txBody>
      </p:sp>
      <p:pic>
        <p:nvPicPr>
          <p:cNvPr id="23" name="Gráfico 22">
            <a:extLst>
              <a:ext uri="{FF2B5EF4-FFF2-40B4-BE49-F238E27FC236}">
                <a16:creationId xmlns:a16="http://schemas.microsoft.com/office/drawing/2014/main" id="{5ECAF392-FEB0-A065-6557-ECB77052BC5F}"/>
              </a:ext>
            </a:extLst>
          </p:cNvPr>
          <p:cNvPicPr>
            <a:picLocks noChangeAspect="1"/>
          </p:cNvPicPr>
          <p:nvPr/>
        </p:nvPicPr>
        <p:blipFill>
          <a:blip r:embed="rId4" cstate="screen">
            <a:lum bright="100000" contrast="100000"/>
            <a:extLst>
              <a:ext uri="{28A0092B-C50C-407E-A947-70E740481C1C}">
                <a14:useLocalDpi xmlns:a14="http://schemas.microsoft.com/office/drawing/2010/main"/>
              </a:ext>
              <a:ext uri="{96DAC541-7B7A-43D3-8B79-37D633B846F1}">
                <asvg:svgBlip xmlns:asvg="http://schemas.microsoft.com/office/drawing/2016/SVG/main" r:embed="rId5"/>
              </a:ext>
            </a:extLst>
          </a:blip>
          <a:srcRect l="-14430" t="40174" r="23568" b="-6430"/>
          <a:stretch>
            <a:fillRect/>
          </a:stretch>
        </p:blipFill>
        <p:spPr>
          <a:xfrm>
            <a:off x="6928082" y="0"/>
            <a:ext cx="2215918" cy="1569660"/>
          </a:xfrm>
          <a:custGeom>
            <a:avLst/>
            <a:gdLst>
              <a:gd name="connsiteX0" fmla="*/ 0 w 2215918"/>
              <a:gd name="connsiteY0" fmla="*/ 0 h 1569660"/>
              <a:gd name="connsiteX1" fmla="*/ 351911 w 2215918"/>
              <a:gd name="connsiteY1" fmla="*/ 0 h 1569660"/>
              <a:gd name="connsiteX2" fmla="*/ 351911 w 2215918"/>
              <a:gd name="connsiteY2" fmla="*/ 1417328 h 1569660"/>
              <a:gd name="connsiteX3" fmla="*/ 2215918 w 2215918"/>
              <a:gd name="connsiteY3" fmla="*/ 1417328 h 1569660"/>
              <a:gd name="connsiteX4" fmla="*/ 2215918 w 2215918"/>
              <a:gd name="connsiteY4" fmla="*/ 1569660 h 1569660"/>
              <a:gd name="connsiteX5" fmla="*/ 0 w 2215918"/>
              <a:gd name="connsiteY5" fmla="*/ 1569660 h 1569660"/>
              <a:gd name="connsiteX6" fmla="*/ 0 w 2215918"/>
              <a:gd name="connsiteY6"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5918" h="1569660">
                <a:moveTo>
                  <a:pt x="0" y="0"/>
                </a:moveTo>
                <a:lnTo>
                  <a:pt x="351911" y="0"/>
                </a:lnTo>
                <a:lnTo>
                  <a:pt x="351911" y="1417328"/>
                </a:lnTo>
                <a:lnTo>
                  <a:pt x="2215918" y="1417328"/>
                </a:lnTo>
                <a:lnTo>
                  <a:pt x="2215918" y="1569660"/>
                </a:lnTo>
                <a:lnTo>
                  <a:pt x="0" y="1569660"/>
                </a:lnTo>
                <a:lnTo>
                  <a:pt x="0" y="0"/>
                </a:lnTo>
                <a:close/>
              </a:path>
            </a:pathLst>
          </a:custGeom>
        </p:spPr>
      </p:pic>
      <p:sp>
        <p:nvSpPr>
          <p:cNvPr id="4" name="CuadroTexto 3">
            <a:extLst>
              <a:ext uri="{FF2B5EF4-FFF2-40B4-BE49-F238E27FC236}">
                <a16:creationId xmlns:a16="http://schemas.microsoft.com/office/drawing/2014/main" id="{5F48A140-5CAE-36EE-32A8-65E2B4B719BE}"/>
              </a:ext>
            </a:extLst>
          </p:cNvPr>
          <p:cNvSpPr txBox="1"/>
          <p:nvPr/>
        </p:nvSpPr>
        <p:spPr>
          <a:xfrm>
            <a:off x="4083049" y="2792700"/>
            <a:ext cx="4881563" cy="2092881"/>
          </a:xfrm>
          <a:prstGeom prst="roundRect">
            <a:avLst>
              <a:gd name="adj" fmla="val 0"/>
            </a:avLst>
          </a:prstGeom>
          <a:solidFill>
            <a:schemeClr val="bg1"/>
          </a:solidFill>
          <a:ln w="12700">
            <a:noFill/>
            <a:prstDash val="dash"/>
          </a:ln>
          <a:effectLst/>
        </p:spPr>
        <p:txBody>
          <a:bodyPr wrap="square" lIns="91440" tIns="45720" rIns="91440" bIns="45720" rtlCol="0" anchor="ctr">
            <a:spAutoFit/>
          </a:bodyPr>
          <a:lstStyle/>
          <a:p>
            <a:r>
              <a:rPr lang="en-US" sz="1300" dirty="0">
                <a:solidFill>
                  <a:srgbClr val="000000"/>
                </a:solidFill>
                <a:latin typeface="Arial"/>
                <a:cs typeface="Arial"/>
              </a:rPr>
              <a:t>My name is Florencia, and I am 34 years old. I am </a:t>
            </a:r>
            <a:r>
              <a:rPr lang="en-US" sz="1300" dirty="0" err="1">
                <a:solidFill>
                  <a:srgbClr val="000000"/>
                </a:solidFill>
                <a:latin typeface="Arial"/>
                <a:cs typeface="Arial"/>
              </a:rPr>
              <a:t>Cañari</a:t>
            </a:r>
            <a:r>
              <a:rPr lang="en-US" sz="1300" dirty="0">
                <a:solidFill>
                  <a:srgbClr val="000000"/>
                </a:solidFill>
                <a:latin typeface="Arial"/>
                <a:cs typeface="Arial"/>
              </a:rPr>
              <a:t>, from the province of Cañar in southern Ecuador. I live in the </a:t>
            </a:r>
            <a:r>
              <a:rPr lang="en-US" sz="1300" dirty="0" err="1">
                <a:solidFill>
                  <a:srgbClr val="000000"/>
                </a:solidFill>
                <a:latin typeface="Arial"/>
                <a:cs typeface="Arial"/>
              </a:rPr>
              <a:t>Quilloac</a:t>
            </a:r>
            <a:r>
              <a:rPr lang="en-US" sz="1300" dirty="0">
                <a:solidFill>
                  <a:srgbClr val="000000"/>
                </a:solidFill>
                <a:latin typeface="Arial"/>
                <a:cs typeface="Arial"/>
              </a:rPr>
              <a:t> community with my mother and daughter, and I hold a degree in Nutrition.</a:t>
            </a:r>
          </a:p>
          <a:p>
            <a:br>
              <a:rPr lang="en-US" sz="1300" dirty="0">
                <a:solidFill>
                  <a:srgbClr val="000000"/>
                </a:solidFill>
                <a:latin typeface="Arial"/>
                <a:cs typeface="Arial"/>
              </a:rPr>
            </a:br>
            <a:r>
              <a:rPr lang="en-US" sz="1300" dirty="0">
                <a:solidFill>
                  <a:srgbClr val="000000"/>
                </a:solidFill>
                <a:latin typeface="Arial"/>
                <a:cs typeface="Arial"/>
              </a:rPr>
              <a:t>Currently, I am the </a:t>
            </a:r>
            <a:r>
              <a:rPr lang="en-US" sz="1300" b="1" dirty="0">
                <a:solidFill>
                  <a:srgbClr val="000000"/>
                </a:solidFill>
                <a:latin typeface="Arial"/>
                <a:cs typeface="Arial"/>
              </a:rPr>
              <a:t>president of TUCAYTA</a:t>
            </a:r>
            <a:r>
              <a:rPr lang="en-US" sz="1300" dirty="0">
                <a:solidFill>
                  <a:srgbClr val="000000"/>
                </a:solidFill>
                <a:latin typeface="Arial"/>
                <a:cs typeface="Arial"/>
              </a:rPr>
              <a:t>, an Indigenous and peasant organization that aims to </a:t>
            </a:r>
            <a:r>
              <a:rPr lang="en-US" sz="1300" b="1" dirty="0">
                <a:solidFill>
                  <a:srgbClr val="000000"/>
                </a:solidFill>
                <a:latin typeface="Arial"/>
                <a:cs typeface="Arial"/>
              </a:rPr>
              <a:t>promote rural development </a:t>
            </a:r>
            <a:r>
              <a:rPr lang="en-US" sz="1300" dirty="0">
                <a:solidFill>
                  <a:srgbClr val="000000"/>
                </a:solidFill>
                <a:latin typeface="Arial"/>
                <a:cs typeface="Arial"/>
              </a:rPr>
              <a:t>with identity, embracing a pluralistic and intercultural approach.</a:t>
            </a:r>
          </a:p>
          <a:p>
            <a:br>
              <a:rPr lang="en-US" sz="1300" dirty="0">
                <a:solidFill>
                  <a:srgbClr val="000000"/>
                </a:solidFill>
                <a:latin typeface="Arial"/>
                <a:cs typeface="Arial"/>
              </a:rPr>
            </a:br>
            <a:r>
              <a:rPr lang="en-US" sz="1000" dirty="0">
                <a:solidFill>
                  <a:srgbClr val="000000"/>
                </a:solidFill>
                <a:latin typeface="Arial"/>
                <a:cs typeface="Arial"/>
              </a:rPr>
              <a:t>More information </a:t>
            </a:r>
            <a:r>
              <a:rPr lang="en-US" sz="1000" dirty="0">
                <a:solidFill>
                  <a:srgbClr val="000000"/>
                </a:solidFill>
                <a:latin typeface="Arial"/>
                <a:cs typeface="Arial"/>
                <a:hlinkClick r:id="rId6">
                  <a:extLst>
                    <a:ext uri="{A12FA001-AC4F-418D-AE19-62706E023703}">
                      <ahyp:hlinkClr xmlns:ahyp="http://schemas.microsoft.com/office/drawing/2018/hyperlinkcolor" val="tx"/>
                    </a:ext>
                  </a:extLst>
                </a:hlinkClick>
              </a:rPr>
              <a:t>here</a:t>
            </a:r>
            <a:r>
              <a:rPr lang="en-US" sz="1000" dirty="0">
                <a:solidFill>
                  <a:srgbClr val="000000"/>
                </a:solidFill>
                <a:latin typeface="Arial"/>
                <a:cs typeface="Arial"/>
              </a:rPr>
              <a:t>. </a:t>
            </a:r>
            <a:r>
              <a:rPr lang="en-US" sz="1300" dirty="0">
                <a:solidFill>
                  <a:srgbClr val="000000"/>
                </a:solidFill>
                <a:latin typeface="Arial"/>
                <a:cs typeface="Arial"/>
              </a:rPr>
              <a:t> </a:t>
            </a:r>
          </a:p>
        </p:txBody>
      </p:sp>
      <p:pic>
        <p:nvPicPr>
          <p:cNvPr id="7" name="Imagen 6" descr="Mujer en un campo&#10;&#10;Descripción generada automáticamente con confianza media">
            <a:extLst>
              <a:ext uri="{FF2B5EF4-FFF2-40B4-BE49-F238E27FC236}">
                <a16:creationId xmlns:a16="http://schemas.microsoft.com/office/drawing/2014/main" id="{26720111-AE9C-2F40-B6A7-D46296198D7D}"/>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87417" y="1201402"/>
            <a:ext cx="3538171" cy="3761572"/>
          </a:xfrm>
          <a:prstGeom prst="rect">
            <a:avLst/>
          </a:prstGeom>
        </p:spPr>
      </p:pic>
      <p:grpSp>
        <p:nvGrpSpPr>
          <p:cNvPr id="16" name="Grupo 15">
            <a:extLst>
              <a:ext uri="{FF2B5EF4-FFF2-40B4-BE49-F238E27FC236}">
                <a16:creationId xmlns:a16="http://schemas.microsoft.com/office/drawing/2014/main" id="{4950C26E-55A7-9D17-8124-5EDCAAAB109C}"/>
              </a:ext>
            </a:extLst>
          </p:cNvPr>
          <p:cNvGrpSpPr/>
          <p:nvPr/>
        </p:nvGrpSpPr>
        <p:grpSpPr>
          <a:xfrm>
            <a:off x="7963990" y="106962"/>
            <a:ext cx="706979" cy="753633"/>
            <a:chOff x="8074904" y="163563"/>
            <a:chExt cx="834611" cy="889688"/>
          </a:xfrm>
        </p:grpSpPr>
        <p:pic>
          <p:nvPicPr>
            <p:cNvPr id="17" name="Gráfico 16">
              <a:hlinkClick r:id="rId8" action="ppaction://hlinksldjump"/>
              <a:extLst>
                <a:ext uri="{FF2B5EF4-FFF2-40B4-BE49-F238E27FC236}">
                  <a16:creationId xmlns:a16="http://schemas.microsoft.com/office/drawing/2014/main" id="{C7CB13F5-18DC-2664-BB3C-49438BC7DBA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114602" y="163563"/>
              <a:ext cx="750129" cy="889688"/>
            </a:xfrm>
            <a:prstGeom prst="rect">
              <a:avLst/>
            </a:prstGeom>
            <a:effectLst>
              <a:outerShdw blurRad="50800" dist="38100" dir="5400000" algn="t" rotWithShape="0">
                <a:prstClr val="black">
                  <a:alpha val="40000"/>
                </a:prstClr>
              </a:outerShdw>
            </a:effectLst>
          </p:spPr>
        </p:pic>
        <p:sp>
          <p:nvSpPr>
            <p:cNvPr id="19" name="CuadroTexto 18">
              <a:extLst>
                <a:ext uri="{FF2B5EF4-FFF2-40B4-BE49-F238E27FC236}">
                  <a16:creationId xmlns:a16="http://schemas.microsoft.com/office/drawing/2014/main" id="{3126FA97-CBB0-CC9E-094E-79974495BAC3}"/>
                </a:ext>
              </a:extLst>
            </p:cNvPr>
            <p:cNvSpPr txBox="1"/>
            <p:nvPr/>
          </p:nvSpPr>
          <p:spPr>
            <a:xfrm>
              <a:off x="8074904" y="759513"/>
              <a:ext cx="834611" cy="236171"/>
            </a:xfrm>
            <a:prstGeom prst="rect">
              <a:avLst/>
            </a:prstGeom>
            <a:noFill/>
          </p:spPr>
          <p:txBody>
            <a:bodyPr wrap="square" rtlCol="0">
              <a:spAutoFit/>
            </a:bodyPr>
            <a:lstStyle/>
            <a:p>
              <a:pPr algn="ctr"/>
              <a:r>
                <a:rPr lang="en-US" sz="700" b="1" dirty="0">
                  <a:solidFill>
                    <a:srgbClr val="0F435E"/>
                  </a:solidFill>
                  <a:latin typeface="Arial Black" panose="020B0A04020102020204" pitchFamily="34" charset="0"/>
                  <a:cs typeface="Arial" panose="020B0604020202020204" pitchFamily="34" charset="0"/>
                </a:rPr>
                <a:t>ECUADOR</a:t>
              </a:r>
            </a:p>
          </p:txBody>
        </p:sp>
      </p:grpSp>
      <p:sp>
        <p:nvSpPr>
          <p:cNvPr id="5" name="Rectángulo 4">
            <a:hlinkClick r:id="rId8" action="ppaction://hlinksldjump"/>
            <a:extLst>
              <a:ext uri="{FF2B5EF4-FFF2-40B4-BE49-F238E27FC236}">
                <a16:creationId xmlns:a16="http://schemas.microsoft.com/office/drawing/2014/main" id="{B8C356EB-8717-71DD-9ECF-CBD7107CE5B5}"/>
              </a:ext>
            </a:extLst>
          </p:cNvPr>
          <p:cNvSpPr/>
          <p:nvPr/>
        </p:nvSpPr>
        <p:spPr>
          <a:xfrm>
            <a:off x="7931196" y="65655"/>
            <a:ext cx="760587" cy="83624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Elipse 21">
            <a:hlinkClick r:id="rId8" action="ppaction://hlinksldjump"/>
            <a:extLst>
              <a:ext uri="{FF2B5EF4-FFF2-40B4-BE49-F238E27FC236}">
                <a16:creationId xmlns:a16="http://schemas.microsoft.com/office/drawing/2014/main" id="{E9C23E5C-319F-0B2A-9B94-4E7963CDF607}"/>
              </a:ext>
            </a:extLst>
          </p:cNvPr>
          <p:cNvSpPr/>
          <p:nvPr/>
        </p:nvSpPr>
        <p:spPr>
          <a:xfrm>
            <a:off x="8977782" y="4966437"/>
            <a:ext cx="139024" cy="139024"/>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96903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0">
        <p15:prstTrans prst="pageCurlDouble"/>
      </p:transition>
    </mc:Choice>
    <mc:Fallback xmlns="">
      <p:transition spd="slow"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1000"/>
                                        <p:tgtEl>
                                          <p:spTgt spid="3"/>
                                        </p:tgtEl>
                                      </p:cBhvr>
                                    </p:animEffect>
                                  </p:childTnLst>
                                </p:cTn>
                              </p:par>
                            </p:childTnLst>
                          </p:cTn>
                        </p:par>
                        <p:par>
                          <p:cTn id="14" fill="hold">
                            <p:stCondLst>
                              <p:cond delay="1500"/>
                            </p:stCondLst>
                            <p:childTnLst>
                              <p:par>
                                <p:cTn id="15" presetID="53" presetClass="entr" presetSubtype="16"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fltVal val="0"/>
                                          </p:val>
                                        </p:tav>
                                        <p:tav tm="100000">
                                          <p:val>
                                            <p:strVal val="#ppt_w"/>
                                          </p:val>
                                        </p:tav>
                                      </p:tavLst>
                                    </p:anim>
                                    <p:anim calcmode="lin" valueType="num">
                                      <p:cBhvr>
                                        <p:cTn id="18" dur="1000" fill="hold"/>
                                        <p:tgtEl>
                                          <p:spTgt spid="11"/>
                                        </p:tgtEl>
                                        <p:attrNameLst>
                                          <p:attrName>ppt_h</p:attrName>
                                        </p:attrNameLst>
                                      </p:cBhvr>
                                      <p:tavLst>
                                        <p:tav tm="0">
                                          <p:val>
                                            <p:fltVal val="0"/>
                                          </p:val>
                                        </p:tav>
                                        <p:tav tm="100000">
                                          <p:val>
                                            <p:strVal val="#ppt_h"/>
                                          </p:val>
                                        </p:tav>
                                      </p:tavLst>
                                    </p:anim>
                                    <p:animEffect transition="in" filter="fade">
                                      <p:cBhvr>
                                        <p:cTn id="19" dur="1000"/>
                                        <p:tgtEl>
                                          <p:spTgt spid="11"/>
                                        </p:tgtEl>
                                      </p:cBhvr>
                                    </p:animEffect>
                                  </p:childTnLst>
                                </p:cTn>
                              </p:par>
                            </p:childTnLst>
                          </p:cTn>
                        </p:par>
                        <p:par>
                          <p:cTn id="20" fill="hold">
                            <p:stCondLst>
                              <p:cond delay="2500"/>
                            </p:stCondLst>
                            <p:childTnLst>
                              <p:par>
                                <p:cTn id="21" presetID="10" presetClass="entr" presetSubtype="0" fill="hold" grpId="0" nodeType="afterEffect">
                                  <p:stCondLst>
                                    <p:cond delay="100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ángulo 22">
            <a:extLst>
              <a:ext uri="{FF2B5EF4-FFF2-40B4-BE49-F238E27FC236}">
                <a16:creationId xmlns:a16="http://schemas.microsoft.com/office/drawing/2014/main" id="{181EB6BF-4D07-B801-2704-81F7758B62D0}"/>
              </a:ext>
            </a:extLst>
          </p:cNvPr>
          <p:cNvSpPr/>
          <p:nvPr/>
        </p:nvSpPr>
        <p:spPr>
          <a:xfrm>
            <a:off x="3176191" y="0"/>
            <a:ext cx="2808321" cy="51435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25FBE202-7235-E8D7-1DCF-F4A4C4FABFF4}"/>
              </a:ext>
            </a:extLst>
          </p:cNvPr>
          <p:cNvSpPr>
            <a:spLocks noGrp="1"/>
          </p:cNvSpPr>
          <p:nvPr>
            <p:ph sz="half" idx="4294967295"/>
          </p:nvPr>
        </p:nvSpPr>
        <p:spPr>
          <a:xfrm>
            <a:off x="86936" y="532527"/>
            <a:ext cx="3072553" cy="4437741"/>
          </a:xfrm>
          <a:prstGeom prst="roundRect">
            <a:avLst>
              <a:gd name="adj" fmla="val 0"/>
            </a:avLst>
          </a:prstGeom>
          <a:solidFill>
            <a:schemeClr val="bg1"/>
          </a:solidFill>
          <a:ln w="12700">
            <a:noFill/>
            <a:prstDash val="sysDash"/>
          </a:ln>
          <a:effectLst/>
        </p:spPr>
        <p:txBody>
          <a:bodyPr anchor="ctr">
            <a:noAutofit/>
          </a:bodyPr>
          <a:lstStyle/>
          <a:p>
            <a:pPr marL="0" indent="0">
              <a:spcBef>
                <a:spcPts val="0"/>
              </a:spcBef>
              <a:buNone/>
            </a:pPr>
            <a:r>
              <a:rPr lang="en-US" sz="1400" dirty="0">
                <a:solidFill>
                  <a:srgbClr val="000000"/>
                </a:solidFill>
                <a:latin typeface="Arial"/>
                <a:cs typeface="Arial"/>
              </a:rPr>
              <a:t>My inspiration to lead initiatives in TUCAYTA stems from living alongside my mother and daughter, three generations of women who have demonstrated that it is possible to </a:t>
            </a:r>
            <a:r>
              <a:rPr lang="en-US" sz="1400" b="1" dirty="0">
                <a:solidFill>
                  <a:srgbClr val="000000"/>
                </a:solidFill>
                <a:latin typeface="Arial"/>
                <a:cs typeface="Arial"/>
              </a:rPr>
              <a:t>break stereotypes </a:t>
            </a:r>
            <a:r>
              <a:rPr lang="en-US" sz="1400" dirty="0">
                <a:solidFill>
                  <a:srgbClr val="000000"/>
                </a:solidFill>
                <a:latin typeface="Arial"/>
                <a:cs typeface="Arial"/>
              </a:rPr>
              <a:t>and achieve greater levels of participation.</a:t>
            </a:r>
          </a:p>
          <a:p>
            <a:pPr marL="0" indent="0">
              <a:spcBef>
                <a:spcPts val="0"/>
              </a:spcBef>
              <a:buNone/>
            </a:pPr>
            <a:endParaRPr lang="en-US" sz="1400" dirty="0">
              <a:solidFill>
                <a:srgbClr val="000000"/>
              </a:solidFill>
              <a:latin typeface="Arial"/>
              <a:cs typeface="Arial"/>
            </a:endParaRPr>
          </a:p>
          <a:p>
            <a:pPr marL="0" indent="0">
              <a:spcBef>
                <a:spcPts val="0"/>
              </a:spcBef>
              <a:buNone/>
            </a:pPr>
            <a:r>
              <a:rPr lang="en-US" sz="1400" dirty="0">
                <a:solidFill>
                  <a:srgbClr val="000000"/>
                </a:solidFill>
                <a:latin typeface="Arial"/>
                <a:cs typeface="Arial"/>
              </a:rPr>
              <a:t>What motivates me is creating change in my community through </a:t>
            </a:r>
            <a:r>
              <a:rPr lang="en-US" sz="1400" b="1" dirty="0">
                <a:solidFill>
                  <a:srgbClr val="000000"/>
                </a:solidFill>
                <a:latin typeface="Arial"/>
                <a:cs typeface="Arial"/>
              </a:rPr>
              <a:t>justice, peace, and sustainable development</a:t>
            </a:r>
            <a:r>
              <a:rPr lang="en-US" sz="1400" dirty="0">
                <a:solidFill>
                  <a:srgbClr val="000000"/>
                </a:solidFill>
                <a:latin typeface="Arial"/>
                <a:cs typeface="Arial"/>
              </a:rPr>
              <a:t>, ensuring that all decisions include women’s voices and protect our natural environment. To this end, I want to promote community projects, such as improving the irrigation system of </a:t>
            </a:r>
            <a:r>
              <a:rPr lang="en-US" sz="1400" dirty="0" err="1">
                <a:solidFill>
                  <a:srgbClr val="000000"/>
                </a:solidFill>
                <a:latin typeface="Arial"/>
                <a:cs typeface="Arial"/>
              </a:rPr>
              <a:t>Patococha</a:t>
            </a:r>
            <a:r>
              <a:rPr lang="en-US" sz="1400" dirty="0">
                <a:solidFill>
                  <a:srgbClr val="000000"/>
                </a:solidFill>
                <a:latin typeface="Arial"/>
                <a:cs typeface="Arial"/>
              </a:rPr>
              <a:t> Lagoon, our main water source.</a:t>
            </a:r>
            <a:endParaRPr lang="en-US" sz="1400" dirty="0">
              <a:effectLst/>
              <a:latin typeface="Arial"/>
              <a:cs typeface="Arial"/>
            </a:endParaRPr>
          </a:p>
        </p:txBody>
      </p:sp>
      <p:sp>
        <p:nvSpPr>
          <p:cNvPr id="2" name="Rectangle 1">
            <a:extLst>
              <a:ext uri="{FF2B5EF4-FFF2-40B4-BE49-F238E27FC236}">
                <a16:creationId xmlns:a16="http://schemas.microsoft.com/office/drawing/2014/main" id="{BE908D1F-4D11-A242-5BF8-4EBA54641E56}"/>
              </a:ext>
            </a:extLst>
          </p:cNvPr>
          <p:cNvSpPr/>
          <p:nvPr/>
        </p:nvSpPr>
        <p:spPr>
          <a:xfrm>
            <a:off x="6136423" y="444604"/>
            <a:ext cx="2823393" cy="4426827"/>
          </a:xfrm>
          <a:prstGeom prst="roundRect">
            <a:avLst>
              <a:gd name="adj" fmla="val 0"/>
            </a:avLst>
          </a:prstGeom>
          <a:solidFill>
            <a:schemeClr val="bg1"/>
          </a:solidFill>
          <a:ln w="1270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2906" tIns="32906" rIns="32906" bIns="32906" rtlCol="0" anchor="ctr"/>
          <a:lstStyle/>
          <a:p>
            <a:r>
              <a:rPr lang="en-US" sz="1200" dirty="0">
                <a:solidFill>
                  <a:srgbClr val="000000"/>
                </a:solidFill>
                <a:latin typeface="Arial"/>
                <a:cs typeface="Arial"/>
              </a:rPr>
              <a:t>In my community, women face </a:t>
            </a:r>
            <a:r>
              <a:rPr lang="en-US" sz="1200" b="1" dirty="0">
                <a:solidFill>
                  <a:srgbClr val="000000"/>
                </a:solidFill>
                <a:latin typeface="Arial"/>
                <a:cs typeface="Arial"/>
              </a:rPr>
              <a:t>significant challenges</a:t>
            </a:r>
            <a:r>
              <a:rPr lang="en-US" sz="1200" dirty="0">
                <a:solidFill>
                  <a:srgbClr val="000000"/>
                </a:solidFill>
                <a:latin typeface="Arial"/>
                <a:cs typeface="Arial"/>
              </a:rPr>
              <a:t>, such as </a:t>
            </a:r>
            <a:r>
              <a:rPr lang="en-US" sz="1200" b="1" dirty="0">
                <a:solidFill>
                  <a:srgbClr val="000000"/>
                </a:solidFill>
                <a:latin typeface="Arial"/>
                <a:cs typeface="Arial"/>
              </a:rPr>
              <a:t>lack of representation in organizational decisions and political discrimination</a:t>
            </a:r>
            <a:r>
              <a:rPr lang="en-US" sz="1200" dirty="0">
                <a:solidFill>
                  <a:srgbClr val="000000"/>
                </a:solidFill>
                <a:latin typeface="Arial"/>
                <a:cs typeface="Arial"/>
              </a:rPr>
              <a:t>. Over the years, I have worked alongside other women to reduce inequalities and create a more equitable environment. My fight focuses on gender equality and environmental protection.</a:t>
            </a:r>
          </a:p>
          <a:p>
            <a:endParaRPr lang="en-US" sz="1200" dirty="0">
              <a:solidFill>
                <a:srgbClr val="000000"/>
              </a:solidFill>
              <a:latin typeface="Arial"/>
              <a:cs typeface="Arial"/>
            </a:endParaRPr>
          </a:p>
          <a:p>
            <a:r>
              <a:rPr lang="en-US" sz="1200" dirty="0">
                <a:solidFill>
                  <a:srgbClr val="000000"/>
                </a:solidFill>
                <a:latin typeface="Arial"/>
                <a:cs typeface="Arial"/>
              </a:rPr>
              <a:t>In </a:t>
            </a:r>
            <a:r>
              <a:rPr lang="en-US" sz="1200" dirty="0" err="1">
                <a:solidFill>
                  <a:srgbClr val="000000"/>
                </a:solidFill>
                <a:latin typeface="Arial"/>
                <a:cs typeface="Arial"/>
              </a:rPr>
              <a:t>Quilloac</a:t>
            </a:r>
            <a:r>
              <a:rPr lang="en-US" sz="1200" dirty="0">
                <a:solidFill>
                  <a:srgbClr val="000000"/>
                </a:solidFill>
                <a:latin typeface="Arial"/>
                <a:cs typeface="Arial"/>
              </a:rPr>
              <a:t> and other communities, </a:t>
            </a:r>
            <a:r>
              <a:rPr lang="en-US" sz="1200" b="1" dirty="0">
                <a:solidFill>
                  <a:srgbClr val="000000"/>
                </a:solidFill>
                <a:latin typeface="Arial"/>
                <a:cs typeface="Arial"/>
              </a:rPr>
              <a:t>biodiversity loss and moor degradation </a:t>
            </a:r>
            <a:r>
              <a:rPr lang="en-US" sz="1200" dirty="0">
                <a:solidFill>
                  <a:srgbClr val="000000"/>
                </a:solidFill>
                <a:latin typeface="Arial"/>
                <a:cs typeface="Arial"/>
              </a:rPr>
              <a:t>have severely affected water availability and impacted our food security. Unsustainable agricultural practices, like the excessive use of pesticides and other chemicals, have worsened the situation. These environmental issues are inseparable from our struggle for equality, as they directly impact our quality of life.</a:t>
            </a:r>
            <a:endParaRPr lang="en-US" sz="1200" kern="100" dirty="0">
              <a:solidFill>
                <a:schemeClr val="tx1"/>
              </a:solidFill>
              <a:latin typeface="Arial"/>
              <a:ea typeface="Calibri" panose="020F0502020204030204" pitchFamily="34" charset="0"/>
              <a:cs typeface="Arial"/>
            </a:endParaRPr>
          </a:p>
        </p:txBody>
      </p:sp>
      <p:grpSp>
        <p:nvGrpSpPr>
          <p:cNvPr id="3" name="Grupo 2">
            <a:extLst>
              <a:ext uri="{FF2B5EF4-FFF2-40B4-BE49-F238E27FC236}">
                <a16:creationId xmlns:a16="http://schemas.microsoft.com/office/drawing/2014/main" id="{F8998DCA-F940-AE1A-00F7-13D07A518B15}"/>
              </a:ext>
            </a:extLst>
          </p:cNvPr>
          <p:cNvGrpSpPr/>
          <p:nvPr/>
        </p:nvGrpSpPr>
        <p:grpSpPr>
          <a:xfrm>
            <a:off x="179386" y="-30453"/>
            <a:ext cx="2996805" cy="394210"/>
            <a:chOff x="179386" y="-30453"/>
            <a:chExt cx="2996805" cy="394210"/>
          </a:xfrm>
        </p:grpSpPr>
        <p:sp>
          <p:nvSpPr>
            <p:cNvPr id="11" name="Rectángulo: una sola esquina redondeada 10">
              <a:extLst>
                <a:ext uri="{FF2B5EF4-FFF2-40B4-BE49-F238E27FC236}">
                  <a16:creationId xmlns:a16="http://schemas.microsoft.com/office/drawing/2014/main" id="{663E6463-4166-44CE-7C9F-84798C9E3F61}"/>
                </a:ext>
              </a:extLst>
            </p:cNvPr>
            <p:cNvSpPr/>
            <p:nvPr/>
          </p:nvSpPr>
          <p:spPr>
            <a:xfrm flipV="1">
              <a:off x="179387" y="-1287"/>
              <a:ext cx="2996804" cy="336891"/>
            </a:xfrm>
            <a:prstGeom prst="round1Rect">
              <a:avLst>
                <a:gd name="adj" fmla="val 37295"/>
              </a:avLst>
            </a:prstGeom>
            <a:solidFill>
              <a:srgbClr val="156082"/>
            </a:solidFill>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Headline">
              <a:extLst>
                <a:ext uri="{FF2B5EF4-FFF2-40B4-BE49-F238E27FC236}">
                  <a16:creationId xmlns:a16="http://schemas.microsoft.com/office/drawing/2014/main" id="{DB9FA5DA-4F55-FF0A-A910-B4AD06C5B002}"/>
                </a:ext>
              </a:extLst>
            </p:cNvPr>
            <p:cNvSpPr txBox="1">
              <a:spLocks/>
            </p:cNvSpPr>
            <p:nvPr/>
          </p:nvSpPr>
          <p:spPr bwMode="gray">
            <a:xfrm>
              <a:off x="179386" y="-30453"/>
              <a:ext cx="1419067" cy="394210"/>
            </a:xfrm>
            <a:prstGeom prst="rect">
              <a:avLst/>
            </a:prstGeom>
          </p:spPr>
          <p:txBody>
            <a:bodyPr wrap="square">
              <a:spAutoFit/>
            </a:bodyPr>
            <a:lstStyle>
              <a:lvl1pPr algn="l" defTabSz="685800" rtl="0" eaLnBrk="1" latinLnBrk="0" hangingPunct="1">
                <a:lnSpc>
                  <a:spcPct val="90000"/>
                </a:lnSpc>
                <a:spcBef>
                  <a:spcPct val="0"/>
                </a:spcBef>
                <a:buNone/>
                <a:defRPr sz="2600" b="1" kern="1200">
                  <a:solidFill>
                    <a:schemeClr val="tx1"/>
                  </a:solidFill>
                  <a:latin typeface="+mj-lt"/>
                  <a:ea typeface="+mj-ea"/>
                  <a:cs typeface="+mj-cs"/>
                </a:defRPr>
              </a:lvl1pPr>
            </a:lstStyle>
            <a:p>
              <a:pPr>
                <a:lnSpc>
                  <a:spcPct val="120000"/>
                </a:lnSpc>
                <a:spcAft>
                  <a:spcPts val="600"/>
                </a:spcAft>
              </a:pPr>
              <a:r>
                <a:rPr lang="en-US" sz="1800" dirty="0">
                  <a:solidFill>
                    <a:schemeClr val="bg1"/>
                  </a:solidFill>
                  <a:latin typeface="Arial" panose="020B0604020202020204" pitchFamily="34" charset="0"/>
                  <a:cs typeface="Arial" panose="020B0604020202020204" pitchFamily="34" charset="0"/>
                </a:rPr>
                <a:t>Motivation</a:t>
              </a:r>
            </a:p>
          </p:txBody>
        </p:sp>
      </p:grpSp>
      <p:grpSp>
        <p:nvGrpSpPr>
          <p:cNvPr id="7" name="Grupo 6">
            <a:extLst>
              <a:ext uri="{FF2B5EF4-FFF2-40B4-BE49-F238E27FC236}">
                <a16:creationId xmlns:a16="http://schemas.microsoft.com/office/drawing/2014/main" id="{BB7EEBA2-A96E-06BC-3E2C-4DC686AED033}"/>
              </a:ext>
            </a:extLst>
          </p:cNvPr>
          <p:cNvGrpSpPr/>
          <p:nvPr/>
        </p:nvGrpSpPr>
        <p:grpSpPr>
          <a:xfrm>
            <a:off x="5984512" y="-47844"/>
            <a:ext cx="2980102" cy="394210"/>
            <a:chOff x="5984512" y="-47844"/>
            <a:chExt cx="2980102" cy="394210"/>
          </a:xfrm>
        </p:grpSpPr>
        <p:sp>
          <p:nvSpPr>
            <p:cNvPr id="15" name="Rectángulo: una sola esquina redondeada 14">
              <a:extLst>
                <a:ext uri="{FF2B5EF4-FFF2-40B4-BE49-F238E27FC236}">
                  <a16:creationId xmlns:a16="http://schemas.microsoft.com/office/drawing/2014/main" id="{21EB8A96-84A0-AB4A-9404-FE58D16A13C6}"/>
                </a:ext>
              </a:extLst>
            </p:cNvPr>
            <p:cNvSpPr/>
            <p:nvPr/>
          </p:nvSpPr>
          <p:spPr>
            <a:xfrm flipV="1">
              <a:off x="5984512" y="-1280"/>
              <a:ext cx="2980102" cy="336892"/>
            </a:xfrm>
            <a:prstGeom prst="round1Rect">
              <a:avLst>
                <a:gd name="adj" fmla="val 29007"/>
              </a:avLst>
            </a:prstGeom>
            <a:solidFill>
              <a:srgbClr val="156082"/>
            </a:solidFill>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Headline">
              <a:extLst>
                <a:ext uri="{FF2B5EF4-FFF2-40B4-BE49-F238E27FC236}">
                  <a16:creationId xmlns:a16="http://schemas.microsoft.com/office/drawing/2014/main" id="{B5E11C8F-F1E5-1B1A-9D0A-03839DCD1636}"/>
                </a:ext>
              </a:extLst>
            </p:cNvPr>
            <p:cNvSpPr txBox="1">
              <a:spLocks/>
            </p:cNvSpPr>
            <p:nvPr/>
          </p:nvSpPr>
          <p:spPr bwMode="gray">
            <a:xfrm>
              <a:off x="6026122" y="-47844"/>
              <a:ext cx="1419067" cy="394210"/>
            </a:xfrm>
            <a:prstGeom prst="rect">
              <a:avLst/>
            </a:prstGeom>
          </p:spPr>
          <p:txBody>
            <a:bodyPr wrap="square">
              <a:spAutoFit/>
            </a:bodyPr>
            <a:lstStyle>
              <a:lvl1pPr algn="l" defTabSz="685800" rtl="0" eaLnBrk="1" latinLnBrk="0" hangingPunct="1">
                <a:lnSpc>
                  <a:spcPct val="90000"/>
                </a:lnSpc>
                <a:spcBef>
                  <a:spcPct val="0"/>
                </a:spcBef>
                <a:buNone/>
                <a:defRPr sz="2600" b="1" kern="1200">
                  <a:solidFill>
                    <a:schemeClr val="tx1"/>
                  </a:solidFill>
                  <a:latin typeface="+mj-lt"/>
                  <a:ea typeface="+mj-ea"/>
                  <a:cs typeface="+mj-cs"/>
                </a:defRPr>
              </a:lvl1pPr>
            </a:lstStyle>
            <a:p>
              <a:pPr>
                <a:lnSpc>
                  <a:spcPct val="120000"/>
                </a:lnSpc>
                <a:spcAft>
                  <a:spcPts val="600"/>
                </a:spcAft>
              </a:pPr>
              <a:r>
                <a:rPr lang="en-US" sz="1800" dirty="0">
                  <a:solidFill>
                    <a:schemeClr val="bg1"/>
                  </a:solidFill>
                  <a:latin typeface="Arial" panose="020B0604020202020204" pitchFamily="34" charset="0"/>
                  <a:cs typeface="Arial" panose="020B0604020202020204" pitchFamily="34" charset="0"/>
                </a:rPr>
                <a:t>Context</a:t>
              </a:r>
            </a:p>
          </p:txBody>
        </p:sp>
      </p:grpSp>
      <p:grpSp>
        <p:nvGrpSpPr>
          <p:cNvPr id="4" name="Grupo 3">
            <a:extLst>
              <a:ext uri="{FF2B5EF4-FFF2-40B4-BE49-F238E27FC236}">
                <a16:creationId xmlns:a16="http://schemas.microsoft.com/office/drawing/2014/main" id="{C1963EA0-9EBA-611A-DFED-D220F33907BB}"/>
              </a:ext>
            </a:extLst>
          </p:cNvPr>
          <p:cNvGrpSpPr/>
          <p:nvPr/>
        </p:nvGrpSpPr>
        <p:grpSpPr>
          <a:xfrm>
            <a:off x="3328101" y="-1286"/>
            <a:ext cx="2514288" cy="5000708"/>
            <a:chOff x="3328101" y="-1286"/>
            <a:chExt cx="2514288" cy="5000708"/>
          </a:xfrm>
        </p:grpSpPr>
        <p:sp>
          <p:nvSpPr>
            <p:cNvPr id="21" name="CuadroTexto 20">
              <a:extLst>
                <a:ext uri="{FF2B5EF4-FFF2-40B4-BE49-F238E27FC236}">
                  <a16:creationId xmlns:a16="http://schemas.microsoft.com/office/drawing/2014/main" id="{2913DEC8-5AD8-39F0-0509-DBFD6BDD71B5}"/>
                </a:ext>
              </a:extLst>
            </p:cNvPr>
            <p:cNvSpPr txBox="1"/>
            <p:nvPr/>
          </p:nvSpPr>
          <p:spPr>
            <a:xfrm>
              <a:off x="3328101" y="4768590"/>
              <a:ext cx="2514287" cy="230832"/>
            </a:xfrm>
            <a:prstGeom prst="rect">
              <a:avLst/>
            </a:prstGeom>
            <a:noFill/>
          </p:spPr>
          <p:txBody>
            <a:bodyPr wrap="square">
              <a:spAutoFit/>
            </a:bodyPr>
            <a:lstStyle/>
            <a:p>
              <a:pPr algn="ctr"/>
              <a:r>
                <a:rPr lang="en-US" sz="900" b="0" i="0" u="none" strike="noStrike" dirty="0">
                  <a:effectLst/>
                  <a:latin typeface="Arial" panose="020B0604020202020204" pitchFamily="34" charset="0"/>
                  <a:cs typeface="Arial" panose="020B0604020202020204" pitchFamily="34" charset="0"/>
                </a:rPr>
                <a:t>Empowerment of women to face challenges</a:t>
              </a:r>
            </a:p>
          </p:txBody>
        </p:sp>
        <p:pic>
          <p:nvPicPr>
            <p:cNvPr id="6" name="Imagen 5" descr="Un par de personas de pie sobre superficie terrosa&#10;&#10;Descripción generada automáticamente con confianza media">
              <a:extLst>
                <a:ext uri="{FF2B5EF4-FFF2-40B4-BE49-F238E27FC236}">
                  <a16:creationId xmlns:a16="http://schemas.microsoft.com/office/drawing/2014/main" id="{E7BACDA0-4FC5-E2AB-BD8A-FEBCE9A6207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328103" y="-1286"/>
              <a:ext cx="2514286" cy="4764298"/>
            </a:xfrm>
            <a:prstGeom prst="rect">
              <a:avLst/>
            </a:prstGeom>
          </p:spPr>
        </p:pic>
      </p:grpSp>
      <p:sp>
        <p:nvSpPr>
          <p:cNvPr id="8" name="Elipse 7">
            <a:hlinkClick r:id="rId4" action="ppaction://hlinksldjump"/>
            <a:extLst>
              <a:ext uri="{FF2B5EF4-FFF2-40B4-BE49-F238E27FC236}">
                <a16:creationId xmlns:a16="http://schemas.microsoft.com/office/drawing/2014/main" id="{5199053F-4BBC-2EFE-C7AE-8F99B26C9A5B}"/>
              </a:ext>
            </a:extLst>
          </p:cNvPr>
          <p:cNvSpPr/>
          <p:nvPr/>
        </p:nvSpPr>
        <p:spPr>
          <a:xfrm>
            <a:off x="8977782" y="4966437"/>
            <a:ext cx="139024" cy="139024"/>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06328811"/>
      </p:ext>
    </p:extLst>
  </p:cSld>
  <p:clrMapOvr>
    <a:masterClrMapping/>
  </p:clrMapOvr>
  <p:transition spd="slow" advClick="0" advTm="5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5">
                                            <p:bg/>
                                          </p:spTgt>
                                        </p:tgtEl>
                                        <p:attrNameLst>
                                          <p:attrName>style.visibility</p:attrName>
                                        </p:attrNameLst>
                                      </p:cBhvr>
                                      <p:to>
                                        <p:strVal val="visible"/>
                                      </p:to>
                                    </p:set>
                                    <p:animEffect transition="in" filter="fade">
                                      <p:cBhvr>
                                        <p:cTn id="12" dur="1500"/>
                                        <p:tgtEl>
                                          <p:spTgt spid="5">
                                            <p:bg/>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1500"/>
                                        <p:tgtEl>
                                          <p:spTgt spid="5">
                                            <p:txEl>
                                              <p:pRg st="0" end="0"/>
                                            </p:txEl>
                                          </p:spTgt>
                                        </p:tgtEl>
                                      </p:cBhvr>
                                    </p:animEffect>
                                  </p:childTnLst>
                                </p:cTn>
                              </p:par>
                            </p:childTnLst>
                          </p:cTn>
                        </p:par>
                        <p:par>
                          <p:cTn id="16" fill="hold">
                            <p:stCondLst>
                              <p:cond delay="2500"/>
                            </p:stCondLst>
                            <p:childTnLst>
                              <p:par>
                                <p:cTn id="17" presetID="2" presetClass="entr" presetSubtype="1" fill="hold" nodeType="afterEffect">
                                  <p:stCondLst>
                                    <p:cond delay="125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500" fill="hold"/>
                                        <p:tgtEl>
                                          <p:spTgt spid="4"/>
                                        </p:tgtEl>
                                        <p:attrNameLst>
                                          <p:attrName>ppt_x</p:attrName>
                                        </p:attrNameLst>
                                      </p:cBhvr>
                                      <p:tavLst>
                                        <p:tav tm="0">
                                          <p:val>
                                            <p:strVal val="#ppt_x"/>
                                          </p:val>
                                        </p:tav>
                                        <p:tav tm="100000">
                                          <p:val>
                                            <p:strVal val="#ppt_x"/>
                                          </p:val>
                                        </p:tav>
                                      </p:tavLst>
                                    </p:anim>
                                    <p:anim calcmode="lin" valueType="num">
                                      <p:cBhvr additive="base">
                                        <p:cTn id="20" dur="1500" fill="hold"/>
                                        <p:tgtEl>
                                          <p:spTgt spid="4"/>
                                        </p:tgtEl>
                                        <p:attrNameLst>
                                          <p:attrName>ppt_y</p:attrName>
                                        </p:attrNameLst>
                                      </p:cBhvr>
                                      <p:tavLst>
                                        <p:tav tm="0">
                                          <p:val>
                                            <p:strVal val="0-#ppt_h/2"/>
                                          </p:val>
                                        </p:tav>
                                        <p:tav tm="100000">
                                          <p:val>
                                            <p:strVal val="#ppt_y"/>
                                          </p:val>
                                        </p:tav>
                                      </p:tavLst>
                                    </p:anim>
                                  </p:childTnLst>
                                </p:cTn>
                              </p:par>
                              <p:par>
                                <p:cTn id="21" presetID="10" presetClass="entr" presetSubtype="0" fill="hold" grpId="0" nodeType="with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fade">
                                      <p:cBhvr>
                                        <p:cTn id="23" dur="1500"/>
                                        <p:tgtEl>
                                          <p:spTgt spid="5">
                                            <p:txEl>
                                              <p:pRg st="2" end="2"/>
                                            </p:txEl>
                                          </p:spTgt>
                                        </p:tgtEl>
                                      </p:cBhvr>
                                    </p:animEffect>
                                  </p:childTnLst>
                                </p:cTn>
                              </p:par>
                            </p:childTnLst>
                          </p:cTn>
                        </p:par>
                        <p:par>
                          <p:cTn id="24" fill="hold">
                            <p:stCondLst>
                              <p:cond delay="5250"/>
                            </p:stCondLst>
                            <p:childTnLst>
                              <p:par>
                                <p:cTn id="25" presetID="2" presetClass="entr" presetSubtype="1" fill="hold" nodeType="afterEffect">
                                  <p:stCondLst>
                                    <p:cond delay="450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1500" fill="hold"/>
                                        <p:tgtEl>
                                          <p:spTgt spid="7"/>
                                        </p:tgtEl>
                                        <p:attrNameLst>
                                          <p:attrName>ppt_x</p:attrName>
                                        </p:attrNameLst>
                                      </p:cBhvr>
                                      <p:tavLst>
                                        <p:tav tm="0">
                                          <p:val>
                                            <p:strVal val="#ppt_x"/>
                                          </p:val>
                                        </p:tav>
                                        <p:tav tm="100000">
                                          <p:val>
                                            <p:strVal val="#ppt_x"/>
                                          </p:val>
                                        </p:tav>
                                      </p:tavLst>
                                    </p:anim>
                                    <p:anim calcmode="lin" valueType="num">
                                      <p:cBhvr additive="base">
                                        <p:cTn id="28" dur="1500" fill="hold"/>
                                        <p:tgtEl>
                                          <p:spTgt spid="7"/>
                                        </p:tgtEl>
                                        <p:attrNameLst>
                                          <p:attrName>ppt_y</p:attrName>
                                        </p:attrNameLst>
                                      </p:cBhvr>
                                      <p:tavLst>
                                        <p:tav tm="0">
                                          <p:val>
                                            <p:strVal val="0-#ppt_h/2"/>
                                          </p:val>
                                        </p:tav>
                                        <p:tav tm="100000">
                                          <p:val>
                                            <p:strVal val="#ppt_y"/>
                                          </p:val>
                                        </p:tav>
                                      </p:tavLst>
                                    </p:anim>
                                  </p:childTnLst>
                                </p:cTn>
                              </p:par>
                            </p:childTnLst>
                          </p:cTn>
                        </p:par>
                        <p:par>
                          <p:cTn id="29" fill="hold">
                            <p:stCondLst>
                              <p:cond delay="11250"/>
                            </p:stCondLst>
                            <p:childTnLst>
                              <p:par>
                                <p:cTn id="30" presetID="10" presetClass="entr" presetSubtype="0" fill="hold" grpId="0" nodeType="afterEffect">
                                  <p:stCondLst>
                                    <p:cond delay="0"/>
                                  </p:stCondLst>
                                  <p:childTnLst>
                                    <p:set>
                                      <p:cBhvr>
                                        <p:cTn id="31" dur="1" fill="hold">
                                          <p:stCondLst>
                                            <p:cond delay="0"/>
                                          </p:stCondLst>
                                        </p:cTn>
                                        <p:tgtEl>
                                          <p:spTgt spid="2">
                                            <p:bg/>
                                          </p:spTgt>
                                        </p:tgtEl>
                                        <p:attrNameLst>
                                          <p:attrName>style.visibility</p:attrName>
                                        </p:attrNameLst>
                                      </p:cBhvr>
                                      <p:to>
                                        <p:strVal val="visible"/>
                                      </p:to>
                                    </p:set>
                                    <p:animEffect transition="in" filter="fade">
                                      <p:cBhvr>
                                        <p:cTn id="32" dur="1500"/>
                                        <p:tgtEl>
                                          <p:spTgt spid="2">
                                            <p:bg/>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
                                            <p:txEl>
                                              <p:pRg st="0" end="0"/>
                                            </p:txEl>
                                          </p:spTgt>
                                        </p:tgtEl>
                                        <p:attrNameLst>
                                          <p:attrName>style.visibility</p:attrName>
                                        </p:attrNameLst>
                                      </p:cBhvr>
                                      <p:to>
                                        <p:strVal val="visible"/>
                                      </p:to>
                                    </p:set>
                                    <p:animEffect transition="in" filter="fade">
                                      <p:cBhvr>
                                        <p:cTn id="35" dur="1500"/>
                                        <p:tgtEl>
                                          <p:spTgt spid="2">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
                                            <p:txEl>
                                              <p:pRg st="2" end="2"/>
                                            </p:txEl>
                                          </p:spTgt>
                                        </p:tgtEl>
                                        <p:attrNameLst>
                                          <p:attrName>style.visibility</p:attrName>
                                        </p:attrNameLst>
                                      </p:cBhvr>
                                      <p:to>
                                        <p:strVal val="visible"/>
                                      </p:to>
                                    </p:set>
                                    <p:animEffect transition="in" filter="fade">
                                      <p:cBhvr>
                                        <p:cTn id="38" dur="1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2" grpId="0" uiExpand="1" build="p"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A98271DA-19CC-1554-49B5-922C932DBD6B}"/>
              </a:ext>
            </a:extLst>
          </p:cNvPr>
          <p:cNvSpPr/>
          <p:nvPr/>
        </p:nvSpPr>
        <p:spPr>
          <a:xfrm>
            <a:off x="0" y="0"/>
            <a:ext cx="3880965" cy="51435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25FBE202-7235-E8D7-1DCF-F4A4C4FABFF4}"/>
              </a:ext>
            </a:extLst>
          </p:cNvPr>
          <p:cNvSpPr>
            <a:spLocks noGrp="1"/>
          </p:cNvSpPr>
          <p:nvPr>
            <p:ph sz="half" idx="1"/>
          </p:nvPr>
        </p:nvSpPr>
        <p:spPr>
          <a:xfrm>
            <a:off x="106288" y="455745"/>
            <a:ext cx="3697895" cy="4569965"/>
          </a:xfrm>
          <a:ln>
            <a:noFill/>
          </a:ln>
        </p:spPr>
        <p:txBody>
          <a:bodyPr anchor="ctr">
            <a:noAutofit/>
          </a:bodyPr>
          <a:lstStyle/>
          <a:p>
            <a:pPr fontAlgn="base">
              <a:spcBef>
                <a:spcPts val="0"/>
              </a:spcBef>
              <a:spcAft>
                <a:spcPts val="600"/>
              </a:spcAft>
              <a:buClr>
                <a:srgbClr val="156082"/>
              </a:buClr>
            </a:pPr>
            <a:r>
              <a:rPr lang="en-US" sz="1400" b="1" dirty="0">
                <a:solidFill>
                  <a:srgbClr val="000000"/>
                </a:solidFill>
                <a:latin typeface="Arial"/>
                <a:cs typeface="Arial"/>
              </a:rPr>
              <a:t>Land acquisition: </a:t>
            </a:r>
            <a:r>
              <a:rPr lang="en-US" sz="1400" dirty="0">
                <a:solidFill>
                  <a:srgbClr val="000000"/>
                </a:solidFill>
                <a:latin typeface="Arial"/>
                <a:cs typeface="Arial"/>
              </a:rPr>
              <a:t>I led the purchase of land to expand conservation areas and protect water resources, reducing animal pressure through voluntary agreements.</a:t>
            </a:r>
          </a:p>
          <a:p>
            <a:pPr fontAlgn="base">
              <a:spcBef>
                <a:spcPts val="0"/>
              </a:spcBef>
              <a:spcAft>
                <a:spcPts val="600"/>
              </a:spcAft>
              <a:buClr>
                <a:srgbClr val="156082"/>
              </a:buClr>
            </a:pPr>
            <a:r>
              <a:rPr lang="en-US" sz="1400" b="1" dirty="0">
                <a:solidFill>
                  <a:srgbClr val="000000"/>
                </a:solidFill>
                <a:latin typeface="Arial"/>
                <a:cs typeface="Arial"/>
              </a:rPr>
              <a:t>Moor protection: </a:t>
            </a:r>
            <a:r>
              <a:rPr lang="en-US" sz="1400" dirty="0">
                <a:solidFill>
                  <a:srgbClr val="000000"/>
                </a:solidFill>
                <a:latin typeface="Arial"/>
                <a:cs typeface="Arial"/>
              </a:rPr>
              <a:t>We implemented barbed wire fences with recycled posts to prevent livestock access, with support from the Mountains Program (GIZ) and our own resources.</a:t>
            </a:r>
          </a:p>
          <a:p>
            <a:pPr fontAlgn="base">
              <a:spcBef>
                <a:spcPts val="0"/>
              </a:spcBef>
              <a:spcAft>
                <a:spcPts val="600"/>
              </a:spcAft>
              <a:buClr>
                <a:srgbClr val="156082"/>
              </a:buClr>
            </a:pPr>
            <a:r>
              <a:rPr lang="en-US" sz="1400" b="1" dirty="0">
                <a:solidFill>
                  <a:srgbClr val="000000"/>
                </a:solidFill>
                <a:latin typeface="Arial"/>
                <a:cs typeface="Arial"/>
              </a:rPr>
              <a:t>Community </a:t>
            </a:r>
            <a:r>
              <a:rPr lang="en-US" sz="1400" b="1" dirty="0" err="1">
                <a:solidFill>
                  <a:srgbClr val="000000"/>
                </a:solidFill>
                <a:latin typeface="Arial"/>
                <a:cs typeface="Arial"/>
              </a:rPr>
              <a:t>mingas</a:t>
            </a:r>
            <a:r>
              <a:rPr lang="en-US" sz="1400" b="1" dirty="0">
                <a:solidFill>
                  <a:srgbClr val="000000"/>
                </a:solidFill>
                <a:latin typeface="Arial"/>
                <a:cs typeface="Arial"/>
              </a:rPr>
              <a:t>: </a:t>
            </a:r>
            <a:r>
              <a:rPr lang="en-US" sz="1400" dirty="0">
                <a:solidFill>
                  <a:srgbClr val="000000"/>
                </a:solidFill>
                <a:latin typeface="Arial"/>
                <a:cs typeface="Arial"/>
              </a:rPr>
              <a:t>We organized </a:t>
            </a:r>
            <a:r>
              <a:rPr lang="en-US" sz="1400" dirty="0" err="1">
                <a:solidFill>
                  <a:srgbClr val="000000"/>
                </a:solidFill>
                <a:latin typeface="Arial"/>
                <a:cs typeface="Arial"/>
              </a:rPr>
              <a:t>mingas</a:t>
            </a:r>
            <a:r>
              <a:rPr lang="en-US" sz="1400" dirty="0">
                <a:solidFill>
                  <a:srgbClr val="000000"/>
                </a:solidFill>
                <a:latin typeface="Arial"/>
                <a:cs typeface="Arial"/>
              </a:rPr>
              <a:t> on weekends, actively involving women from the community in environmental protection. This provided a space for participation and introduced a new concept to many.</a:t>
            </a:r>
          </a:p>
          <a:p>
            <a:pPr fontAlgn="base">
              <a:spcBef>
                <a:spcPts val="0"/>
              </a:spcBef>
              <a:spcAft>
                <a:spcPts val="600"/>
              </a:spcAft>
              <a:buClr>
                <a:srgbClr val="156082"/>
              </a:buClr>
            </a:pPr>
            <a:r>
              <a:rPr lang="en-US" sz="1400" b="1" dirty="0">
                <a:solidFill>
                  <a:srgbClr val="000000"/>
                </a:solidFill>
                <a:latin typeface="Arial"/>
                <a:cs typeface="Arial"/>
              </a:rPr>
              <a:t>Infrastructure</a:t>
            </a:r>
            <a:r>
              <a:rPr lang="en-US" sz="1400" dirty="0">
                <a:solidFill>
                  <a:srgbClr val="000000"/>
                </a:solidFill>
                <a:latin typeface="Arial"/>
                <a:cs typeface="Arial"/>
              </a:rPr>
              <a:t>: Investments were made to modernize the irrigation system and support the management of water resources.</a:t>
            </a:r>
            <a:endParaRPr lang="en-US" sz="1400" i="0" u="none" strike="noStrike" dirty="0">
              <a:effectLst/>
              <a:latin typeface="Arial"/>
              <a:cs typeface="Arial"/>
            </a:endParaRPr>
          </a:p>
        </p:txBody>
      </p:sp>
      <p:grpSp>
        <p:nvGrpSpPr>
          <p:cNvPr id="3" name="Grupo 2">
            <a:extLst>
              <a:ext uri="{FF2B5EF4-FFF2-40B4-BE49-F238E27FC236}">
                <a16:creationId xmlns:a16="http://schemas.microsoft.com/office/drawing/2014/main" id="{0C23EBA3-93C2-5BBC-7911-D0CD74343DE5}"/>
              </a:ext>
            </a:extLst>
          </p:cNvPr>
          <p:cNvGrpSpPr/>
          <p:nvPr/>
        </p:nvGrpSpPr>
        <p:grpSpPr>
          <a:xfrm>
            <a:off x="179386" y="-37433"/>
            <a:ext cx="2954703" cy="394210"/>
            <a:chOff x="179386" y="-37433"/>
            <a:chExt cx="2954703" cy="394210"/>
          </a:xfrm>
        </p:grpSpPr>
        <p:sp>
          <p:nvSpPr>
            <p:cNvPr id="9" name="Rectángulo: una sola esquina redondeada 8">
              <a:extLst>
                <a:ext uri="{FF2B5EF4-FFF2-40B4-BE49-F238E27FC236}">
                  <a16:creationId xmlns:a16="http://schemas.microsoft.com/office/drawing/2014/main" id="{EA368E6F-F549-086C-B20E-3EC72F902F8A}"/>
                </a:ext>
              </a:extLst>
            </p:cNvPr>
            <p:cNvSpPr/>
            <p:nvPr/>
          </p:nvSpPr>
          <p:spPr>
            <a:xfrm flipV="1">
              <a:off x="179387" y="-1286"/>
              <a:ext cx="2954702" cy="336891"/>
            </a:xfrm>
            <a:prstGeom prst="round1Rect">
              <a:avLst>
                <a:gd name="adj" fmla="val 37295"/>
              </a:avLst>
            </a:prstGeom>
            <a:solidFill>
              <a:srgbClr val="156082"/>
            </a:solidFill>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Headline">
              <a:extLst>
                <a:ext uri="{FF2B5EF4-FFF2-40B4-BE49-F238E27FC236}">
                  <a16:creationId xmlns:a16="http://schemas.microsoft.com/office/drawing/2014/main" id="{F465BB8B-A92A-A61B-7DF5-D32CE735F1AA}"/>
                </a:ext>
              </a:extLst>
            </p:cNvPr>
            <p:cNvSpPr txBox="1">
              <a:spLocks/>
            </p:cNvSpPr>
            <p:nvPr/>
          </p:nvSpPr>
          <p:spPr bwMode="gray">
            <a:xfrm>
              <a:off x="179386" y="-37433"/>
              <a:ext cx="1419067" cy="394210"/>
            </a:xfrm>
            <a:prstGeom prst="rect">
              <a:avLst/>
            </a:prstGeom>
          </p:spPr>
          <p:txBody>
            <a:bodyPr wrap="square">
              <a:spAutoFit/>
            </a:bodyPr>
            <a:lstStyle>
              <a:lvl1pPr algn="l" defTabSz="685800" rtl="0" eaLnBrk="1" latinLnBrk="0" hangingPunct="1">
                <a:lnSpc>
                  <a:spcPct val="90000"/>
                </a:lnSpc>
                <a:spcBef>
                  <a:spcPct val="0"/>
                </a:spcBef>
                <a:buNone/>
                <a:defRPr sz="2600" b="1" kern="1200">
                  <a:solidFill>
                    <a:schemeClr val="tx1"/>
                  </a:solidFill>
                  <a:latin typeface="+mj-lt"/>
                  <a:ea typeface="+mj-ea"/>
                  <a:cs typeface="+mj-cs"/>
                </a:defRPr>
              </a:lvl1pPr>
            </a:lstStyle>
            <a:p>
              <a:pPr>
                <a:lnSpc>
                  <a:spcPct val="120000"/>
                </a:lnSpc>
                <a:spcAft>
                  <a:spcPts val="600"/>
                </a:spcAft>
              </a:pPr>
              <a:r>
                <a:rPr lang="en-US" sz="1800" dirty="0">
                  <a:solidFill>
                    <a:schemeClr val="bg1"/>
                  </a:solidFill>
                  <a:latin typeface="Arial" panose="020B0604020202020204" pitchFamily="34" charset="0"/>
                  <a:cs typeface="Arial" panose="020B0604020202020204" pitchFamily="34" charset="0"/>
                </a:rPr>
                <a:t>Actions</a:t>
              </a:r>
            </a:p>
          </p:txBody>
        </p:sp>
      </p:grpSp>
      <p:grpSp>
        <p:nvGrpSpPr>
          <p:cNvPr id="6" name="Grupo 5">
            <a:extLst>
              <a:ext uri="{FF2B5EF4-FFF2-40B4-BE49-F238E27FC236}">
                <a16:creationId xmlns:a16="http://schemas.microsoft.com/office/drawing/2014/main" id="{472BD2DD-D69A-BB27-8459-ADDF2648C20B}"/>
              </a:ext>
            </a:extLst>
          </p:cNvPr>
          <p:cNvGrpSpPr/>
          <p:nvPr/>
        </p:nvGrpSpPr>
        <p:grpSpPr>
          <a:xfrm>
            <a:off x="4069090" y="202424"/>
            <a:ext cx="4928072" cy="4776014"/>
            <a:chOff x="4069090" y="202424"/>
            <a:chExt cx="4911617" cy="4761490"/>
          </a:xfrm>
        </p:grpSpPr>
        <p:pic>
          <p:nvPicPr>
            <p:cNvPr id="4" name="Imagen 3" descr="Un grupo de personas en medio de un campo con árboles&#10;&#10;Descripción generada automáticamente">
              <a:extLst>
                <a:ext uri="{FF2B5EF4-FFF2-40B4-BE49-F238E27FC236}">
                  <a16:creationId xmlns:a16="http://schemas.microsoft.com/office/drawing/2014/main" id="{086E80EE-CA3D-0435-7978-4F0CC03B9B7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069090" y="202424"/>
              <a:ext cx="4883698" cy="4757812"/>
            </a:xfrm>
            <a:prstGeom prst="rect">
              <a:avLst/>
            </a:prstGeom>
          </p:spPr>
        </p:pic>
        <p:sp>
          <p:nvSpPr>
            <p:cNvPr id="15" name="Rectángulo 14">
              <a:extLst>
                <a:ext uri="{FF2B5EF4-FFF2-40B4-BE49-F238E27FC236}">
                  <a16:creationId xmlns:a16="http://schemas.microsoft.com/office/drawing/2014/main" id="{988DCE22-2B8F-EF67-19C1-2ADB79CD5A27}"/>
                </a:ext>
              </a:extLst>
            </p:cNvPr>
            <p:cNvSpPr/>
            <p:nvPr/>
          </p:nvSpPr>
          <p:spPr>
            <a:xfrm>
              <a:off x="4069090" y="4729404"/>
              <a:ext cx="4883697" cy="230832"/>
            </a:xfrm>
            <a:prstGeom prst="rect">
              <a:avLst/>
            </a:prstGeom>
            <a:solidFill>
              <a:schemeClr val="tx1">
                <a:alpha val="4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uadroTexto 15">
              <a:extLst>
                <a:ext uri="{FF2B5EF4-FFF2-40B4-BE49-F238E27FC236}">
                  <a16:creationId xmlns:a16="http://schemas.microsoft.com/office/drawing/2014/main" id="{2A3AB8FF-9502-A8E8-8402-13446F6EEF93}"/>
                </a:ext>
              </a:extLst>
            </p:cNvPr>
            <p:cNvSpPr txBox="1"/>
            <p:nvPr/>
          </p:nvSpPr>
          <p:spPr>
            <a:xfrm>
              <a:off x="5786547" y="4733784"/>
              <a:ext cx="3194160" cy="230130"/>
            </a:xfrm>
            <a:prstGeom prst="rect">
              <a:avLst/>
            </a:prstGeom>
            <a:noFill/>
          </p:spPr>
          <p:txBody>
            <a:bodyPr wrap="square" rtlCol="0">
              <a:spAutoFit/>
            </a:bodyPr>
            <a:lstStyle/>
            <a:p>
              <a:pPr algn="r"/>
              <a:r>
                <a:rPr lang="en-US" sz="900" b="0" i="0" u="none" strike="noStrike" dirty="0">
                  <a:solidFill>
                    <a:schemeClr val="bg1"/>
                  </a:solidFill>
                  <a:effectLst/>
                  <a:latin typeface="Arial" panose="020B0604020202020204" pitchFamily="34" charset="0"/>
                  <a:cs typeface="Arial" panose="020B0604020202020204" pitchFamily="34" charset="0"/>
                </a:rPr>
                <a:t>Lead ecosystem conservation actions in the field</a:t>
              </a:r>
              <a:endParaRPr lang="en-US" sz="900" dirty="0">
                <a:solidFill>
                  <a:schemeClr val="bg1"/>
                </a:solidFill>
                <a:latin typeface="Arial" panose="020B0604020202020204" pitchFamily="34" charset="0"/>
                <a:cs typeface="Arial" panose="020B0604020202020204" pitchFamily="34" charset="0"/>
              </a:endParaRPr>
            </a:p>
          </p:txBody>
        </p:sp>
      </p:grpSp>
      <p:sp>
        <p:nvSpPr>
          <p:cNvPr id="7" name="Elipse 6">
            <a:hlinkClick r:id="rId3" action="ppaction://hlinksldjump"/>
            <a:extLst>
              <a:ext uri="{FF2B5EF4-FFF2-40B4-BE49-F238E27FC236}">
                <a16:creationId xmlns:a16="http://schemas.microsoft.com/office/drawing/2014/main" id="{4E95363E-D2F1-E525-51AD-D7A8F09FECA0}"/>
              </a:ext>
            </a:extLst>
          </p:cNvPr>
          <p:cNvSpPr/>
          <p:nvPr/>
        </p:nvSpPr>
        <p:spPr>
          <a:xfrm>
            <a:off x="8977782" y="4966437"/>
            <a:ext cx="139024" cy="139024"/>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51092493"/>
      </p:ext>
    </p:extLst>
  </p:cSld>
  <p:clrMapOvr>
    <a:masterClrMapping/>
  </p:clrMapOvr>
  <p:transition spd="slow" advClick="0" advTm="33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10" presetClass="entr" presetSubtype="0" fill="hold" grpId="0" nodeType="after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500"/>
                                        <p:tgtEl>
                                          <p:spTgt spid="5">
                                            <p:txEl>
                                              <p:pRg st="0" end="0"/>
                                            </p:txEl>
                                          </p:spTgt>
                                        </p:tgtEl>
                                      </p:cBhvr>
                                    </p:animEffect>
                                  </p:childTnLst>
                                </p:cTn>
                              </p:par>
                              <p:par>
                                <p:cTn id="13" presetID="53" presetClass="entr" presetSubtype="16"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 calcmode="lin" valueType="num">
                                      <p:cBhvr>
                                        <p:cTn id="15" dur="1500" fill="hold"/>
                                        <p:tgtEl>
                                          <p:spTgt spid="6"/>
                                        </p:tgtEl>
                                        <p:attrNameLst>
                                          <p:attrName>ppt_w</p:attrName>
                                        </p:attrNameLst>
                                      </p:cBhvr>
                                      <p:tavLst>
                                        <p:tav tm="0">
                                          <p:val>
                                            <p:fltVal val="0"/>
                                          </p:val>
                                        </p:tav>
                                        <p:tav tm="100000">
                                          <p:val>
                                            <p:strVal val="#ppt_w"/>
                                          </p:val>
                                        </p:tav>
                                      </p:tavLst>
                                    </p:anim>
                                    <p:anim calcmode="lin" valueType="num">
                                      <p:cBhvr>
                                        <p:cTn id="16" dur="1500" fill="hold"/>
                                        <p:tgtEl>
                                          <p:spTgt spid="6"/>
                                        </p:tgtEl>
                                        <p:attrNameLst>
                                          <p:attrName>ppt_h</p:attrName>
                                        </p:attrNameLst>
                                      </p:cBhvr>
                                      <p:tavLst>
                                        <p:tav tm="0">
                                          <p:val>
                                            <p:fltVal val="0"/>
                                          </p:val>
                                        </p:tav>
                                        <p:tav tm="100000">
                                          <p:val>
                                            <p:strVal val="#ppt_h"/>
                                          </p:val>
                                        </p:tav>
                                      </p:tavLst>
                                    </p:anim>
                                    <p:animEffect transition="in" filter="fade">
                                      <p:cBhvr>
                                        <p:cTn id="17" dur="1500"/>
                                        <p:tgtEl>
                                          <p:spTgt spid="6"/>
                                        </p:tgtEl>
                                      </p:cBhvr>
                                    </p:animEffect>
                                  </p:childTnLst>
                                </p:cTn>
                              </p:par>
                            </p:childTnLst>
                          </p:cTn>
                        </p:par>
                        <p:par>
                          <p:cTn id="18" fill="hold">
                            <p:stCondLst>
                              <p:cond delay="4000"/>
                            </p:stCondLst>
                            <p:childTnLst>
                              <p:par>
                                <p:cTn id="19" presetID="10" presetClass="entr" presetSubtype="0" fill="hold" grpId="0" nodeType="after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500"/>
                                        <p:tgtEl>
                                          <p:spTgt spid="5">
                                            <p:txEl>
                                              <p:pRg st="1" end="1"/>
                                            </p:txEl>
                                          </p:spTgt>
                                        </p:tgtEl>
                                      </p:cBhvr>
                                    </p:animEffect>
                                  </p:childTnLst>
                                </p:cTn>
                              </p:par>
                            </p:childTnLst>
                          </p:cTn>
                        </p:par>
                        <p:par>
                          <p:cTn id="22" fill="hold">
                            <p:stCondLst>
                              <p:cond delay="5500"/>
                            </p:stCondLst>
                            <p:childTnLst>
                              <p:par>
                                <p:cTn id="23" presetID="10" presetClass="entr" presetSubtype="0" fill="hold" grpId="0" nodeType="after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fade">
                                      <p:cBhvr>
                                        <p:cTn id="25" dur="1500"/>
                                        <p:tgtEl>
                                          <p:spTgt spid="5">
                                            <p:txEl>
                                              <p:pRg st="2" end="2"/>
                                            </p:txEl>
                                          </p:spTgt>
                                        </p:tgtEl>
                                      </p:cBhvr>
                                    </p:animEffect>
                                  </p:childTnLst>
                                </p:cTn>
                              </p:par>
                            </p:childTnLst>
                          </p:cTn>
                        </p:par>
                        <p:par>
                          <p:cTn id="26" fill="hold">
                            <p:stCondLst>
                              <p:cond delay="7000"/>
                            </p:stCondLst>
                            <p:childTnLst>
                              <p:par>
                                <p:cTn id="27" presetID="10" presetClass="entr" presetSubtype="0" fill="hold" grpId="0" nodeType="after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fade">
                                      <p:cBhvr>
                                        <p:cTn id="29" dur="1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0BF318B0-EE75-9636-D800-A9B26AF4A43B}"/>
              </a:ext>
            </a:extLst>
          </p:cNvPr>
          <p:cNvSpPr/>
          <p:nvPr/>
        </p:nvSpPr>
        <p:spPr>
          <a:xfrm>
            <a:off x="4080915" y="2571750"/>
            <a:ext cx="5063086" cy="257175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ángulo 1">
            <a:extLst>
              <a:ext uri="{FF2B5EF4-FFF2-40B4-BE49-F238E27FC236}">
                <a16:creationId xmlns:a16="http://schemas.microsoft.com/office/drawing/2014/main" id="{4FE6F827-05FC-C787-4EE3-6F54754D3496}"/>
              </a:ext>
            </a:extLst>
          </p:cNvPr>
          <p:cNvSpPr/>
          <p:nvPr/>
        </p:nvSpPr>
        <p:spPr>
          <a:xfrm>
            <a:off x="-1" y="-1"/>
            <a:ext cx="3915867" cy="514349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5">
            <a:extLst>
              <a:ext uri="{FF2B5EF4-FFF2-40B4-BE49-F238E27FC236}">
                <a16:creationId xmlns:a16="http://schemas.microsoft.com/office/drawing/2014/main" id="{12F5512E-EDEE-0B52-D1B9-7E94D254A307}"/>
              </a:ext>
            </a:extLst>
          </p:cNvPr>
          <p:cNvSpPr>
            <a:spLocks noGrp="1"/>
          </p:cNvSpPr>
          <p:nvPr>
            <p:ph sz="half" idx="2"/>
          </p:nvPr>
        </p:nvSpPr>
        <p:spPr>
          <a:xfrm>
            <a:off x="28987" y="471187"/>
            <a:ext cx="3735878" cy="4255670"/>
          </a:xfrm>
          <a:ln>
            <a:noFill/>
          </a:ln>
        </p:spPr>
        <p:txBody>
          <a:bodyPr vert="horz" lIns="91440" tIns="45720" rIns="91440" bIns="45720" rtlCol="0" anchor="t">
            <a:noAutofit/>
          </a:bodyPr>
          <a:lstStyle/>
          <a:p>
            <a:pPr fontAlgn="base">
              <a:spcBef>
                <a:spcPts val="0"/>
              </a:spcBef>
              <a:spcAft>
                <a:spcPts val="600"/>
              </a:spcAft>
              <a:buClr>
                <a:srgbClr val="6FC3BA"/>
              </a:buClr>
            </a:pPr>
            <a:r>
              <a:rPr lang="en-US" sz="1500" dirty="0">
                <a:solidFill>
                  <a:schemeClr val="bg1"/>
                </a:solidFill>
                <a:latin typeface="Arial"/>
                <a:cs typeface="Arial"/>
              </a:rPr>
              <a:t>The most significant achievement for me was becoming the first female president of TUCAYTA in the organization’s 40-year history. We work for the well-being of the 8,300 inhabitants within our jurisdiction, across 15 communities, and with 4 agricultural production cooperatives.</a:t>
            </a:r>
          </a:p>
          <a:p>
            <a:pPr fontAlgn="base">
              <a:spcBef>
                <a:spcPts val="0"/>
              </a:spcBef>
              <a:spcAft>
                <a:spcPts val="600"/>
              </a:spcAft>
              <a:buClr>
                <a:srgbClr val="6FC3BA"/>
              </a:buClr>
            </a:pPr>
            <a:r>
              <a:rPr lang="en-US" sz="1500" dirty="0">
                <a:solidFill>
                  <a:schemeClr val="bg1"/>
                </a:solidFill>
                <a:latin typeface="Arial"/>
                <a:cs typeface="Arial"/>
              </a:rPr>
              <a:t>I broke stereotypes and implemented a management model focused on Mother Earth and environmental protection, contributing to peace and progress in our community.</a:t>
            </a:r>
          </a:p>
          <a:p>
            <a:pPr fontAlgn="base">
              <a:spcBef>
                <a:spcPts val="0"/>
              </a:spcBef>
              <a:spcAft>
                <a:spcPts val="600"/>
              </a:spcAft>
              <a:buClr>
                <a:srgbClr val="6FC3BA"/>
              </a:buClr>
            </a:pPr>
            <a:r>
              <a:rPr lang="en-US" sz="1500" dirty="0">
                <a:solidFill>
                  <a:schemeClr val="bg1"/>
                </a:solidFill>
                <a:latin typeface="Arial"/>
                <a:cs typeface="Arial"/>
              </a:rPr>
              <a:t>We succeeded in raising environmental awareness by acquiring land in moorland areas, which increased water availability, natural resources, and protected lands for the entire community.</a:t>
            </a:r>
          </a:p>
        </p:txBody>
      </p:sp>
      <p:sp>
        <p:nvSpPr>
          <p:cNvPr id="5" name="Content Placeholder 4">
            <a:extLst>
              <a:ext uri="{FF2B5EF4-FFF2-40B4-BE49-F238E27FC236}">
                <a16:creationId xmlns:a16="http://schemas.microsoft.com/office/drawing/2014/main" id="{25FBE202-7235-E8D7-1DCF-F4A4C4FABFF4}"/>
              </a:ext>
            </a:extLst>
          </p:cNvPr>
          <p:cNvSpPr>
            <a:spLocks noGrp="1"/>
          </p:cNvSpPr>
          <p:nvPr>
            <p:ph sz="half" idx="1"/>
          </p:nvPr>
        </p:nvSpPr>
        <p:spPr>
          <a:xfrm>
            <a:off x="4295382" y="2760487"/>
            <a:ext cx="4540015" cy="1823114"/>
          </a:xfrm>
        </p:spPr>
        <p:txBody>
          <a:bodyPr vert="horz" lIns="91440" tIns="45720" rIns="91440" bIns="45720" rtlCol="0" anchor="t">
            <a:noAutofit/>
          </a:bodyPr>
          <a:lstStyle/>
          <a:p>
            <a:pPr marL="0" indent="0">
              <a:spcBef>
                <a:spcPts val="600"/>
              </a:spcBef>
              <a:buNone/>
            </a:pPr>
            <a:r>
              <a:rPr lang="en-US" sz="1200" u="none" strike="noStrike" dirty="0">
                <a:solidFill>
                  <a:srgbClr val="156082"/>
                </a:solidFill>
                <a:effectLst/>
                <a:latin typeface="Arial"/>
                <a:cs typeface="Arial"/>
              </a:rPr>
              <a:t>“</a:t>
            </a:r>
            <a:r>
              <a:rPr lang="en-US" sz="1200" dirty="0">
                <a:solidFill>
                  <a:srgbClr val="156082"/>
                </a:solidFill>
                <a:latin typeface="Arial"/>
                <a:cs typeface="Arial"/>
              </a:rPr>
              <a:t>To the women of my homeland and the world, I say that changing environmental awareness is not easy, and we cannot do it alone. We must start by improving ourselves and then come together to face the challenges that threaten our planet. We can't do nothing while the Earth is being destroyed.</a:t>
            </a:r>
          </a:p>
          <a:p>
            <a:pPr marL="0" indent="0">
              <a:spcBef>
                <a:spcPts val="600"/>
              </a:spcBef>
              <a:buNone/>
            </a:pPr>
            <a:r>
              <a:rPr lang="en-US" sz="1200" dirty="0">
                <a:solidFill>
                  <a:srgbClr val="156082"/>
                </a:solidFill>
                <a:latin typeface="Arial"/>
                <a:cs typeface="Arial"/>
              </a:rPr>
              <a:t>Anything is possible when one is determined. I hope I have shared my experience from the cradle of </a:t>
            </a:r>
            <a:r>
              <a:rPr lang="en-US" sz="1200" dirty="0" err="1">
                <a:solidFill>
                  <a:srgbClr val="156082"/>
                </a:solidFill>
                <a:latin typeface="Arial"/>
                <a:cs typeface="Arial"/>
              </a:rPr>
              <a:t>Cañari</a:t>
            </a:r>
            <a:r>
              <a:rPr lang="en-US" sz="1200" dirty="0">
                <a:solidFill>
                  <a:srgbClr val="156082"/>
                </a:solidFill>
                <a:latin typeface="Arial"/>
                <a:cs typeface="Arial"/>
              </a:rPr>
              <a:t> identity, one of the many nations that make up the diversity of Ecuador. I send you a warm embrace of encouragement and affirm that yes, it can be done.”</a:t>
            </a:r>
            <a:endParaRPr lang="en-US" sz="1400" b="1" i="1" kern="100" dirty="0">
              <a:solidFill>
                <a:srgbClr val="156082"/>
              </a:solidFill>
              <a:latin typeface="Arial" panose="020B0604020202020204" pitchFamily="34" charset="0"/>
              <a:ea typeface="Calibri" panose="020F0502020204030204" pitchFamily="34" charset="0"/>
              <a:cs typeface="Arial" panose="020B0604020202020204" pitchFamily="34" charset="0"/>
            </a:endParaRPr>
          </a:p>
        </p:txBody>
      </p:sp>
      <p:grpSp>
        <p:nvGrpSpPr>
          <p:cNvPr id="7" name="Grupo 6">
            <a:extLst>
              <a:ext uri="{FF2B5EF4-FFF2-40B4-BE49-F238E27FC236}">
                <a16:creationId xmlns:a16="http://schemas.microsoft.com/office/drawing/2014/main" id="{244B8712-552A-FB3E-D27C-44DDA0047C0C}"/>
              </a:ext>
            </a:extLst>
          </p:cNvPr>
          <p:cNvGrpSpPr/>
          <p:nvPr/>
        </p:nvGrpSpPr>
        <p:grpSpPr>
          <a:xfrm>
            <a:off x="179386" y="-37433"/>
            <a:ext cx="2954703" cy="394210"/>
            <a:chOff x="179386" y="-37433"/>
            <a:chExt cx="2954703" cy="394210"/>
          </a:xfrm>
        </p:grpSpPr>
        <p:sp>
          <p:nvSpPr>
            <p:cNvPr id="2" name="Rectángulo: una sola esquina redondeada 1">
              <a:extLst>
                <a:ext uri="{FF2B5EF4-FFF2-40B4-BE49-F238E27FC236}">
                  <a16:creationId xmlns:a16="http://schemas.microsoft.com/office/drawing/2014/main" id="{A934E0B5-4BAC-8058-B850-B32766A73649}"/>
                </a:ext>
              </a:extLst>
            </p:cNvPr>
            <p:cNvSpPr/>
            <p:nvPr/>
          </p:nvSpPr>
          <p:spPr>
            <a:xfrm flipV="1">
              <a:off x="179387" y="-1286"/>
              <a:ext cx="2954702" cy="336891"/>
            </a:xfrm>
            <a:prstGeom prst="round1Rect">
              <a:avLst>
                <a:gd name="adj" fmla="val 37295"/>
              </a:avLst>
            </a:prstGeom>
            <a:solidFill>
              <a:srgbClr val="6FC3BA"/>
            </a:solidFill>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Headline">
              <a:extLst>
                <a:ext uri="{FF2B5EF4-FFF2-40B4-BE49-F238E27FC236}">
                  <a16:creationId xmlns:a16="http://schemas.microsoft.com/office/drawing/2014/main" id="{0C86EA41-923D-523E-E249-5A7F1FE9F74A}"/>
                </a:ext>
              </a:extLst>
            </p:cNvPr>
            <p:cNvSpPr txBox="1">
              <a:spLocks/>
            </p:cNvSpPr>
            <p:nvPr/>
          </p:nvSpPr>
          <p:spPr bwMode="gray">
            <a:xfrm>
              <a:off x="179386" y="-37433"/>
              <a:ext cx="2135189" cy="394210"/>
            </a:xfrm>
            <a:prstGeom prst="rect">
              <a:avLst/>
            </a:prstGeom>
          </p:spPr>
          <p:txBody>
            <a:bodyPr wrap="square">
              <a:spAutoFit/>
            </a:bodyPr>
            <a:lstStyle>
              <a:lvl1pPr algn="l" defTabSz="685800" rtl="0" eaLnBrk="1" latinLnBrk="0" hangingPunct="1">
                <a:lnSpc>
                  <a:spcPct val="90000"/>
                </a:lnSpc>
                <a:spcBef>
                  <a:spcPct val="0"/>
                </a:spcBef>
                <a:buNone/>
                <a:defRPr sz="2600" b="1" kern="1200">
                  <a:solidFill>
                    <a:schemeClr val="tx1"/>
                  </a:solidFill>
                  <a:latin typeface="+mj-lt"/>
                  <a:ea typeface="+mj-ea"/>
                  <a:cs typeface="+mj-cs"/>
                </a:defRPr>
              </a:lvl1pPr>
            </a:lstStyle>
            <a:p>
              <a:pPr>
                <a:lnSpc>
                  <a:spcPct val="120000"/>
                </a:lnSpc>
                <a:spcAft>
                  <a:spcPts val="600"/>
                </a:spcAft>
              </a:pPr>
              <a:r>
                <a:rPr lang="en-US" sz="1800" dirty="0">
                  <a:solidFill>
                    <a:schemeClr val="bg1"/>
                  </a:solidFill>
                  <a:latin typeface="Arial" panose="020B0604020202020204" pitchFamily="34" charset="0"/>
                  <a:cs typeface="Arial" panose="020B0604020202020204" pitchFamily="34" charset="0"/>
                </a:rPr>
                <a:t>Achievements</a:t>
              </a:r>
            </a:p>
          </p:txBody>
        </p:sp>
      </p:grpSp>
      <p:sp>
        <p:nvSpPr>
          <p:cNvPr id="12" name="CuadroTexto 11">
            <a:extLst>
              <a:ext uri="{FF2B5EF4-FFF2-40B4-BE49-F238E27FC236}">
                <a16:creationId xmlns:a16="http://schemas.microsoft.com/office/drawing/2014/main" id="{65CFF7F9-CC6F-1CE2-2E54-A7CFD1C8453D}"/>
              </a:ext>
            </a:extLst>
          </p:cNvPr>
          <p:cNvSpPr txBox="1"/>
          <p:nvPr/>
        </p:nvSpPr>
        <p:spPr>
          <a:xfrm>
            <a:off x="4080915" y="4726857"/>
            <a:ext cx="5063085" cy="276999"/>
          </a:xfrm>
          <a:prstGeom prst="rect">
            <a:avLst/>
          </a:prstGeom>
          <a:noFill/>
        </p:spPr>
        <p:txBody>
          <a:bodyPr wrap="square" rtlCol="0">
            <a:spAutoFit/>
          </a:bodyPr>
          <a:lstStyle/>
          <a:p>
            <a:r>
              <a:rPr lang="en-US" sz="6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Restoring mountain ecosystems in the Andes</a:t>
            </a:r>
            <a:r>
              <a:rPr lang="en-US" sz="600" dirty="0">
                <a:latin typeface="Arial" panose="020B0604020202020204" pitchFamily="34" charset="0"/>
                <a:cs typeface="Arial" panose="020B0604020202020204" pitchFamily="34" charset="0"/>
              </a:rPr>
              <a:t>, GIZ Ecuador, on behalf of BMZ</a:t>
            </a:r>
            <a:endParaRPr lang="en-US" sz="600" b="0" i="0" u="none" strike="noStrike" dirty="0">
              <a:effectLst/>
              <a:latin typeface="Arial" panose="020B0604020202020204" pitchFamily="34" charset="0"/>
              <a:cs typeface="Arial" panose="020B0604020202020204" pitchFamily="34" charset="0"/>
            </a:endParaRPr>
          </a:p>
          <a:p>
            <a:pPr rtl="0">
              <a:spcBef>
                <a:spcPts val="0"/>
              </a:spcBef>
              <a:spcAft>
                <a:spcPts val="0"/>
              </a:spcAft>
            </a:pPr>
            <a:r>
              <a:rPr lang="en-US" sz="600" b="0" i="0" u="none" strike="noStrike" dirty="0">
                <a:effectLst/>
                <a:latin typeface="Arial" panose="020B0604020202020204" pitchFamily="34" charset="0"/>
                <a:cs typeface="Arial" panose="020B0604020202020204" pitchFamily="34" charset="0"/>
              </a:rPr>
              <a:t>Author: Andrés Pomboza. Fotos: © </a:t>
            </a:r>
            <a:r>
              <a:rPr lang="en-US" sz="600" dirty="0">
                <a:latin typeface="Arial" panose="020B0604020202020204" pitchFamily="34" charset="0"/>
                <a:cs typeface="Arial" panose="020B0604020202020204" pitchFamily="34" charset="0"/>
              </a:rPr>
              <a:t>GIZ Ecuador </a:t>
            </a:r>
            <a:r>
              <a:rPr lang="en-US" sz="600" b="0" i="0" u="none" strike="noStrike" dirty="0" err="1">
                <a:effectLst/>
                <a:latin typeface="Arial" panose="020B0604020202020204" pitchFamily="34" charset="0"/>
                <a:cs typeface="Arial" panose="020B0604020202020204" pitchFamily="34" charset="0"/>
              </a:rPr>
              <a:t>Programa</a:t>
            </a:r>
            <a:r>
              <a:rPr lang="en-US" sz="600" b="0" i="0" u="none" strike="noStrike" dirty="0">
                <a:effectLst/>
                <a:latin typeface="Arial" panose="020B0604020202020204" pitchFamily="34" charset="0"/>
                <a:cs typeface="Arial" panose="020B0604020202020204" pitchFamily="34" charset="0"/>
              </a:rPr>
              <a:t> </a:t>
            </a:r>
            <a:r>
              <a:rPr lang="en-US" sz="600" b="0" i="0" u="none" strike="noStrike" dirty="0" err="1">
                <a:effectLst/>
                <a:latin typeface="Arial" panose="020B0604020202020204" pitchFamily="34" charset="0"/>
                <a:cs typeface="Arial" panose="020B0604020202020204" pitchFamily="34" charset="0"/>
              </a:rPr>
              <a:t>Montañas</a:t>
            </a:r>
            <a:endParaRPr lang="en-US" sz="600" b="0" dirty="0">
              <a:effectLst/>
              <a:latin typeface="Arial" panose="020B0604020202020204" pitchFamily="34" charset="0"/>
              <a:cs typeface="Arial" panose="020B0604020202020204" pitchFamily="34" charset="0"/>
            </a:endParaRPr>
          </a:p>
        </p:txBody>
      </p:sp>
      <p:sp>
        <p:nvSpPr>
          <p:cNvPr id="10" name="Rectángulo: esquinas superiores redondeadas 14">
            <a:extLst>
              <a:ext uri="{FF2B5EF4-FFF2-40B4-BE49-F238E27FC236}">
                <a16:creationId xmlns:a16="http://schemas.microsoft.com/office/drawing/2014/main" id="{097563BF-3422-E454-D3ED-6284A09726B0}"/>
              </a:ext>
            </a:extLst>
          </p:cNvPr>
          <p:cNvSpPr/>
          <p:nvPr/>
        </p:nvSpPr>
        <p:spPr>
          <a:xfrm rot="10800000" flipV="1">
            <a:off x="4080909" y="2380898"/>
            <a:ext cx="3158090" cy="270724"/>
          </a:xfrm>
          <a:prstGeom prst="wedgeRectCallout">
            <a:avLst>
              <a:gd name="adj1" fmla="val 20619"/>
              <a:gd name="adj2" fmla="val 85393"/>
            </a:avLst>
          </a:prstGeom>
          <a:solidFill>
            <a:srgbClr val="7ABF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latin typeface="Arial" panose="020B0604020202020204" pitchFamily="34" charset="0"/>
                <a:cs typeface="Arial" panose="020B0604020202020204" pitchFamily="34" charset="0"/>
              </a:rPr>
              <a:t>Message from  María Florencia:</a:t>
            </a:r>
          </a:p>
        </p:txBody>
      </p:sp>
      <p:sp>
        <p:nvSpPr>
          <p:cNvPr id="13" name="Elipse 12">
            <a:hlinkClick r:id="rId4" action="ppaction://hlinksldjump"/>
            <a:extLst>
              <a:ext uri="{FF2B5EF4-FFF2-40B4-BE49-F238E27FC236}">
                <a16:creationId xmlns:a16="http://schemas.microsoft.com/office/drawing/2014/main" id="{02370BCA-442D-CE00-F0B4-24AC26B930E8}"/>
              </a:ext>
            </a:extLst>
          </p:cNvPr>
          <p:cNvSpPr/>
          <p:nvPr/>
        </p:nvSpPr>
        <p:spPr>
          <a:xfrm>
            <a:off x="8977782" y="4966437"/>
            <a:ext cx="139024" cy="139024"/>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upo 10">
            <a:extLst>
              <a:ext uri="{FF2B5EF4-FFF2-40B4-BE49-F238E27FC236}">
                <a16:creationId xmlns:a16="http://schemas.microsoft.com/office/drawing/2014/main" id="{53FBCF1B-5037-A0AB-9F22-D9A334CE1DF4}"/>
              </a:ext>
            </a:extLst>
          </p:cNvPr>
          <p:cNvGrpSpPr/>
          <p:nvPr/>
        </p:nvGrpSpPr>
        <p:grpSpPr>
          <a:xfrm>
            <a:off x="4080910" y="175839"/>
            <a:ext cx="4948096" cy="2185731"/>
            <a:chOff x="4084221" y="175839"/>
            <a:chExt cx="4948096" cy="2185731"/>
          </a:xfrm>
        </p:grpSpPr>
        <p:pic>
          <p:nvPicPr>
            <p:cNvPr id="9" name="Imagen 8" descr="Imagen que contiene interior, foto, posando, sostener&#10;&#10;Descripción generada automáticamente">
              <a:extLst>
                <a:ext uri="{FF2B5EF4-FFF2-40B4-BE49-F238E27FC236}">
                  <a16:creationId xmlns:a16="http://schemas.microsoft.com/office/drawing/2014/main" id="{78E6A47B-5623-5DE5-7437-9C8CEF157A6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486"/>
            <a:stretch/>
          </p:blipFill>
          <p:spPr>
            <a:xfrm>
              <a:off x="4084221" y="175839"/>
              <a:ext cx="4948096" cy="2179265"/>
            </a:xfrm>
            <a:prstGeom prst="rect">
              <a:avLst/>
            </a:prstGeom>
          </p:spPr>
        </p:pic>
        <p:sp>
          <p:nvSpPr>
            <p:cNvPr id="18" name="Rectángulo 17">
              <a:extLst>
                <a:ext uri="{FF2B5EF4-FFF2-40B4-BE49-F238E27FC236}">
                  <a16:creationId xmlns:a16="http://schemas.microsoft.com/office/drawing/2014/main" id="{6957C076-1ED2-9189-CA00-46001E852E51}"/>
                </a:ext>
              </a:extLst>
            </p:cNvPr>
            <p:cNvSpPr/>
            <p:nvPr/>
          </p:nvSpPr>
          <p:spPr>
            <a:xfrm>
              <a:off x="4084221" y="1985704"/>
              <a:ext cx="4873411" cy="375866"/>
            </a:xfrm>
            <a:prstGeom prst="rect">
              <a:avLst/>
            </a:prstGeom>
            <a:solidFill>
              <a:schemeClr val="tx1">
                <a:alpha val="4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uadroTexto 18">
              <a:extLst>
                <a:ext uri="{FF2B5EF4-FFF2-40B4-BE49-F238E27FC236}">
                  <a16:creationId xmlns:a16="http://schemas.microsoft.com/office/drawing/2014/main" id="{19398EFD-47F6-EC86-CAA2-C96CA21B0260}"/>
                </a:ext>
              </a:extLst>
            </p:cNvPr>
            <p:cNvSpPr txBox="1"/>
            <p:nvPr/>
          </p:nvSpPr>
          <p:spPr>
            <a:xfrm>
              <a:off x="4084222" y="1985772"/>
              <a:ext cx="4873410" cy="369332"/>
            </a:xfrm>
            <a:prstGeom prst="rect">
              <a:avLst/>
            </a:prstGeom>
            <a:noFill/>
          </p:spPr>
          <p:txBody>
            <a:bodyPr wrap="square" rtlCol="0">
              <a:spAutoFit/>
            </a:bodyPr>
            <a:lstStyle/>
            <a:p>
              <a:pPr algn="r"/>
              <a:r>
                <a:rPr lang="en-US" sz="900" b="0" i="0" u="none" strike="noStrike" dirty="0">
                  <a:solidFill>
                    <a:schemeClr val="bg1"/>
                  </a:solidFill>
                  <a:effectLst/>
                  <a:latin typeface="Arial" panose="020B0604020202020204" pitchFamily="34" charset="0"/>
                  <a:cs typeface="Arial" panose="020B0604020202020204" pitchFamily="34" charset="0"/>
                </a:rPr>
                <a:t>First woman president of TUKUY CAÑARIS AYLLUKUNAPA TANTANAKUY-TUCAYTA, which means: Corporation of </a:t>
              </a:r>
              <a:r>
                <a:rPr lang="en-US" sz="900" b="0" i="0" u="none" strike="noStrike" dirty="0" err="1">
                  <a:solidFill>
                    <a:schemeClr val="bg1"/>
                  </a:solidFill>
                  <a:effectLst/>
                  <a:latin typeface="Arial" panose="020B0604020202020204" pitchFamily="34" charset="0"/>
                  <a:cs typeface="Arial" panose="020B0604020202020204" pitchFamily="34" charset="0"/>
                </a:rPr>
                <a:t>Cañaris</a:t>
              </a:r>
              <a:r>
                <a:rPr lang="en-US" sz="900" b="0" i="0" u="none" strike="noStrike" dirty="0">
                  <a:solidFill>
                    <a:schemeClr val="bg1"/>
                  </a:solidFill>
                  <a:effectLst/>
                  <a:latin typeface="Arial" panose="020B0604020202020204" pitchFamily="34" charset="0"/>
                  <a:cs typeface="Arial" panose="020B0604020202020204" pitchFamily="34" charset="0"/>
                </a:rPr>
                <a:t> Indigenous and Peasant Organizations</a:t>
              </a:r>
              <a:endParaRPr lang="en-US" sz="900"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875366329"/>
      </p:ext>
    </p:extLst>
  </p:cSld>
  <p:clrMapOvr>
    <a:masterClrMapping/>
  </p:clrMapOvr>
  <p:transition spd="slow" advClick="0" advTm="30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500"/>
                                        <p:tgtEl>
                                          <p:spTgt spid="3">
                                            <p:txEl>
                                              <p:pRg st="0" end="0"/>
                                            </p:txEl>
                                          </p:spTgt>
                                        </p:tgtEl>
                                      </p:cBhvr>
                                    </p:animEffect>
                                  </p:childTnLst>
                                </p:cTn>
                              </p:par>
                              <p:par>
                                <p:cTn id="13" presetID="53" presetClass="entr" presetSubtype="16" fill="hold"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500" fill="hold"/>
                                        <p:tgtEl>
                                          <p:spTgt spid="11"/>
                                        </p:tgtEl>
                                        <p:attrNameLst>
                                          <p:attrName>ppt_w</p:attrName>
                                        </p:attrNameLst>
                                      </p:cBhvr>
                                      <p:tavLst>
                                        <p:tav tm="0">
                                          <p:val>
                                            <p:fltVal val="0"/>
                                          </p:val>
                                        </p:tav>
                                        <p:tav tm="100000">
                                          <p:val>
                                            <p:strVal val="#ppt_w"/>
                                          </p:val>
                                        </p:tav>
                                      </p:tavLst>
                                    </p:anim>
                                    <p:anim calcmode="lin" valueType="num">
                                      <p:cBhvr>
                                        <p:cTn id="16" dur="1500" fill="hold"/>
                                        <p:tgtEl>
                                          <p:spTgt spid="11"/>
                                        </p:tgtEl>
                                        <p:attrNameLst>
                                          <p:attrName>ppt_h</p:attrName>
                                        </p:attrNameLst>
                                      </p:cBhvr>
                                      <p:tavLst>
                                        <p:tav tm="0">
                                          <p:val>
                                            <p:fltVal val="0"/>
                                          </p:val>
                                        </p:tav>
                                        <p:tav tm="100000">
                                          <p:val>
                                            <p:strVal val="#ppt_h"/>
                                          </p:val>
                                        </p:tav>
                                      </p:tavLst>
                                    </p:anim>
                                    <p:animEffect transition="in" filter="fade">
                                      <p:cBhvr>
                                        <p:cTn id="17" dur="1500"/>
                                        <p:tgtEl>
                                          <p:spTgt spid="11"/>
                                        </p:tgtEl>
                                      </p:cBhvr>
                                    </p:animEffect>
                                  </p:childTnLst>
                                </p:cTn>
                              </p:par>
                            </p:childTnLst>
                          </p:cTn>
                        </p:par>
                        <p:par>
                          <p:cTn id="18" fill="hold">
                            <p:stCondLst>
                              <p:cond delay="3500"/>
                            </p:stCondLst>
                            <p:childTnLst>
                              <p:par>
                                <p:cTn id="19" presetID="10" presetClass="entr" presetSubtype="0" fill="hold" grpId="0" nodeType="after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500"/>
                                        <p:tgtEl>
                                          <p:spTgt spid="3">
                                            <p:txEl>
                                              <p:pRg st="1" end="1"/>
                                            </p:txEl>
                                          </p:spTgt>
                                        </p:tgtEl>
                                      </p:cBhvr>
                                    </p:animEffect>
                                  </p:childTnLst>
                                </p:cTn>
                              </p:par>
                            </p:childTnLst>
                          </p:cTn>
                        </p:par>
                        <p:par>
                          <p:cTn id="22" fill="hold">
                            <p:stCondLst>
                              <p:cond delay="5000"/>
                            </p:stCondLst>
                            <p:childTnLst>
                              <p:par>
                                <p:cTn id="23" presetID="10" presetClass="entr" presetSubtype="0" fill="hold" grpId="0" nodeType="after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500"/>
                                        <p:tgtEl>
                                          <p:spTgt spid="3">
                                            <p:txEl>
                                              <p:pRg st="2" end="2"/>
                                            </p:txEl>
                                          </p:spTgt>
                                        </p:tgtEl>
                                      </p:cBhvr>
                                    </p:animEffect>
                                  </p:childTnLst>
                                </p:cTn>
                              </p:par>
                            </p:childTnLst>
                          </p:cTn>
                        </p:par>
                        <p:par>
                          <p:cTn id="26" fill="hold">
                            <p:stCondLst>
                              <p:cond delay="6500"/>
                            </p:stCondLst>
                            <p:childTnLst>
                              <p:par>
                                <p:cTn id="27" presetID="47" presetClass="entr" presetSubtype="0" fill="hold" grpId="0" nodeType="afterEffect">
                                  <p:stCondLst>
                                    <p:cond delay="100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500"/>
                                        <p:tgtEl>
                                          <p:spTgt spid="10"/>
                                        </p:tgtEl>
                                      </p:cBhvr>
                                    </p:animEffect>
                                    <p:anim calcmode="lin" valueType="num">
                                      <p:cBhvr>
                                        <p:cTn id="30" dur="1500" fill="hold"/>
                                        <p:tgtEl>
                                          <p:spTgt spid="10"/>
                                        </p:tgtEl>
                                        <p:attrNameLst>
                                          <p:attrName>ppt_x</p:attrName>
                                        </p:attrNameLst>
                                      </p:cBhvr>
                                      <p:tavLst>
                                        <p:tav tm="0">
                                          <p:val>
                                            <p:strVal val="#ppt_x"/>
                                          </p:val>
                                        </p:tav>
                                        <p:tav tm="100000">
                                          <p:val>
                                            <p:strVal val="#ppt_x"/>
                                          </p:val>
                                        </p:tav>
                                      </p:tavLst>
                                    </p:anim>
                                    <p:anim calcmode="lin" valueType="num">
                                      <p:cBhvr>
                                        <p:cTn id="31" dur="1500" fill="hold"/>
                                        <p:tgtEl>
                                          <p:spTgt spid="10"/>
                                        </p:tgtEl>
                                        <p:attrNameLst>
                                          <p:attrName>ppt_y</p:attrName>
                                        </p:attrNameLst>
                                      </p:cBhvr>
                                      <p:tavLst>
                                        <p:tav tm="0">
                                          <p:val>
                                            <p:strVal val="#ppt_y-.1"/>
                                          </p:val>
                                        </p:tav>
                                        <p:tav tm="100000">
                                          <p:val>
                                            <p:strVal val="#ppt_y"/>
                                          </p:val>
                                        </p:tav>
                                      </p:tavLst>
                                    </p:anim>
                                  </p:childTnLst>
                                </p:cTn>
                              </p:par>
                            </p:childTnLst>
                          </p:cTn>
                        </p:par>
                        <p:par>
                          <p:cTn id="32" fill="hold">
                            <p:stCondLst>
                              <p:cond delay="9000"/>
                            </p:stCondLst>
                            <p:childTnLst>
                              <p:par>
                                <p:cTn id="33" presetID="10" presetClass="entr" presetSubtype="0" fill="hold" grpId="0" nodeType="after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animEffect transition="in" filter="fade">
                                      <p:cBhvr>
                                        <p:cTn id="35" dur="1500"/>
                                        <p:tgtEl>
                                          <p:spTgt spid="5">
                                            <p:txEl>
                                              <p:pRg st="0" end="0"/>
                                            </p:txEl>
                                          </p:spTgt>
                                        </p:tgtEl>
                                      </p:cBhvr>
                                    </p:animEffect>
                                  </p:childTnLst>
                                </p:cTn>
                              </p:par>
                            </p:childTnLst>
                          </p:cTn>
                        </p:par>
                        <p:par>
                          <p:cTn id="36" fill="hold">
                            <p:stCondLst>
                              <p:cond delay="10500"/>
                            </p:stCondLst>
                            <p:childTnLst>
                              <p:par>
                                <p:cTn id="37" presetID="10" presetClass="entr" presetSubtype="0" fill="hold" grpId="0" nodeType="afterEffect">
                                  <p:stCondLst>
                                    <p:cond delay="0"/>
                                  </p:stCondLst>
                                  <p:childTnLst>
                                    <p:set>
                                      <p:cBhvr>
                                        <p:cTn id="38" dur="1" fill="hold">
                                          <p:stCondLst>
                                            <p:cond delay="0"/>
                                          </p:stCondLst>
                                        </p:cTn>
                                        <p:tgtEl>
                                          <p:spTgt spid="5">
                                            <p:txEl>
                                              <p:pRg st="1" end="1"/>
                                            </p:txEl>
                                          </p:spTgt>
                                        </p:tgtEl>
                                        <p:attrNameLst>
                                          <p:attrName>style.visibility</p:attrName>
                                        </p:attrNameLst>
                                      </p:cBhvr>
                                      <p:to>
                                        <p:strVal val="visible"/>
                                      </p:to>
                                    </p:set>
                                    <p:animEffect transition="in" filter="fade">
                                      <p:cBhvr>
                                        <p:cTn id="39" dur="1500"/>
                                        <p:tgtEl>
                                          <p:spTgt spid="5">
                                            <p:txEl>
                                              <p:pRg st="1" end="1"/>
                                            </p:txEl>
                                          </p:spTgt>
                                        </p:tgtEl>
                                      </p:cBhvr>
                                    </p:animEffect>
                                  </p:childTnLst>
                                </p:cTn>
                              </p:par>
                            </p:childTnLst>
                          </p:cTn>
                        </p:par>
                        <p:par>
                          <p:cTn id="40" fill="hold">
                            <p:stCondLst>
                              <p:cond delay="12000"/>
                            </p:stCondLst>
                            <p:childTnLst>
                              <p:par>
                                <p:cTn id="41" presetID="10" presetClass="entr" presetSubtype="0"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build="p"/>
      <p:bldP spid="12" grpId="0"/>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64A4EC7A-3FEB-81A0-97EA-CD07EAA319DC}"/>
              </a:ext>
            </a:extLst>
          </p:cNvPr>
          <p:cNvSpPr/>
          <p:nvPr/>
        </p:nvSpPr>
        <p:spPr>
          <a:xfrm>
            <a:off x="3940905" y="0"/>
            <a:ext cx="5203095" cy="51435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0" name="Rectángulo: una sola esquina redondeada 9">
            <a:extLst>
              <a:ext uri="{FF2B5EF4-FFF2-40B4-BE49-F238E27FC236}">
                <a16:creationId xmlns:a16="http://schemas.microsoft.com/office/drawing/2014/main" id="{1E156CBA-FED2-257A-C7EF-365360373722}"/>
              </a:ext>
            </a:extLst>
          </p:cNvPr>
          <p:cNvSpPr/>
          <p:nvPr/>
        </p:nvSpPr>
        <p:spPr>
          <a:xfrm flipV="1">
            <a:off x="-1" y="506203"/>
            <a:ext cx="7692113" cy="514308"/>
          </a:xfrm>
          <a:prstGeom prst="round1Rect">
            <a:avLst>
              <a:gd name="adj" fmla="val 50000"/>
            </a:avLst>
          </a:prstGeom>
          <a:solidFill>
            <a:schemeClr val="bg1"/>
          </a:solidFill>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6" name="Rectángulo: una sola esquina redondeada 5">
            <a:extLst>
              <a:ext uri="{FF2B5EF4-FFF2-40B4-BE49-F238E27FC236}">
                <a16:creationId xmlns:a16="http://schemas.microsoft.com/office/drawing/2014/main" id="{04768801-B5D7-55B0-D508-7AF55EAA9AFF}"/>
              </a:ext>
            </a:extLst>
          </p:cNvPr>
          <p:cNvSpPr/>
          <p:nvPr/>
        </p:nvSpPr>
        <p:spPr>
          <a:xfrm flipV="1">
            <a:off x="1" y="0"/>
            <a:ext cx="8904916" cy="514308"/>
          </a:xfrm>
          <a:prstGeom prst="round1Rect">
            <a:avLst>
              <a:gd name="adj" fmla="val 50000"/>
            </a:avLst>
          </a:prstGeom>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 name="Headline">
            <a:extLst>
              <a:ext uri="{FF2B5EF4-FFF2-40B4-BE49-F238E27FC236}">
                <a16:creationId xmlns:a16="http://schemas.microsoft.com/office/drawing/2014/main" id="{4E78CD54-7686-ABBD-B1C7-C3F65E665B83}"/>
              </a:ext>
            </a:extLst>
          </p:cNvPr>
          <p:cNvSpPr txBox="1">
            <a:spLocks/>
          </p:cNvSpPr>
          <p:nvPr/>
        </p:nvSpPr>
        <p:spPr bwMode="gray">
          <a:xfrm>
            <a:off x="95626" y="18520"/>
            <a:ext cx="7903630" cy="1350691"/>
          </a:xfrm>
          <a:prstGeom prst="rect">
            <a:avLst/>
          </a:prstGeom>
        </p:spPr>
        <p:txBody>
          <a:bodyPr wrap="square">
            <a:spAutoFit/>
          </a:bodyPr>
          <a:lstStyle>
            <a:lvl1pPr algn="l" defTabSz="685800" rtl="0" eaLnBrk="1" latinLnBrk="0" hangingPunct="1">
              <a:lnSpc>
                <a:spcPct val="90000"/>
              </a:lnSpc>
              <a:spcBef>
                <a:spcPct val="0"/>
              </a:spcBef>
              <a:buNone/>
              <a:defRPr sz="2600" b="1" kern="1200">
                <a:solidFill>
                  <a:schemeClr val="tx1"/>
                </a:solidFill>
                <a:latin typeface="+mj-lt"/>
                <a:ea typeface="+mj-ea"/>
                <a:cs typeface="+mj-cs"/>
              </a:defRPr>
            </a:lvl1pPr>
          </a:lstStyle>
          <a:p>
            <a:pPr>
              <a:lnSpc>
                <a:spcPct val="120000"/>
              </a:lnSpc>
              <a:spcAft>
                <a:spcPts val="600"/>
              </a:spcAft>
            </a:pPr>
            <a:r>
              <a:rPr lang="en-US" sz="2200" dirty="0">
                <a:solidFill>
                  <a:schemeClr val="bg1"/>
                </a:solidFill>
                <a:latin typeface="Arial" panose="020B0604020202020204" pitchFamily="34" charset="0"/>
                <a:cs typeface="Arial" panose="020B0604020202020204" pitchFamily="34" charset="0"/>
              </a:rPr>
              <a:t>FINANCIAL INCLUSION FOR COMMUNITY DEVELOPMENT</a:t>
            </a:r>
          </a:p>
          <a:p>
            <a:pPr>
              <a:lnSpc>
                <a:spcPct val="120000"/>
              </a:lnSpc>
              <a:spcAft>
                <a:spcPts val="600"/>
              </a:spcAft>
            </a:pPr>
            <a:r>
              <a:rPr lang="es-CR" sz="2200" dirty="0">
                <a:solidFill>
                  <a:schemeClr val="bg1"/>
                </a:solidFill>
                <a:latin typeface="Arial" panose="020B0604020202020204" pitchFamily="34" charset="0"/>
                <a:cs typeface="Arial" panose="020B0604020202020204" pitchFamily="34" charset="0"/>
              </a:rPr>
              <a:t> NITARIO</a:t>
            </a:r>
            <a:endParaRPr lang="en-GB" sz="2400" dirty="0">
              <a:solidFill>
                <a:schemeClr val="bg1"/>
              </a:solidFill>
              <a:latin typeface="Arial" panose="020B0604020202020204" pitchFamily="34" charset="0"/>
              <a:cs typeface="Arial" panose="020B0604020202020204" pitchFamily="34" charset="0"/>
            </a:endParaRPr>
          </a:p>
        </p:txBody>
      </p:sp>
      <p:sp>
        <p:nvSpPr>
          <p:cNvPr id="3" name="Subline">
            <a:extLst>
              <a:ext uri="{FF2B5EF4-FFF2-40B4-BE49-F238E27FC236}">
                <a16:creationId xmlns:a16="http://schemas.microsoft.com/office/drawing/2014/main" id="{135F137E-0299-15B2-43D0-B300F2233AEA}"/>
              </a:ext>
            </a:extLst>
          </p:cNvPr>
          <p:cNvSpPr txBox="1">
            <a:spLocks/>
          </p:cNvSpPr>
          <p:nvPr/>
        </p:nvSpPr>
        <p:spPr bwMode="gray">
          <a:xfrm>
            <a:off x="103653" y="497960"/>
            <a:ext cx="7588459" cy="560153"/>
          </a:xfrm>
          <a:prstGeom prst="rect">
            <a:avLst/>
          </a:prstGeom>
        </p:spPr>
        <p:txBody>
          <a:bodyPr vert="horz" wrap="square" lIns="91440" tIns="45720" rIns="91440" bIns="45720" rtlCol="0" anchor="ctr">
            <a:spAutoFit/>
          </a:bodyPr>
          <a:lstStyle>
            <a:defPPr>
              <a:defRPr lang="en-US"/>
            </a:defPPr>
            <a:lvl1pPr marL="0" indent="0" algn="l" defTabSz="457200" rtl="0" eaLnBrk="1" latinLnBrk="0" hangingPunct="1">
              <a:lnSpc>
                <a:spcPct val="95000"/>
              </a:lnSpc>
              <a:spcBef>
                <a:spcPts val="1200"/>
              </a:spcBef>
              <a:spcAft>
                <a:spcPts val="0"/>
              </a:spcAft>
              <a:buNone/>
              <a:defRPr sz="15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a:solidFill>
                  <a:srgbClr val="156082"/>
                </a:solidFill>
                <a:latin typeface="Arial" panose="020B0604020202020204" pitchFamily="34" charset="0"/>
                <a:cs typeface="Arial" panose="020B0604020202020204" pitchFamily="34" charset="0"/>
              </a:rPr>
              <a:t>Ligia Sánchez Zambrano: Training Women and Young People in Resilient Finance and Entrepreneurship</a:t>
            </a:r>
          </a:p>
        </p:txBody>
      </p:sp>
      <p:pic>
        <p:nvPicPr>
          <p:cNvPr id="23" name="Gráfico 22">
            <a:extLst>
              <a:ext uri="{FF2B5EF4-FFF2-40B4-BE49-F238E27FC236}">
                <a16:creationId xmlns:a16="http://schemas.microsoft.com/office/drawing/2014/main" id="{5ECAF392-FEB0-A065-6557-ECB77052BC5F}"/>
              </a:ext>
            </a:extLst>
          </p:cNvPr>
          <p:cNvPicPr>
            <a:picLocks noChangeAspect="1"/>
          </p:cNvPicPr>
          <p:nvPr/>
        </p:nvPicPr>
        <p:blipFill>
          <a:blip r:embed="rId3" cstate="screen">
            <a:lum bright="100000" contrast="100000"/>
            <a:extLst>
              <a:ext uri="{28A0092B-C50C-407E-A947-70E740481C1C}">
                <a14:useLocalDpi xmlns:a14="http://schemas.microsoft.com/office/drawing/2010/main"/>
              </a:ext>
              <a:ext uri="{96DAC541-7B7A-43D3-8B79-37D633B846F1}">
                <asvg:svgBlip xmlns:asvg="http://schemas.microsoft.com/office/drawing/2016/SVG/main" r:embed="rId4"/>
              </a:ext>
            </a:extLst>
          </a:blip>
          <a:srcRect l="-14430" t="40174" r="23568" b="-6430"/>
          <a:stretch>
            <a:fillRect/>
          </a:stretch>
        </p:blipFill>
        <p:spPr>
          <a:xfrm>
            <a:off x="6928082" y="0"/>
            <a:ext cx="2215918" cy="1569660"/>
          </a:xfrm>
          <a:custGeom>
            <a:avLst/>
            <a:gdLst>
              <a:gd name="connsiteX0" fmla="*/ 0 w 2215918"/>
              <a:gd name="connsiteY0" fmla="*/ 0 h 1569660"/>
              <a:gd name="connsiteX1" fmla="*/ 351911 w 2215918"/>
              <a:gd name="connsiteY1" fmla="*/ 0 h 1569660"/>
              <a:gd name="connsiteX2" fmla="*/ 351911 w 2215918"/>
              <a:gd name="connsiteY2" fmla="*/ 1417328 h 1569660"/>
              <a:gd name="connsiteX3" fmla="*/ 2215918 w 2215918"/>
              <a:gd name="connsiteY3" fmla="*/ 1417328 h 1569660"/>
              <a:gd name="connsiteX4" fmla="*/ 2215918 w 2215918"/>
              <a:gd name="connsiteY4" fmla="*/ 1569660 h 1569660"/>
              <a:gd name="connsiteX5" fmla="*/ 0 w 2215918"/>
              <a:gd name="connsiteY5" fmla="*/ 1569660 h 1569660"/>
              <a:gd name="connsiteX6" fmla="*/ 0 w 2215918"/>
              <a:gd name="connsiteY6"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5918" h="1569660">
                <a:moveTo>
                  <a:pt x="0" y="0"/>
                </a:moveTo>
                <a:lnTo>
                  <a:pt x="351911" y="0"/>
                </a:lnTo>
                <a:lnTo>
                  <a:pt x="351911" y="1417328"/>
                </a:lnTo>
                <a:lnTo>
                  <a:pt x="2215918" y="1417328"/>
                </a:lnTo>
                <a:lnTo>
                  <a:pt x="2215918" y="1569660"/>
                </a:lnTo>
                <a:lnTo>
                  <a:pt x="0" y="1569660"/>
                </a:lnTo>
                <a:lnTo>
                  <a:pt x="0" y="0"/>
                </a:lnTo>
                <a:close/>
              </a:path>
            </a:pathLst>
          </a:custGeom>
        </p:spPr>
      </p:pic>
      <p:sp>
        <p:nvSpPr>
          <p:cNvPr id="4" name="CuadroTexto 3">
            <a:extLst>
              <a:ext uri="{FF2B5EF4-FFF2-40B4-BE49-F238E27FC236}">
                <a16:creationId xmlns:a16="http://schemas.microsoft.com/office/drawing/2014/main" id="{5F48A140-5CAE-36EE-32A8-65E2B4B719BE}"/>
              </a:ext>
            </a:extLst>
          </p:cNvPr>
          <p:cNvSpPr txBox="1"/>
          <p:nvPr/>
        </p:nvSpPr>
        <p:spPr>
          <a:xfrm>
            <a:off x="4083050" y="3211042"/>
            <a:ext cx="4881563" cy="1754326"/>
          </a:xfrm>
          <a:prstGeom prst="roundRect">
            <a:avLst>
              <a:gd name="adj" fmla="val 0"/>
            </a:avLst>
          </a:prstGeom>
          <a:solidFill>
            <a:schemeClr val="bg1"/>
          </a:solidFill>
          <a:ln w="12700">
            <a:noFill/>
            <a:prstDash val="dash"/>
          </a:ln>
          <a:effectLst/>
        </p:spPr>
        <p:txBody>
          <a:bodyPr wrap="square" lIns="91440" tIns="45720" rIns="91440" bIns="45720" rtlCol="0" anchor="ctr">
            <a:spAutoFit/>
          </a:bodyPr>
          <a:lstStyle/>
          <a:p>
            <a:pPr>
              <a:lnSpc>
                <a:spcPct val="90000"/>
              </a:lnSpc>
            </a:pPr>
            <a:r>
              <a:rPr lang="en-US" sz="1200" dirty="0">
                <a:latin typeface="Arial"/>
                <a:ea typeface="Calibri"/>
                <a:cs typeface="Arial"/>
              </a:rPr>
              <a:t>Ligia lives in Portoviejo, the capital of Manabí province, Ecuador. She is an administrator and works as a trainer at FUNDER (Fundación </a:t>
            </a:r>
            <a:r>
              <a:rPr lang="en-US" sz="1200" dirty="0" err="1">
                <a:latin typeface="Arial"/>
                <a:ea typeface="Calibri"/>
                <a:cs typeface="Arial"/>
              </a:rPr>
              <a:t>Educativa</a:t>
            </a:r>
            <a:r>
              <a:rPr lang="en-US" sz="1200" dirty="0">
                <a:latin typeface="Arial"/>
                <a:ea typeface="Calibri"/>
                <a:cs typeface="Arial"/>
              </a:rPr>
              <a:t> </a:t>
            </a:r>
            <a:r>
              <a:rPr lang="en-US" sz="1200" dirty="0" err="1">
                <a:latin typeface="Arial"/>
                <a:ea typeface="Calibri"/>
                <a:cs typeface="Arial"/>
              </a:rPr>
              <a:t>Monseñor</a:t>
            </a:r>
            <a:r>
              <a:rPr lang="en-US" sz="1200" dirty="0">
                <a:latin typeface="Arial"/>
                <a:ea typeface="Calibri"/>
                <a:cs typeface="Arial"/>
              </a:rPr>
              <a:t> </a:t>
            </a:r>
            <a:r>
              <a:rPr lang="en-US" sz="1200" dirty="0" err="1">
                <a:latin typeface="Arial"/>
                <a:ea typeface="Calibri"/>
                <a:cs typeface="Arial"/>
              </a:rPr>
              <a:t>Cándido</a:t>
            </a:r>
            <a:r>
              <a:rPr lang="en-US" sz="1200" dirty="0">
                <a:latin typeface="Arial"/>
                <a:ea typeface="Calibri"/>
                <a:cs typeface="Arial"/>
              </a:rPr>
              <a:t> Rada).</a:t>
            </a:r>
          </a:p>
          <a:p>
            <a:pPr>
              <a:lnSpc>
                <a:spcPct val="90000"/>
              </a:lnSpc>
            </a:pPr>
            <a:endParaRPr lang="en-US" sz="1200" dirty="0">
              <a:latin typeface="Arial"/>
              <a:ea typeface="Calibri"/>
              <a:cs typeface="Arial"/>
            </a:endParaRPr>
          </a:p>
          <a:p>
            <a:pPr>
              <a:lnSpc>
                <a:spcPct val="90000"/>
              </a:lnSpc>
            </a:pPr>
            <a:r>
              <a:rPr lang="en-US" sz="1200" dirty="0">
                <a:latin typeface="Arial"/>
                <a:ea typeface="Calibri"/>
                <a:cs typeface="Arial"/>
              </a:rPr>
              <a:t>As a key part of FUNDER's mission, Ligia provides </a:t>
            </a:r>
            <a:r>
              <a:rPr lang="en-US" sz="1200" b="1" dirty="0">
                <a:latin typeface="Arial"/>
                <a:ea typeface="Calibri"/>
                <a:cs typeface="Arial"/>
              </a:rPr>
              <a:t>training on finance</a:t>
            </a:r>
            <a:r>
              <a:rPr lang="en-US" sz="1200" dirty="0">
                <a:latin typeface="Arial"/>
                <a:ea typeface="Calibri"/>
                <a:cs typeface="Arial"/>
              </a:rPr>
              <a:t> and resilient entrepreneurship to </a:t>
            </a:r>
            <a:r>
              <a:rPr lang="en-US" sz="1200" b="1" dirty="0">
                <a:latin typeface="Arial"/>
                <a:ea typeface="Calibri"/>
                <a:cs typeface="Arial"/>
              </a:rPr>
              <a:t>vulnerable populations</a:t>
            </a:r>
            <a:r>
              <a:rPr lang="en-US" sz="1200" dirty="0">
                <a:latin typeface="Arial"/>
                <a:ea typeface="Calibri"/>
                <a:cs typeface="Arial"/>
              </a:rPr>
              <a:t>, especially young people and women who did not have access to formal education, to help them gain better economic and social opportunities and participate in the development and transformation of their communities.</a:t>
            </a:r>
          </a:p>
        </p:txBody>
      </p:sp>
      <p:pic>
        <p:nvPicPr>
          <p:cNvPr id="26" name="Imagen 25" descr="Pintura de arte de un hombre&#10;&#10;Descripción generada automáticamente con confianza baja">
            <a:extLst>
              <a:ext uri="{FF2B5EF4-FFF2-40B4-BE49-F238E27FC236}">
                <a16:creationId xmlns:a16="http://schemas.microsoft.com/office/drawing/2014/main" id="{1FA9C47C-AE14-B124-BF7C-B81443D0502F}"/>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94387" y="1196549"/>
            <a:ext cx="3531202" cy="3765976"/>
          </a:xfrm>
          <a:prstGeom prst="rect">
            <a:avLst/>
          </a:prstGeom>
        </p:spPr>
      </p:pic>
      <p:grpSp>
        <p:nvGrpSpPr>
          <p:cNvPr id="16" name="Grupo 15">
            <a:extLst>
              <a:ext uri="{FF2B5EF4-FFF2-40B4-BE49-F238E27FC236}">
                <a16:creationId xmlns:a16="http://schemas.microsoft.com/office/drawing/2014/main" id="{4950C26E-55A7-9D17-8124-5EDCAAAB109C}"/>
              </a:ext>
            </a:extLst>
          </p:cNvPr>
          <p:cNvGrpSpPr/>
          <p:nvPr/>
        </p:nvGrpSpPr>
        <p:grpSpPr>
          <a:xfrm>
            <a:off x="7963990" y="106962"/>
            <a:ext cx="706979" cy="753633"/>
            <a:chOff x="8074904" y="163563"/>
            <a:chExt cx="834611" cy="889688"/>
          </a:xfrm>
        </p:grpSpPr>
        <p:pic>
          <p:nvPicPr>
            <p:cNvPr id="17" name="Gráfico 16">
              <a:hlinkClick r:id="rId6" action="ppaction://hlinksldjump"/>
              <a:extLst>
                <a:ext uri="{FF2B5EF4-FFF2-40B4-BE49-F238E27FC236}">
                  <a16:creationId xmlns:a16="http://schemas.microsoft.com/office/drawing/2014/main" id="{C7CB13F5-18DC-2664-BB3C-49438BC7DBA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14602" y="163563"/>
              <a:ext cx="750129" cy="889688"/>
            </a:xfrm>
            <a:prstGeom prst="rect">
              <a:avLst/>
            </a:prstGeom>
            <a:effectLst>
              <a:outerShdw blurRad="50800" dist="38100" dir="5400000" algn="t" rotWithShape="0">
                <a:prstClr val="black">
                  <a:alpha val="40000"/>
                </a:prstClr>
              </a:outerShdw>
            </a:effectLst>
          </p:spPr>
        </p:pic>
        <p:sp>
          <p:nvSpPr>
            <p:cNvPr id="19" name="CuadroTexto 18">
              <a:extLst>
                <a:ext uri="{FF2B5EF4-FFF2-40B4-BE49-F238E27FC236}">
                  <a16:creationId xmlns:a16="http://schemas.microsoft.com/office/drawing/2014/main" id="{3126FA97-CBB0-CC9E-094E-79974495BAC3}"/>
                </a:ext>
              </a:extLst>
            </p:cNvPr>
            <p:cNvSpPr txBox="1"/>
            <p:nvPr/>
          </p:nvSpPr>
          <p:spPr>
            <a:xfrm>
              <a:off x="8074904" y="759513"/>
              <a:ext cx="834611" cy="236171"/>
            </a:xfrm>
            <a:prstGeom prst="rect">
              <a:avLst/>
            </a:prstGeom>
            <a:noFill/>
          </p:spPr>
          <p:txBody>
            <a:bodyPr wrap="square" rtlCol="0">
              <a:spAutoFit/>
            </a:bodyPr>
            <a:lstStyle/>
            <a:p>
              <a:pPr algn="ctr"/>
              <a:r>
                <a:rPr lang="es-CR" sz="700" b="1">
                  <a:solidFill>
                    <a:srgbClr val="0F435E"/>
                  </a:solidFill>
                  <a:latin typeface="Arial Black" panose="020B0A04020102020204" pitchFamily="34" charset="0"/>
                  <a:cs typeface="Arial" panose="020B0604020202020204" pitchFamily="34" charset="0"/>
                </a:rPr>
                <a:t>ECUADOR</a:t>
              </a:r>
            </a:p>
          </p:txBody>
        </p:sp>
      </p:grpSp>
      <p:sp>
        <p:nvSpPr>
          <p:cNvPr id="5" name="Rectángulo 4">
            <a:hlinkClick r:id="rId6" action="ppaction://hlinksldjump"/>
            <a:extLst>
              <a:ext uri="{FF2B5EF4-FFF2-40B4-BE49-F238E27FC236}">
                <a16:creationId xmlns:a16="http://schemas.microsoft.com/office/drawing/2014/main" id="{B8C356EB-8717-71DD-9ECF-CBD7107CE5B5}"/>
              </a:ext>
            </a:extLst>
          </p:cNvPr>
          <p:cNvSpPr/>
          <p:nvPr/>
        </p:nvSpPr>
        <p:spPr>
          <a:xfrm>
            <a:off x="7931196" y="65655"/>
            <a:ext cx="760587" cy="83624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2" name="Elipse 21">
            <a:hlinkClick r:id="rId6" action="ppaction://hlinksldjump"/>
            <a:extLst>
              <a:ext uri="{FF2B5EF4-FFF2-40B4-BE49-F238E27FC236}">
                <a16:creationId xmlns:a16="http://schemas.microsoft.com/office/drawing/2014/main" id="{E9C23E5C-319F-0B2A-9B94-4E7963CDF607}"/>
              </a:ext>
            </a:extLst>
          </p:cNvPr>
          <p:cNvSpPr/>
          <p:nvPr/>
        </p:nvSpPr>
        <p:spPr>
          <a:xfrm>
            <a:off x="8977782" y="4966437"/>
            <a:ext cx="139024" cy="139024"/>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grpSp>
        <p:nvGrpSpPr>
          <p:cNvPr id="9" name="Grupo 8">
            <a:extLst>
              <a:ext uri="{FF2B5EF4-FFF2-40B4-BE49-F238E27FC236}">
                <a16:creationId xmlns:a16="http://schemas.microsoft.com/office/drawing/2014/main" id="{37770300-C409-9C18-F9A6-D46417FBF57C}"/>
              </a:ext>
            </a:extLst>
          </p:cNvPr>
          <p:cNvGrpSpPr/>
          <p:nvPr/>
        </p:nvGrpSpPr>
        <p:grpSpPr>
          <a:xfrm>
            <a:off x="4512391" y="1143665"/>
            <a:ext cx="4534903" cy="1996161"/>
            <a:chOff x="4512391" y="1143665"/>
            <a:chExt cx="4534903" cy="1996161"/>
          </a:xfrm>
        </p:grpSpPr>
        <p:sp>
          <p:nvSpPr>
            <p:cNvPr id="20" name="Rectángulo 19">
              <a:extLst>
                <a:ext uri="{FF2B5EF4-FFF2-40B4-BE49-F238E27FC236}">
                  <a16:creationId xmlns:a16="http://schemas.microsoft.com/office/drawing/2014/main" id="{585C7D37-0C10-DCD4-DA15-EADC67E3F79E}"/>
                </a:ext>
              </a:extLst>
            </p:cNvPr>
            <p:cNvSpPr/>
            <p:nvPr/>
          </p:nvSpPr>
          <p:spPr>
            <a:xfrm>
              <a:off x="5291137" y="2197894"/>
              <a:ext cx="307182" cy="71913"/>
            </a:xfrm>
            <a:custGeom>
              <a:avLst/>
              <a:gdLst>
                <a:gd name="connsiteX0" fmla="*/ 0 w 180975"/>
                <a:gd name="connsiteY0" fmla="*/ 0 h 45719"/>
                <a:gd name="connsiteX1" fmla="*/ 180975 w 180975"/>
                <a:gd name="connsiteY1" fmla="*/ 0 h 45719"/>
                <a:gd name="connsiteX2" fmla="*/ 180975 w 180975"/>
                <a:gd name="connsiteY2" fmla="*/ 45719 h 45719"/>
                <a:gd name="connsiteX3" fmla="*/ 0 w 180975"/>
                <a:gd name="connsiteY3" fmla="*/ 45719 h 45719"/>
                <a:gd name="connsiteX4" fmla="*/ 0 w 180975"/>
                <a:gd name="connsiteY4" fmla="*/ 0 h 45719"/>
                <a:gd name="connsiteX0" fmla="*/ 126207 w 307182"/>
                <a:gd name="connsiteY0" fmla="*/ 0 h 64769"/>
                <a:gd name="connsiteX1" fmla="*/ 307182 w 307182"/>
                <a:gd name="connsiteY1" fmla="*/ 0 h 64769"/>
                <a:gd name="connsiteX2" fmla="*/ 307182 w 307182"/>
                <a:gd name="connsiteY2" fmla="*/ 45719 h 64769"/>
                <a:gd name="connsiteX3" fmla="*/ 0 w 307182"/>
                <a:gd name="connsiteY3" fmla="*/ 64769 h 64769"/>
                <a:gd name="connsiteX4" fmla="*/ 126207 w 307182"/>
                <a:gd name="connsiteY4" fmla="*/ 0 h 64769"/>
                <a:gd name="connsiteX0" fmla="*/ 114300 w 307182"/>
                <a:gd name="connsiteY0" fmla="*/ 0 h 71913"/>
                <a:gd name="connsiteX1" fmla="*/ 307182 w 307182"/>
                <a:gd name="connsiteY1" fmla="*/ 7144 h 71913"/>
                <a:gd name="connsiteX2" fmla="*/ 307182 w 307182"/>
                <a:gd name="connsiteY2" fmla="*/ 52863 h 71913"/>
                <a:gd name="connsiteX3" fmla="*/ 0 w 307182"/>
                <a:gd name="connsiteY3" fmla="*/ 71913 h 71913"/>
                <a:gd name="connsiteX4" fmla="*/ 114300 w 307182"/>
                <a:gd name="connsiteY4" fmla="*/ 0 h 71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182" h="71913">
                  <a:moveTo>
                    <a:pt x="114300" y="0"/>
                  </a:moveTo>
                  <a:lnTo>
                    <a:pt x="307182" y="7144"/>
                  </a:lnTo>
                  <a:lnTo>
                    <a:pt x="307182" y="52863"/>
                  </a:lnTo>
                  <a:lnTo>
                    <a:pt x="0" y="71913"/>
                  </a:lnTo>
                  <a:lnTo>
                    <a:pt x="114300" y="0"/>
                  </a:lnTo>
                  <a:close/>
                </a:path>
              </a:pathLst>
            </a:cu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1" name="Rectángulo 20">
              <a:extLst>
                <a:ext uri="{FF2B5EF4-FFF2-40B4-BE49-F238E27FC236}">
                  <a16:creationId xmlns:a16="http://schemas.microsoft.com/office/drawing/2014/main" id="{7A569772-06C1-3759-F94E-31484E6DFA1E}"/>
                </a:ext>
              </a:extLst>
            </p:cNvPr>
            <p:cNvSpPr/>
            <p:nvPr/>
          </p:nvSpPr>
          <p:spPr>
            <a:xfrm rot="2714994">
              <a:off x="5704904" y="1878574"/>
              <a:ext cx="73035" cy="434751"/>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grpSp>
          <p:nvGrpSpPr>
            <p:cNvPr id="38" name="Grupo 37">
              <a:extLst>
                <a:ext uri="{FF2B5EF4-FFF2-40B4-BE49-F238E27FC236}">
                  <a16:creationId xmlns:a16="http://schemas.microsoft.com/office/drawing/2014/main" id="{69294B6C-095B-719D-8456-DFF4754E7EDA}"/>
                </a:ext>
              </a:extLst>
            </p:cNvPr>
            <p:cNvGrpSpPr/>
            <p:nvPr/>
          </p:nvGrpSpPr>
          <p:grpSpPr>
            <a:xfrm>
              <a:off x="4512391" y="1143665"/>
              <a:ext cx="4534903" cy="1996161"/>
              <a:chOff x="4512391" y="1094919"/>
              <a:chExt cx="4534903" cy="1996161"/>
            </a:xfrm>
          </p:grpSpPr>
          <p:grpSp>
            <p:nvGrpSpPr>
              <p:cNvPr id="36" name="Grupo 35">
                <a:extLst>
                  <a:ext uri="{FF2B5EF4-FFF2-40B4-BE49-F238E27FC236}">
                    <a16:creationId xmlns:a16="http://schemas.microsoft.com/office/drawing/2014/main" id="{E679620B-D0D6-58AB-25E7-4EC78B189FD6}"/>
                  </a:ext>
                </a:extLst>
              </p:cNvPr>
              <p:cNvGrpSpPr/>
              <p:nvPr/>
            </p:nvGrpSpPr>
            <p:grpSpPr>
              <a:xfrm>
                <a:off x="4512391" y="1094919"/>
                <a:ext cx="2458061" cy="1802243"/>
                <a:chOff x="4525500" y="1154910"/>
                <a:chExt cx="2339729" cy="1715482"/>
              </a:xfrm>
            </p:grpSpPr>
            <p:pic>
              <p:nvPicPr>
                <p:cNvPr id="28" name="Imagen 27">
                  <a:extLst>
                    <a:ext uri="{FF2B5EF4-FFF2-40B4-BE49-F238E27FC236}">
                      <a16:creationId xmlns:a16="http://schemas.microsoft.com/office/drawing/2014/main" id="{02B58170-7039-5495-C428-A66A84D88CE2}"/>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4525500" y="1154910"/>
                  <a:ext cx="2339729" cy="1715482"/>
                </a:xfrm>
                <a:prstGeom prst="rect">
                  <a:avLst/>
                </a:prstGeom>
              </p:spPr>
            </p:pic>
            <p:cxnSp>
              <p:nvCxnSpPr>
                <p:cNvPr id="33" name="Conector recto 32">
                  <a:extLst>
                    <a:ext uri="{FF2B5EF4-FFF2-40B4-BE49-F238E27FC236}">
                      <a16:creationId xmlns:a16="http://schemas.microsoft.com/office/drawing/2014/main" id="{3BA3742F-FF60-D52C-F626-3F8831878970}"/>
                    </a:ext>
                  </a:extLst>
                </p:cNvPr>
                <p:cNvCxnSpPr>
                  <a:cxnSpLocks/>
                </p:cNvCxnSpPr>
                <p:nvPr/>
              </p:nvCxnSpPr>
              <p:spPr>
                <a:xfrm>
                  <a:off x="4715215" y="1437884"/>
                  <a:ext cx="0" cy="542508"/>
                </a:xfrm>
                <a:prstGeom prst="line">
                  <a:avLst/>
                </a:prstGeom>
                <a:ln w="9525">
                  <a:prstDash val="sysDash"/>
                </a:ln>
              </p:spPr>
              <p:style>
                <a:lnRef idx="2">
                  <a:schemeClr val="accent1"/>
                </a:lnRef>
                <a:fillRef idx="0">
                  <a:schemeClr val="accent1"/>
                </a:fillRef>
                <a:effectRef idx="1">
                  <a:schemeClr val="accent1"/>
                </a:effectRef>
                <a:fontRef idx="minor">
                  <a:schemeClr val="tx1"/>
                </a:fontRef>
              </p:style>
            </p:cxnSp>
            <p:cxnSp>
              <p:nvCxnSpPr>
                <p:cNvPr id="35" name="Conector recto de flecha 34">
                  <a:extLst>
                    <a:ext uri="{FF2B5EF4-FFF2-40B4-BE49-F238E27FC236}">
                      <a16:creationId xmlns:a16="http://schemas.microsoft.com/office/drawing/2014/main" id="{F1943CAA-461F-AB9F-FD0E-AC138AD9700C}"/>
                    </a:ext>
                  </a:extLst>
                </p:cNvPr>
                <p:cNvCxnSpPr>
                  <a:cxnSpLocks/>
                </p:cNvCxnSpPr>
                <p:nvPr/>
              </p:nvCxnSpPr>
              <p:spPr>
                <a:xfrm>
                  <a:off x="4724161" y="1430462"/>
                  <a:ext cx="1477953" cy="7422"/>
                </a:xfrm>
                <a:prstGeom prst="straightConnector1">
                  <a:avLst/>
                </a:prstGeom>
                <a:ln w="9525">
                  <a:prstDash val="sysDash"/>
                  <a:tailEnd type="triangle"/>
                </a:ln>
              </p:spPr>
              <p:style>
                <a:lnRef idx="2">
                  <a:schemeClr val="accent1"/>
                </a:lnRef>
                <a:fillRef idx="0">
                  <a:schemeClr val="accent1"/>
                </a:fillRef>
                <a:effectRef idx="1">
                  <a:schemeClr val="accent1"/>
                </a:effectRef>
                <a:fontRef idx="minor">
                  <a:schemeClr val="tx1"/>
                </a:fontRef>
              </p:style>
            </p:cxnSp>
          </p:grpSp>
          <p:sp>
            <p:nvSpPr>
              <p:cNvPr id="12" name="CuadroTexto 11">
                <a:extLst>
                  <a:ext uri="{FF2B5EF4-FFF2-40B4-BE49-F238E27FC236}">
                    <a16:creationId xmlns:a16="http://schemas.microsoft.com/office/drawing/2014/main" id="{A6B985D4-FEDB-C39F-BDB6-360AD7A51588}"/>
                  </a:ext>
                </a:extLst>
              </p:cNvPr>
              <p:cNvSpPr txBox="1"/>
              <p:nvPr/>
            </p:nvSpPr>
            <p:spPr>
              <a:xfrm>
                <a:off x="6589232" y="2752526"/>
                <a:ext cx="2458062" cy="338554"/>
              </a:xfrm>
              <a:prstGeom prst="rect">
                <a:avLst/>
              </a:prstGeom>
              <a:noFill/>
            </p:spPr>
            <p:txBody>
              <a:bodyPr wrap="square" lIns="91440" tIns="45720" rIns="91440" bIns="45720" rtlCol="0" anchor="t">
                <a:spAutoFit/>
              </a:bodyPr>
              <a:lstStyle/>
              <a:p>
                <a:pPr algn="r"/>
                <a:r>
                  <a:rPr lang="en-US" sz="800" b="1" dirty="0">
                    <a:latin typeface="Arial"/>
                    <a:cs typeface="Arial"/>
                  </a:rPr>
                  <a:t>In light blue, Portoviejo county</a:t>
                </a:r>
              </a:p>
              <a:p>
                <a:pPr algn="r"/>
                <a:r>
                  <a:rPr lang="en-US" sz="800" b="1" dirty="0">
                    <a:latin typeface="Arial"/>
                    <a:cs typeface="Arial"/>
                  </a:rPr>
                  <a:t> </a:t>
                </a:r>
                <a:r>
                  <a:rPr lang="en-US" sz="800" dirty="0">
                    <a:latin typeface="Arial"/>
                    <a:cs typeface="Arial"/>
                  </a:rPr>
                  <a:t>from the Manabí Province, Ecuador</a:t>
                </a:r>
              </a:p>
            </p:txBody>
          </p:sp>
        </p:grpSp>
      </p:grpSp>
    </p:spTree>
    <p:extLst>
      <p:ext uri="{BB962C8B-B14F-4D97-AF65-F5344CB8AC3E}">
        <p14:creationId xmlns:p14="http://schemas.microsoft.com/office/powerpoint/2010/main" val="5551948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0">
        <p15:prstTrans prst="pageCurlDouble"/>
      </p:transition>
    </mc:Choice>
    <mc:Fallback xmlns="">
      <p:transition spd="slow"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1000"/>
                                        <p:tgtEl>
                                          <p:spTgt spid="3"/>
                                        </p:tgtEl>
                                      </p:cBhvr>
                                    </p:animEffect>
                                  </p:childTnLst>
                                </p:cTn>
                              </p:par>
                            </p:childTnLst>
                          </p:cTn>
                        </p:par>
                        <p:par>
                          <p:cTn id="14" fill="hold">
                            <p:stCondLst>
                              <p:cond delay="1500"/>
                            </p:stCondLst>
                            <p:childTnLst>
                              <p:par>
                                <p:cTn id="15" presetID="53" presetClass="entr" presetSubtype="16"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fltVal val="0"/>
                                          </p:val>
                                        </p:tav>
                                        <p:tav tm="100000">
                                          <p:val>
                                            <p:strVal val="#ppt_w"/>
                                          </p:val>
                                        </p:tav>
                                      </p:tavLst>
                                    </p:anim>
                                    <p:anim calcmode="lin" valueType="num">
                                      <p:cBhvr>
                                        <p:cTn id="18" dur="1000" fill="hold"/>
                                        <p:tgtEl>
                                          <p:spTgt spid="9"/>
                                        </p:tgtEl>
                                        <p:attrNameLst>
                                          <p:attrName>ppt_h</p:attrName>
                                        </p:attrNameLst>
                                      </p:cBhvr>
                                      <p:tavLst>
                                        <p:tav tm="0">
                                          <p:val>
                                            <p:fltVal val="0"/>
                                          </p:val>
                                        </p:tav>
                                        <p:tav tm="100000">
                                          <p:val>
                                            <p:strVal val="#ppt_h"/>
                                          </p:val>
                                        </p:tav>
                                      </p:tavLst>
                                    </p:anim>
                                    <p:animEffect transition="in" filter="fade">
                                      <p:cBhvr>
                                        <p:cTn id="19" dur="1000"/>
                                        <p:tgtEl>
                                          <p:spTgt spid="9"/>
                                        </p:tgtEl>
                                      </p:cBhvr>
                                    </p:animEffect>
                                  </p:childTnLst>
                                </p:cTn>
                              </p:par>
                            </p:childTnLst>
                          </p:cTn>
                        </p:par>
                        <p:par>
                          <p:cTn id="20" fill="hold">
                            <p:stCondLst>
                              <p:cond delay="2500"/>
                            </p:stCondLst>
                            <p:childTnLst>
                              <p:par>
                                <p:cTn id="21" presetID="10" presetClass="entr" presetSubtype="0" fill="hold" grpId="0" nodeType="afterEffect">
                                  <p:stCondLst>
                                    <p:cond delay="50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ángulo 22">
            <a:extLst>
              <a:ext uri="{FF2B5EF4-FFF2-40B4-BE49-F238E27FC236}">
                <a16:creationId xmlns:a16="http://schemas.microsoft.com/office/drawing/2014/main" id="{181EB6BF-4D07-B801-2704-81F7758B62D0}"/>
              </a:ext>
            </a:extLst>
          </p:cNvPr>
          <p:cNvSpPr/>
          <p:nvPr/>
        </p:nvSpPr>
        <p:spPr>
          <a:xfrm>
            <a:off x="3176191" y="0"/>
            <a:ext cx="2808321" cy="51435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5" name="Content Placeholder 4">
            <a:extLst>
              <a:ext uri="{FF2B5EF4-FFF2-40B4-BE49-F238E27FC236}">
                <a16:creationId xmlns:a16="http://schemas.microsoft.com/office/drawing/2014/main" id="{25FBE202-7235-E8D7-1DCF-F4A4C4FABFF4}"/>
              </a:ext>
            </a:extLst>
          </p:cNvPr>
          <p:cNvSpPr>
            <a:spLocks noGrp="1"/>
          </p:cNvSpPr>
          <p:nvPr>
            <p:ph sz="half" idx="4294967295"/>
          </p:nvPr>
        </p:nvSpPr>
        <p:spPr>
          <a:xfrm>
            <a:off x="99779" y="429785"/>
            <a:ext cx="3072553" cy="4437741"/>
          </a:xfrm>
          <a:prstGeom prst="roundRect">
            <a:avLst>
              <a:gd name="adj" fmla="val 0"/>
            </a:avLst>
          </a:prstGeom>
          <a:solidFill>
            <a:schemeClr val="bg1"/>
          </a:solidFill>
          <a:ln w="12700">
            <a:noFill/>
            <a:prstDash val="sysDash"/>
          </a:ln>
          <a:effectLst/>
        </p:spPr>
        <p:txBody>
          <a:bodyPr anchor="ctr">
            <a:noAutofit/>
          </a:bodyPr>
          <a:lstStyle/>
          <a:p>
            <a:pPr marL="0" indent="0">
              <a:buNone/>
            </a:pPr>
            <a:r>
              <a:rPr lang="en-US" sz="1300" dirty="0">
                <a:latin typeface="Arial"/>
                <a:ea typeface="Calibri"/>
                <a:cs typeface="Arial"/>
              </a:rPr>
              <a:t>From a young age, Ligia witnessed changes in her province: rapid urbanization, rural migration, deforestation, and the loss of water resources. Later, she observed that the knowledge gap and lack of property rights hindered women’s access to financial resources and limited their ability to develop their own enterprises. She understood that women are more vulnerable to climate change.</a:t>
            </a:r>
          </a:p>
          <a:p>
            <a:pPr marL="0" indent="0">
              <a:buNone/>
            </a:pPr>
            <a:r>
              <a:rPr lang="en-US" sz="1300" dirty="0">
                <a:latin typeface="Arial"/>
                <a:ea typeface="Calibri"/>
                <a:cs typeface="Arial"/>
              </a:rPr>
              <a:t>She decided to provide training processes aimed at </a:t>
            </a:r>
            <a:r>
              <a:rPr lang="en-US" sz="1300" b="1" dirty="0">
                <a:latin typeface="Arial"/>
                <a:ea typeface="Calibri"/>
                <a:cs typeface="Arial"/>
              </a:rPr>
              <a:t>empowering women </a:t>
            </a:r>
            <a:r>
              <a:rPr lang="en-US" sz="1300" dirty="0">
                <a:latin typeface="Arial"/>
                <a:ea typeface="Calibri"/>
                <a:cs typeface="Arial"/>
              </a:rPr>
              <a:t>through sessions on the proper management of financial resources, climate change adaptation actions, and programs for </a:t>
            </a:r>
            <a:r>
              <a:rPr lang="en-US" sz="1300" b="1" dirty="0">
                <a:latin typeface="Arial"/>
                <a:ea typeface="Calibri"/>
                <a:cs typeface="Arial"/>
              </a:rPr>
              <a:t>agroecological production </a:t>
            </a:r>
            <a:r>
              <a:rPr lang="en-US" sz="1300" dirty="0">
                <a:latin typeface="Arial"/>
                <a:ea typeface="Calibri"/>
                <a:cs typeface="Arial"/>
              </a:rPr>
              <a:t>and sustainable land use. Ligia firmly believes that women’s actions will promote rural resilience and bring about significant improvements.</a:t>
            </a:r>
          </a:p>
        </p:txBody>
      </p:sp>
      <p:sp>
        <p:nvSpPr>
          <p:cNvPr id="2" name="Rectangle 1">
            <a:extLst>
              <a:ext uri="{FF2B5EF4-FFF2-40B4-BE49-F238E27FC236}">
                <a16:creationId xmlns:a16="http://schemas.microsoft.com/office/drawing/2014/main" id="{BE908D1F-4D11-A242-5BF8-4EBA54641E56}"/>
              </a:ext>
            </a:extLst>
          </p:cNvPr>
          <p:cNvSpPr/>
          <p:nvPr/>
        </p:nvSpPr>
        <p:spPr>
          <a:xfrm>
            <a:off x="6074983" y="400938"/>
            <a:ext cx="2906883" cy="4308024"/>
          </a:xfrm>
          <a:prstGeom prst="roundRect">
            <a:avLst>
              <a:gd name="adj" fmla="val 0"/>
            </a:avLst>
          </a:prstGeom>
          <a:solidFill>
            <a:schemeClr val="bg1"/>
          </a:solidFill>
          <a:ln w="1270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2906" tIns="32906" rIns="32906" bIns="32906" rtlCol="0" anchor="ctr"/>
          <a:lstStyle/>
          <a:p>
            <a:r>
              <a:rPr lang="en-US" sz="1300" dirty="0">
                <a:solidFill>
                  <a:schemeClr val="tx1"/>
                </a:solidFill>
                <a:latin typeface="Arial"/>
                <a:cs typeface="Arial"/>
              </a:rPr>
              <a:t>In Portoviejo, climate change is evident in </a:t>
            </a:r>
            <a:r>
              <a:rPr lang="en-US" sz="1300" b="1" dirty="0">
                <a:solidFill>
                  <a:schemeClr val="tx1"/>
                </a:solidFill>
                <a:latin typeface="Arial"/>
                <a:cs typeface="Arial"/>
              </a:rPr>
              <a:t>recurring droughts and flooding cycles </a:t>
            </a:r>
            <a:r>
              <a:rPr lang="en-US" sz="1300" dirty="0">
                <a:solidFill>
                  <a:schemeClr val="tx1"/>
                </a:solidFill>
                <a:latin typeface="Arial"/>
                <a:cs typeface="Arial"/>
              </a:rPr>
              <a:t>affecting agricultural activities, such as maize and cocoa production and livestock farming. Additionally, </a:t>
            </a:r>
            <a:r>
              <a:rPr lang="en-US" sz="1300" b="1" dirty="0">
                <a:solidFill>
                  <a:schemeClr val="tx1"/>
                </a:solidFill>
                <a:latin typeface="Arial"/>
                <a:cs typeface="Arial"/>
              </a:rPr>
              <a:t>inadequate land management practices </a:t>
            </a:r>
            <a:r>
              <a:rPr lang="en-US" sz="1300" dirty="0">
                <a:solidFill>
                  <a:schemeClr val="tx1"/>
                </a:solidFill>
                <a:latin typeface="Arial"/>
                <a:cs typeface="Arial"/>
              </a:rPr>
              <a:t>and agricultural expansion through deforestation have degraded wetlands and caused significant harm to nature.</a:t>
            </a:r>
          </a:p>
          <a:p>
            <a:endParaRPr lang="en-US" sz="1300" dirty="0">
              <a:solidFill>
                <a:schemeClr val="tx1"/>
              </a:solidFill>
              <a:latin typeface="Arial"/>
              <a:cs typeface="Arial"/>
            </a:endParaRPr>
          </a:p>
          <a:p>
            <a:pPr marL="177800"/>
            <a:r>
              <a:rPr lang="en-US" sz="1300" dirty="0">
                <a:solidFill>
                  <a:srgbClr val="156082"/>
                </a:solidFill>
                <a:latin typeface="Arial"/>
                <a:cs typeface="Arial"/>
              </a:rPr>
              <a:t>“</a:t>
            </a:r>
            <a:r>
              <a:rPr lang="en-US" sz="1300" b="1" dirty="0">
                <a:solidFill>
                  <a:srgbClr val="156082"/>
                </a:solidFill>
                <a:latin typeface="Arial"/>
                <a:cs typeface="Arial"/>
              </a:rPr>
              <a:t>The greatest impact is rural</a:t>
            </a:r>
            <a:r>
              <a:rPr lang="en-US" sz="1300" dirty="0">
                <a:solidFill>
                  <a:srgbClr val="156082"/>
                </a:solidFill>
                <a:latin typeface="Arial"/>
                <a:cs typeface="Arial"/>
              </a:rPr>
              <a:t>, where resources like water, land, and the lungs of the planet are, which ensure food security for everyone.”</a:t>
            </a:r>
          </a:p>
          <a:p>
            <a:endParaRPr lang="en-US" sz="1300" dirty="0">
              <a:solidFill>
                <a:schemeClr val="tx1"/>
              </a:solidFill>
              <a:latin typeface="Arial"/>
              <a:cs typeface="Arial"/>
            </a:endParaRPr>
          </a:p>
          <a:p>
            <a:r>
              <a:rPr lang="en-US" sz="1300" dirty="0">
                <a:solidFill>
                  <a:schemeClr val="tx1"/>
                </a:solidFill>
                <a:latin typeface="Arial"/>
                <a:cs typeface="Arial"/>
              </a:rPr>
              <a:t>There is a need for sustainable natural and economic resource management and an understanding of the benefits of biodiversity protection.</a:t>
            </a:r>
            <a:endParaRPr lang="es-ES_tradnl" sz="1300" dirty="0">
              <a:solidFill>
                <a:schemeClr val="tx1"/>
              </a:solidFill>
              <a:latin typeface="Arial"/>
              <a:ea typeface="Calibri"/>
              <a:cs typeface="Arial"/>
            </a:endParaRPr>
          </a:p>
        </p:txBody>
      </p:sp>
      <p:grpSp>
        <p:nvGrpSpPr>
          <p:cNvPr id="3" name="Grupo 2">
            <a:extLst>
              <a:ext uri="{FF2B5EF4-FFF2-40B4-BE49-F238E27FC236}">
                <a16:creationId xmlns:a16="http://schemas.microsoft.com/office/drawing/2014/main" id="{F8998DCA-F940-AE1A-00F7-13D07A518B15}"/>
              </a:ext>
            </a:extLst>
          </p:cNvPr>
          <p:cNvGrpSpPr/>
          <p:nvPr/>
        </p:nvGrpSpPr>
        <p:grpSpPr>
          <a:xfrm>
            <a:off x="179386" y="-30453"/>
            <a:ext cx="2996805" cy="394210"/>
            <a:chOff x="179386" y="-30453"/>
            <a:chExt cx="2996805" cy="394210"/>
          </a:xfrm>
        </p:grpSpPr>
        <p:sp>
          <p:nvSpPr>
            <p:cNvPr id="11" name="Rectángulo: una sola esquina redondeada 10">
              <a:extLst>
                <a:ext uri="{FF2B5EF4-FFF2-40B4-BE49-F238E27FC236}">
                  <a16:creationId xmlns:a16="http://schemas.microsoft.com/office/drawing/2014/main" id="{663E6463-4166-44CE-7C9F-84798C9E3F61}"/>
                </a:ext>
              </a:extLst>
            </p:cNvPr>
            <p:cNvSpPr/>
            <p:nvPr/>
          </p:nvSpPr>
          <p:spPr>
            <a:xfrm flipV="1">
              <a:off x="179387" y="-1287"/>
              <a:ext cx="2996804" cy="336891"/>
            </a:xfrm>
            <a:prstGeom prst="round1Rect">
              <a:avLst>
                <a:gd name="adj" fmla="val 37295"/>
              </a:avLst>
            </a:prstGeom>
            <a:solidFill>
              <a:srgbClr val="156082"/>
            </a:solidFill>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2" name="Headline">
              <a:extLst>
                <a:ext uri="{FF2B5EF4-FFF2-40B4-BE49-F238E27FC236}">
                  <a16:creationId xmlns:a16="http://schemas.microsoft.com/office/drawing/2014/main" id="{DB9FA5DA-4F55-FF0A-A910-B4AD06C5B002}"/>
                </a:ext>
              </a:extLst>
            </p:cNvPr>
            <p:cNvSpPr txBox="1">
              <a:spLocks/>
            </p:cNvSpPr>
            <p:nvPr/>
          </p:nvSpPr>
          <p:spPr bwMode="gray">
            <a:xfrm>
              <a:off x="179386" y="-30453"/>
              <a:ext cx="1419067" cy="394210"/>
            </a:xfrm>
            <a:prstGeom prst="rect">
              <a:avLst/>
            </a:prstGeom>
          </p:spPr>
          <p:txBody>
            <a:bodyPr wrap="square">
              <a:spAutoFit/>
            </a:bodyPr>
            <a:lstStyle>
              <a:lvl1pPr algn="l" defTabSz="685800" rtl="0" eaLnBrk="1" latinLnBrk="0" hangingPunct="1">
                <a:lnSpc>
                  <a:spcPct val="90000"/>
                </a:lnSpc>
                <a:spcBef>
                  <a:spcPct val="0"/>
                </a:spcBef>
                <a:buNone/>
                <a:defRPr sz="2600" b="1" kern="1200">
                  <a:solidFill>
                    <a:schemeClr val="tx1"/>
                  </a:solidFill>
                  <a:latin typeface="+mj-lt"/>
                  <a:ea typeface="+mj-ea"/>
                  <a:cs typeface="+mj-cs"/>
                </a:defRPr>
              </a:lvl1pPr>
            </a:lstStyle>
            <a:p>
              <a:pPr>
                <a:lnSpc>
                  <a:spcPct val="120000"/>
                </a:lnSpc>
                <a:spcAft>
                  <a:spcPts val="600"/>
                </a:spcAft>
              </a:pPr>
              <a:r>
                <a:rPr lang="es-MX" sz="1800" dirty="0" err="1">
                  <a:solidFill>
                    <a:schemeClr val="bg1"/>
                  </a:solidFill>
                  <a:latin typeface="Arial" panose="020B0604020202020204" pitchFamily="34" charset="0"/>
                  <a:cs typeface="Arial" panose="020B0604020202020204" pitchFamily="34" charset="0"/>
                </a:rPr>
                <a:t>Motivation</a:t>
              </a:r>
              <a:endParaRPr lang="en-GB" sz="1800" dirty="0">
                <a:solidFill>
                  <a:schemeClr val="bg1"/>
                </a:solidFill>
                <a:latin typeface="Arial" panose="020B0604020202020204" pitchFamily="34" charset="0"/>
                <a:cs typeface="Arial" panose="020B0604020202020204" pitchFamily="34" charset="0"/>
              </a:endParaRPr>
            </a:p>
          </p:txBody>
        </p:sp>
      </p:grpSp>
      <p:grpSp>
        <p:nvGrpSpPr>
          <p:cNvPr id="7" name="Grupo 6">
            <a:extLst>
              <a:ext uri="{FF2B5EF4-FFF2-40B4-BE49-F238E27FC236}">
                <a16:creationId xmlns:a16="http://schemas.microsoft.com/office/drawing/2014/main" id="{BB7EEBA2-A96E-06BC-3E2C-4DC686AED033}"/>
              </a:ext>
            </a:extLst>
          </p:cNvPr>
          <p:cNvGrpSpPr/>
          <p:nvPr/>
        </p:nvGrpSpPr>
        <p:grpSpPr>
          <a:xfrm>
            <a:off x="5984512" y="-47844"/>
            <a:ext cx="2980102" cy="394210"/>
            <a:chOff x="5984512" y="-47844"/>
            <a:chExt cx="2980102" cy="394210"/>
          </a:xfrm>
        </p:grpSpPr>
        <p:sp>
          <p:nvSpPr>
            <p:cNvPr id="15" name="Rectángulo: una sola esquina redondeada 14">
              <a:extLst>
                <a:ext uri="{FF2B5EF4-FFF2-40B4-BE49-F238E27FC236}">
                  <a16:creationId xmlns:a16="http://schemas.microsoft.com/office/drawing/2014/main" id="{21EB8A96-84A0-AB4A-9404-FE58D16A13C6}"/>
                </a:ext>
              </a:extLst>
            </p:cNvPr>
            <p:cNvSpPr/>
            <p:nvPr/>
          </p:nvSpPr>
          <p:spPr>
            <a:xfrm flipV="1">
              <a:off x="5984512" y="-1280"/>
              <a:ext cx="2980102" cy="336892"/>
            </a:xfrm>
            <a:prstGeom prst="round1Rect">
              <a:avLst>
                <a:gd name="adj" fmla="val 29007"/>
              </a:avLst>
            </a:prstGeom>
            <a:solidFill>
              <a:srgbClr val="156082"/>
            </a:solidFill>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6" name="Headline">
              <a:extLst>
                <a:ext uri="{FF2B5EF4-FFF2-40B4-BE49-F238E27FC236}">
                  <a16:creationId xmlns:a16="http://schemas.microsoft.com/office/drawing/2014/main" id="{B5E11C8F-F1E5-1B1A-9D0A-03839DCD1636}"/>
                </a:ext>
              </a:extLst>
            </p:cNvPr>
            <p:cNvSpPr txBox="1">
              <a:spLocks/>
            </p:cNvSpPr>
            <p:nvPr/>
          </p:nvSpPr>
          <p:spPr bwMode="gray">
            <a:xfrm>
              <a:off x="6026122" y="-47844"/>
              <a:ext cx="1419067" cy="394210"/>
            </a:xfrm>
            <a:prstGeom prst="rect">
              <a:avLst/>
            </a:prstGeom>
          </p:spPr>
          <p:txBody>
            <a:bodyPr wrap="square">
              <a:spAutoFit/>
            </a:bodyPr>
            <a:lstStyle>
              <a:lvl1pPr algn="l" defTabSz="685800" rtl="0" eaLnBrk="1" latinLnBrk="0" hangingPunct="1">
                <a:lnSpc>
                  <a:spcPct val="90000"/>
                </a:lnSpc>
                <a:spcBef>
                  <a:spcPct val="0"/>
                </a:spcBef>
                <a:buNone/>
                <a:defRPr sz="2600" b="1" kern="1200">
                  <a:solidFill>
                    <a:schemeClr val="tx1"/>
                  </a:solidFill>
                  <a:latin typeface="+mj-lt"/>
                  <a:ea typeface="+mj-ea"/>
                  <a:cs typeface="+mj-cs"/>
                </a:defRPr>
              </a:lvl1pPr>
            </a:lstStyle>
            <a:p>
              <a:pPr>
                <a:lnSpc>
                  <a:spcPct val="120000"/>
                </a:lnSpc>
                <a:spcAft>
                  <a:spcPts val="600"/>
                </a:spcAft>
              </a:pPr>
              <a:r>
                <a:rPr lang="es-MX" sz="1800" dirty="0" err="1">
                  <a:solidFill>
                    <a:schemeClr val="bg1"/>
                  </a:solidFill>
                  <a:latin typeface="Arial" panose="020B0604020202020204" pitchFamily="34" charset="0"/>
                  <a:cs typeface="Arial" panose="020B0604020202020204" pitchFamily="34" charset="0"/>
                </a:rPr>
                <a:t>Context</a:t>
              </a:r>
              <a:endParaRPr lang="en-GB" sz="1800" dirty="0">
                <a:solidFill>
                  <a:schemeClr val="bg1"/>
                </a:solidFill>
                <a:latin typeface="Arial" panose="020B0604020202020204" pitchFamily="34" charset="0"/>
                <a:cs typeface="Arial" panose="020B0604020202020204" pitchFamily="34" charset="0"/>
              </a:endParaRPr>
            </a:p>
          </p:txBody>
        </p:sp>
      </p:grpSp>
      <p:grpSp>
        <p:nvGrpSpPr>
          <p:cNvPr id="14" name="Grupo 13">
            <a:extLst>
              <a:ext uri="{FF2B5EF4-FFF2-40B4-BE49-F238E27FC236}">
                <a16:creationId xmlns:a16="http://schemas.microsoft.com/office/drawing/2014/main" id="{B34B9374-3C1D-4DD6-B6BC-EAE8F60B4F34}"/>
              </a:ext>
            </a:extLst>
          </p:cNvPr>
          <p:cNvGrpSpPr/>
          <p:nvPr/>
        </p:nvGrpSpPr>
        <p:grpSpPr>
          <a:xfrm>
            <a:off x="3328103" y="0"/>
            <a:ext cx="2514286" cy="5035949"/>
            <a:chOff x="3328103" y="0"/>
            <a:chExt cx="2514286" cy="5035949"/>
          </a:xfrm>
        </p:grpSpPr>
        <p:pic>
          <p:nvPicPr>
            <p:cNvPr id="13" name="Picture 17" descr="A person carrying a stick on a dirt path&#10;&#10;Description automatically generated">
              <a:extLst>
                <a:ext uri="{FF2B5EF4-FFF2-40B4-BE49-F238E27FC236}">
                  <a16:creationId xmlns:a16="http://schemas.microsoft.com/office/drawing/2014/main" id="{957598C0-D2C5-5453-7007-E4E091FEFFB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28103" y="0"/>
              <a:ext cx="2514286" cy="4389618"/>
            </a:xfrm>
            <a:prstGeom prst="rect">
              <a:avLst/>
            </a:prstGeom>
          </p:spPr>
        </p:pic>
        <p:sp>
          <p:nvSpPr>
            <p:cNvPr id="21" name="CuadroTexto 20">
              <a:extLst>
                <a:ext uri="{FF2B5EF4-FFF2-40B4-BE49-F238E27FC236}">
                  <a16:creationId xmlns:a16="http://schemas.microsoft.com/office/drawing/2014/main" id="{2913DEC8-5AD8-39F0-0509-DBFD6BDD71B5}"/>
                </a:ext>
              </a:extLst>
            </p:cNvPr>
            <p:cNvSpPr txBox="1"/>
            <p:nvPr/>
          </p:nvSpPr>
          <p:spPr>
            <a:xfrm>
              <a:off x="3328103" y="4389618"/>
              <a:ext cx="2514286" cy="646331"/>
            </a:xfrm>
            <a:prstGeom prst="rect">
              <a:avLst/>
            </a:prstGeom>
            <a:noFill/>
          </p:spPr>
          <p:txBody>
            <a:bodyPr wrap="square" lIns="91440" tIns="45720" rIns="91440" bIns="45720" anchor="t">
              <a:spAutoFit/>
            </a:bodyPr>
            <a:lstStyle/>
            <a:p>
              <a:pPr algn="ctr"/>
              <a:r>
                <a:rPr lang="en-US" sz="900" dirty="0">
                  <a:latin typeface="Arial"/>
                  <a:cs typeface="Arial"/>
                </a:rPr>
                <a:t>In one of their daily foraging activities in the forest, a rural woman from Manabí, the mother and head of the family, is accompanied by her son.</a:t>
              </a:r>
              <a:endParaRPr lang="es-EC" sz="900" dirty="0">
                <a:latin typeface="Arial"/>
                <a:cs typeface="Arial"/>
              </a:endParaRPr>
            </a:p>
          </p:txBody>
        </p:sp>
      </p:grpSp>
      <p:sp>
        <p:nvSpPr>
          <p:cNvPr id="8" name="Elipse 7">
            <a:hlinkClick r:id="rId4" action="ppaction://hlinksldjump"/>
            <a:extLst>
              <a:ext uri="{FF2B5EF4-FFF2-40B4-BE49-F238E27FC236}">
                <a16:creationId xmlns:a16="http://schemas.microsoft.com/office/drawing/2014/main" id="{5199053F-4BBC-2EFE-C7AE-8F99B26C9A5B}"/>
              </a:ext>
            </a:extLst>
          </p:cNvPr>
          <p:cNvSpPr/>
          <p:nvPr/>
        </p:nvSpPr>
        <p:spPr>
          <a:xfrm>
            <a:off x="8977782" y="4966437"/>
            <a:ext cx="139024" cy="139024"/>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Tree>
    <p:extLst>
      <p:ext uri="{BB962C8B-B14F-4D97-AF65-F5344CB8AC3E}">
        <p14:creationId xmlns:p14="http://schemas.microsoft.com/office/powerpoint/2010/main" val="3866673097"/>
      </p:ext>
    </p:extLst>
  </p:cSld>
  <p:clrMapOvr>
    <a:masterClrMapping/>
  </p:clrMapOvr>
  <p:transition spd="slow" advClick="0" advTm="5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500"/>
                                  </p:stCondLst>
                                  <p:childTnLst>
                                    <p:set>
                                      <p:cBhvr>
                                        <p:cTn id="11" dur="1" fill="hold">
                                          <p:stCondLst>
                                            <p:cond delay="0"/>
                                          </p:stCondLst>
                                        </p:cTn>
                                        <p:tgtEl>
                                          <p:spTgt spid="5">
                                            <p:bg/>
                                          </p:spTgt>
                                        </p:tgtEl>
                                        <p:attrNameLst>
                                          <p:attrName>style.visibility</p:attrName>
                                        </p:attrNameLst>
                                      </p:cBhvr>
                                      <p:to>
                                        <p:strVal val="visible"/>
                                      </p:to>
                                    </p:set>
                                    <p:animEffect transition="in" filter="fade">
                                      <p:cBhvr>
                                        <p:cTn id="12" dur="1500"/>
                                        <p:tgtEl>
                                          <p:spTgt spid="5">
                                            <p:bg/>
                                          </p:spTgt>
                                        </p:tgtEl>
                                      </p:cBhvr>
                                    </p:animEffect>
                                  </p:childTnLst>
                                </p:cTn>
                              </p:par>
                            </p:childTnLst>
                          </p:cTn>
                        </p:par>
                        <p:par>
                          <p:cTn id="13" fill="hold">
                            <p:stCondLst>
                              <p:cond delay="3000"/>
                            </p:stCondLst>
                            <p:childTnLst>
                              <p:par>
                                <p:cTn id="14" presetID="10" presetClass="entr" presetSubtype="0" fill="hold" grpId="0"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1500"/>
                                        <p:tgtEl>
                                          <p:spTgt spid="5">
                                            <p:txEl>
                                              <p:pRg st="0" end="0"/>
                                            </p:txEl>
                                          </p:spTgt>
                                        </p:tgtEl>
                                      </p:cBhvr>
                                    </p:animEffect>
                                  </p:childTnLst>
                                </p:cTn>
                              </p:par>
                              <p:par>
                                <p:cTn id="17" presetID="2" presetClass="entr" presetSubtype="1" fill="hold" nodeType="withEffect">
                                  <p:stCondLst>
                                    <p:cond delay="5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250" fill="hold"/>
                                        <p:tgtEl>
                                          <p:spTgt spid="14"/>
                                        </p:tgtEl>
                                        <p:attrNameLst>
                                          <p:attrName>ppt_x</p:attrName>
                                        </p:attrNameLst>
                                      </p:cBhvr>
                                      <p:tavLst>
                                        <p:tav tm="0">
                                          <p:val>
                                            <p:strVal val="#ppt_x"/>
                                          </p:val>
                                        </p:tav>
                                        <p:tav tm="100000">
                                          <p:val>
                                            <p:strVal val="#ppt_x"/>
                                          </p:val>
                                        </p:tav>
                                      </p:tavLst>
                                    </p:anim>
                                    <p:anim calcmode="lin" valueType="num">
                                      <p:cBhvr additive="base">
                                        <p:cTn id="20" dur="1250" fill="hold"/>
                                        <p:tgtEl>
                                          <p:spTgt spid="14"/>
                                        </p:tgtEl>
                                        <p:attrNameLst>
                                          <p:attrName>ppt_y</p:attrName>
                                        </p:attrNameLst>
                                      </p:cBhvr>
                                      <p:tavLst>
                                        <p:tav tm="0">
                                          <p:val>
                                            <p:strVal val="0-#ppt_h/2"/>
                                          </p:val>
                                        </p:tav>
                                        <p:tav tm="100000">
                                          <p:val>
                                            <p:strVal val="#ppt_y"/>
                                          </p:val>
                                        </p:tav>
                                      </p:tavLst>
                                    </p:anim>
                                  </p:childTnLst>
                                </p:cTn>
                              </p:par>
                            </p:childTnLst>
                          </p:cTn>
                        </p:par>
                        <p:par>
                          <p:cTn id="21" fill="hold">
                            <p:stCondLst>
                              <p:cond delay="4750"/>
                            </p:stCondLst>
                            <p:childTnLst>
                              <p:par>
                                <p:cTn id="22" presetID="10" presetClass="entr" presetSubtype="0" fill="hold" grpId="0" nodeType="after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fade">
                                      <p:cBhvr>
                                        <p:cTn id="24" dur="1500"/>
                                        <p:tgtEl>
                                          <p:spTgt spid="5">
                                            <p:txEl>
                                              <p:pRg st="1" end="1"/>
                                            </p:txEl>
                                          </p:spTgt>
                                        </p:tgtEl>
                                      </p:cBhvr>
                                    </p:animEffect>
                                  </p:childTnLst>
                                </p:cTn>
                              </p:par>
                            </p:childTnLst>
                          </p:cTn>
                        </p:par>
                        <p:par>
                          <p:cTn id="25" fill="hold">
                            <p:stCondLst>
                              <p:cond delay="6250"/>
                            </p:stCondLst>
                            <p:childTnLst>
                              <p:par>
                                <p:cTn id="26" presetID="2" presetClass="entr" presetSubtype="1" fill="hold" nodeType="afterEffect">
                                  <p:stCondLst>
                                    <p:cond delay="450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1000" fill="hold"/>
                                        <p:tgtEl>
                                          <p:spTgt spid="7"/>
                                        </p:tgtEl>
                                        <p:attrNameLst>
                                          <p:attrName>ppt_x</p:attrName>
                                        </p:attrNameLst>
                                      </p:cBhvr>
                                      <p:tavLst>
                                        <p:tav tm="0">
                                          <p:val>
                                            <p:strVal val="#ppt_x"/>
                                          </p:val>
                                        </p:tav>
                                        <p:tav tm="100000">
                                          <p:val>
                                            <p:strVal val="#ppt_x"/>
                                          </p:val>
                                        </p:tav>
                                      </p:tavLst>
                                    </p:anim>
                                    <p:anim calcmode="lin" valueType="num">
                                      <p:cBhvr additive="base">
                                        <p:cTn id="29" dur="1000" fill="hold"/>
                                        <p:tgtEl>
                                          <p:spTgt spid="7"/>
                                        </p:tgtEl>
                                        <p:attrNameLst>
                                          <p:attrName>ppt_y</p:attrName>
                                        </p:attrNameLst>
                                      </p:cBhvr>
                                      <p:tavLst>
                                        <p:tav tm="0">
                                          <p:val>
                                            <p:strVal val="0-#ppt_h/2"/>
                                          </p:val>
                                        </p:tav>
                                        <p:tav tm="100000">
                                          <p:val>
                                            <p:strVal val="#ppt_y"/>
                                          </p:val>
                                        </p:tav>
                                      </p:tavLst>
                                    </p:anim>
                                  </p:childTnLst>
                                </p:cTn>
                              </p:par>
                            </p:childTnLst>
                          </p:cTn>
                        </p:par>
                        <p:par>
                          <p:cTn id="30" fill="hold">
                            <p:stCondLst>
                              <p:cond delay="11750"/>
                            </p:stCondLst>
                            <p:childTnLst>
                              <p:par>
                                <p:cTn id="31" presetID="10" presetClass="entr" presetSubtype="0" fill="hold" grpId="0" nodeType="afterEffect">
                                  <p:stCondLst>
                                    <p:cond delay="500"/>
                                  </p:stCondLst>
                                  <p:childTnLst>
                                    <p:set>
                                      <p:cBhvr>
                                        <p:cTn id="32" dur="1" fill="hold">
                                          <p:stCondLst>
                                            <p:cond delay="0"/>
                                          </p:stCondLst>
                                        </p:cTn>
                                        <p:tgtEl>
                                          <p:spTgt spid="2">
                                            <p:bg/>
                                          </p:spTgt>
                                        </p:tgtEl>
                                        <p:attrNameLst>
                                          <p:attrName>style.visibility</p:attrName>
                                        </p:attrNameLst>
                                      </p:cBhvr>
                                      <p:to>
                                        <p:strVal val="visible"/>
                                      </p:to>
                                    </p:set>
                                    <p:animEffect transition="in" filter="fade">
                                      <p:cBhvr>
                                        <p:cTn id="33" dur="1500"/>
                                        <p:tgtEl>
                                          <p:spTgt spid="2">
                                            <p:bg/>
                                          </p:spTgt>
                                        </p:tgtEl>
                                      </p:cBhvr>
                                    </p:animEffect>
                                  </p:childTnLst>
                                </p:cTn>
                              </p:par>
                            </p:childTnLst>
                          </p:cTn>
                        </p:par>
                        <p:par>
                          <p:cTn id="34" fill="hold">
                            <p:stCondLst>
                              <p:cond delay="13750"/>
                            </p:stCondLst>
                            <p:childTnLst>
                              <p:par>
                                <p:cTn id="35" presetID="10" presetClass="entr" presetSubtype="0" fill="hold" grpId="0" nodeType="afterEffect">
                                  <p:stCondLst>
                                    <p:cond delay="0"/>
                                  </p:stCondLst>
                                  <p:childTnLst>
                                    <p:set>
                                      <p:cBhvr>
                                        <p:cTn id="36" dur="1" fill="hold">
                                          <p:stCondLst>
                                            <p:cond delay="0"/>
                                          </p:stCondLst>
                                        </p:cTn>
                                        <p:tgtEl>
                                          <p:spTgt spid="2">
                                            <p:txEl>
                                              <p:pRg st="0" end="0"/>
                                            </p:txEl>
                                          </p:spTgt>
                                        </p:tgtEl>
                                        <p:attrNameLst>
                                          <p:attrName>style.visibility</p:attrName>
                                        </p:attrNameLst>
                                      </p:cBhvr>
                                      <p:to>
                                        <p:strVal val="visible"/>
                                      </p:to>
                                    </p:set>
                                    <p:animEffect transition="in" filter="fade">
                                      <p:cBhvr>
                                        <p:cTn id="37" dur="1500"/>
                                        <p:tgtEl>
                                          <p:spTgt spid="2">
                                            <p:txEl>
                                              <p:pRg st="0" end="0"/>
                                            </p:txEl>
                                          </p:spTgt>
                                        </p:tgtEl>
                                      </p:cBhvr>
                                    </p:animEffect>
                                  </p:childTnLst>
                                </p:cTn>
                              </p:par>
                            </p:childTnLst>
                          </p:cTn>
                        </p:par>
                        <p:par>
                          <p:cTn id="38" fill="hold">
                            <p:stCondLst>
                              <p:cond delay="15250"/>
                            </p:stCondLst>
                            <p:childTnLst>
                              <p:par>
                                <p:cTn id="39" presetID="10" presetClass="entr" presetSubtype="0" fill="hold" grpId="0" nodeType="afterEffect">
                                  <p:stCondLst>
                                    <p:cond delay="0"/>
                                  </p:stCondLst>
                                  <p:childTnLst>
                                    <p:set>
                                      <p:cBhvr>
                                        <p:cTn id="40" dur="1" fill="hold">
                                          <p:stCondLst>
                                            <p:cond delay="0"/>
                                          </p:stCondLst>
                                        </p:cTn>
                                        <p:tgtEl>
                                          <p:spTgt spid="2">
                                            <p:txEl>
                                              <p:pRg st="2" end="2"/>
                                            </p:txEl>
                                          </p:spTgt>
                                        </p:tgtEl>
                                        <p:attrNameLst>
                                          <p:attrName>style.visibility</p:attrName>
                                        </p:attrNameLst>
                                      </p:cBhvr>
                                      <p:to>
                                        <p:strVal val="visible"/>
                                      </p:to>
                                    </p:set>
                                    <p:animEffect transition="in" filter="fade">
                                      <p:cBhvr>
                                        <p:cTn id="41" dur="1500"/>
                                        <p:tgtEl>
                                          <p:spTgt spid="2">
                                            <p:txEl>
                                              <p:pRg st="2" end="2"/>
                                            </p:txEl>
                                          </p:spTgt>
                                        </p:tgtEl>
                                      </p:cBhvr>
                                    </p:animEffect>
                                  </p:childTnLst>
                                </p:cTn>
                              </p:par>
                            </p:childTnLst>
                          </p:cTn>
                        </p:par>
                        <p:par>
                          <p:cTn id="42" fill="hold">
                            <p:stCondLst>
                              <p:cond delay="16750"/>
                            </p:stCondLst>
                            <p:childTnLst>
                              <p:par>
                                <p:cTn id="43" presetID="10" presetClass="entr" presetSubtype="0" fill="hold" grpId="0" nodeType="afterEffect">
                                  <p:stCondLst>
                                    <p:cond delay="0"/>
                                  </p:stCondLst>
                                  <p:childTnLst>
                                    <p:set>
                                      <p:cBhvr>
                                        <p:cTn id="44" dur="1" fill="hold">
                                          <p:stCondLst>
                                            <p:cond delay="0"/>
                                          </p:stCondLst>
                                        </p:cTn>
                                        <p:tgtEl>
                                          <p:spTgt spid="2">
                                            <p:txEl>
                                              <p:pRg st="4" end="4"/>
                                            </p:txEl>
                                          </p:spTgt>
                                        </p:tgtEl>
                                        <p:attrNameLst>
                                          <p:attrName>style.visibility</p:attrName>
                                        </p:attrNameLst>
                                      </p:cBhvr>
                                      <p:to>
                                        <p:strVal val="visible"/>
                                      </p:to>
                                    </p:set>
                                    <p:animEffect transition="in" filter="fade">
                                      <p:cBhvr>
                                        <p:cTn id="45" dur="1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2" grpId="0" uiExpand="1" build="p"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A98271DA-19CC-1554-49B5-922C932DBD6B}"/>
              </a:ext>
            </a:extLst>
          </p:cNvPr>
          <p:cNvSpPr/>
          <p:nvPr/>
        </p:nvSpPr>
        <p:spPr>
          <a:xfrm>
            <a:off x="0" y="0"/>
            <a:ext cx="3880965" cy="51435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25FBE202-7235-E8D7-1DCF-F4A4C4FABFF4}"/>
              </a:ext>
            </a:extLst>
          </p:cNvPr>
          <p:cNvSpPr>
            <a:spLocks noGrp="1"/>
          </p:cNvSpPr>
          <p:nvPr>
            <p:ph sz="half" idx="1"/>
          </p:nvPr>
        </p:nvSpPr>
        <p:spPr>
          <a:xfrm>
            <a:off x="106288" y="455745"/>
            <a:ext cx="3697895" cy="4569965"/>
          </a:xfrm>
          <a:ln>
            <a:noFill/>
          </a:ln>
        </p:spPr>
        <p:txBody>
          <a:bodyPr anchor="ctr">
            <a:noAutofit/>
          </a:bodyPr>
          <a:lstStyle/>
          <a:p>
            <a:pPr>
              <a:buClr>
                <a:srgbClr val="6FC3BA"/>
              </a:buClr>
            </a:pPr>
            <a:r>
              <a:rPr lang="en-US" sz="1400" b="1" dirty="0">
                <a:latin typeface="Arial"/>
                <a:ea typeface="Calibri"/>
                <a:cs typeface="Arial"/>
              </a:rPr>
              <a:t>Economic empowerment: </a:t>
            </a:r>
            <a:r>
              <a:rPr lang="en-US" sz="1400" dirty="0">
                <a:latin typeface="Arial"/>
                <a:ea typeface="Calibri"/>
                <a:cs typeface="Arial"/>
              </a:rPr>
              <a:t>programs on financial education highlighting the significance of saving, and financial planning for resilient and green enterprises, with a focus on women's participation and leadership.</a:t>
            </a:r>
          </a:p>
          <a:p>
            <a:pPr>
              <a:buClr>
                <a:srgbClr val="6FC3BA"/>
              </a:buClr>
            </a:pPr>
            <a:r>
              <a:rPr lang="en-US" sz="1400" b="1" dirty="0">
                <a:latin typeface="Arial"/>
                <a:ea typeface="Calibri"/>
                <a:cs typeface="Arial"/>
              </a:rPr>
              <a:t>Responsible investment </a:t>
            </a:r>
            <a:r>
              <a:rPr lang="en-US" sz="1400" dirty="0">
                <a:latin typeface="Arial"/>
                <a:ea typeface="Calibri"/>
                <a:cs typeface="Arial"/>
              </a:rPr>
              <a:t>with a commitment to environmental stewardship.</a:t>
            </a:r>
          </a:p>
          <a:p>
            <a:pPr>
              <a:buClr>
                <a:srgbClr val="6FC3BA"/>
              </a:buClr>
            </a:pPr>
            <a:r>
              <a:rPr lang="en-US" sz="1400" b="1" dirty="0">
                <a:latin typeface="Arial"/>
                <a:ea typeface="Calibri"/>
                <a:cs typeface="Arial"/>
              </a:rPr>
              <a:t>Training</a:t>
            </a:r>
            <a:r>
              <a:rPr lang="en-US" sz="1400" dirty="0">
                <a:latin typeface="Arial"/>
                <a:ea typeface="Calibri"/>
                <a:cs typeface="Arial"/>
              </a:rPr>
              <a:t> on the effects of climate change on the financial status of  rural communities, the significance of sustainable activities, and the processes of adaptation in these situations.</a:t>
            </a:r>
          </a:p>
          <a:p>
            <a:pPr>
              <a:buClr>
                <a:srgbClr val="6FC3BA"/>
              </a:buClr>
            </a:pPr>
            <a:r>
              <a:rPr lang="en-US" sz="1400" b="1" dirty="0">
                <a:latin typeface="Arial"/>
                <a:ea typeface="Calibri"/>
                <a:cs typeface="Arial"/>
              </a:rPr>
              <a:t>Advising rural communities </a:t>
            </a:r>
            <a:r>
              <a:rPr lang="en-US" sz="1400" dirty="0">
                <a:latin typeface="Arial"/>
                <a:ea typeface="Calibri"/>
                <a:cs typeface="Arial"/>
              </a:rPr>
              <a:t>on the formation and operation of community saving groups, empowering women and youth to decide on saving and executing climate change adaptation strategies within their community.</a:t>
            </a:r>
          </a:p>
        </p:txBody>
      </p:sp>
      <p:grpSp>
        <p:nvGrpSpPr>
          <p:cNvPr id="3" name="Grupo 2">
            <a:extLst>
              <a:ext uri="{FF2B5EF4-FFF2-40B4-BE49-F238E27FC236}">
                <a16:creationId xmlns:a16="http://schemas.microsoft.com/office/drawing/2014/main" id="{0C23EBA3-93C2-5BBC-7911-D0CD74343DE5}"/>
              </a:ext>
            </a:extLst>
          </p:cNvPr>
          <p:cNvGrpSpPr/>
          <p:nvPr/>
        </p:nvGrpSpPr>
        <p:grpSpPr>
          <a:xfrm>
            <a:off x="179386" y="-37433"/>
            <a:ext cx="2954703" cy="394210"/>
            <a:chOff x="179386" y="-37433"/>
            <a:chExt cx="2954703" cy="394210"/>
          </a:xfrm>
        </p:grpSpPr>
        <p:sp>
          <p:nvSpPr>
            <p:cNvPr id="9" name="Rectángulo: una sola esquina redondeada 8">
              <a:extLst>
                <a:ext uri="{FF2B5EF4-FFF2-40B4-BE49-F238E27FC236}">
                  <a16:creationId xmlns:a16="http://schemas.microsoft.com/office/drawing/2014/main" id="{EA368E6F-F549-086C-B20E-3EC72F902F8A}"/>
                </a:ext>
              </a:extLst>
            </p:cNvPr>
            <p:cNvSpPr/>
            <p:nvPr/>
          </p:nvSpPr>
          <p:spPr>
            <a:xfrm flipV="1">
              <a:off x="179387" y="-1286"/>
              <a:ext cx="2954702" cy="336891"/>
            </a:xfrm>
            <a:prstGeom prst="round1Rect">
              <a:avLst>
                <a:gd name="adj" fmla="val 37295"/>
              </a:avLst>
            </a:prstGeom>
            <a:solidFill>
              <a:srgbClr val="156082"/>
            </a:solidFill>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Headline">
              <a:extLst>
                <a:ext uri="{FF2B5EF4-FFF2-40B4-BE49-F238E27FC236}">
                  <a16:creationId xmlns:a16="http://schemas.microsoft.com/office/drawing/2014/main" id="{F465BB8B-A92A-A61B-7DF5-D32CE735F1AA}"/>
                </a:ext>
              </a:extLst>
            </p:cNvPr>
            <p:cNvSpPr txBox="1">
              <a:spLocks/>
            </p:cNvSpPr>
            <p:nvPr/>
          </p:nvSpPr>
          <p:spPr bwMode="gray">
            <a:xfrm>
              <a:off x="179386" y="-37433"/>
              <a:ext cx="1419067" cy="394210"/>
            </a:xfrm>
            <a:prstGeom prst="rect">
              <a:avLst/>
            </a:prstGeom>
          </p:spPr>
          <p:txBody>
            <a:bodyPr wrap="square">
              <a:spAutoFit/>
            </a:bodyPr>
            <a:lstStyle>
              <a:lvl1pPr algn="l" defTabSz="685800" rtl="0" eaLnBrk="1" latinLnBrk="0" hangingPunct="1">
                <a:lnSpc>
                  <a:spcPct val="90000"/>
                </a:lnSpc>
                <a:spcBef>
                  <a:spcPct val="0"/>
                </a:spcBef>
                <a:buNone/>
                <a:defRPr sz="2600" b="1" kern="1200">
                  <a:solidFill>
                    <a:schemeClr val="tx1"/>
                  </a:solidFill>
                  <a:latin typeface="+mj-lt"/>
                  <a:ea typeface="+mj-ea"/>
                  <a:cs typeface="+mj-cs"/>
                </a:defRPr>
              </a:lvl1pPr>
            </a:lstStyle>
            <a:p>
              <a:pPr>
                <a:lnSpc>
                  <a:spcPct val="120000"/>
                </a:lnSpc>
                <a:spcAft>
                  <a:spcPts val="600"/>
                </a:spcAft>
              </a:pPr>
              <a:r>
                <a:rPr lang="en-US" sz="1800" dirty="0">
                  <a:solidFill>
                    <a:schemeClr val="bg1"/>
                  </a:solidFill>
                  <a:latin typeface="Arial" panose="020B0604020202020204" pitchFamily="34" charset="0"/>
                  <a:cs typeface="Arial" panose="020B0604020202020204" pitchFamily="34" charset="0"/>
                </a:rPr>
                <a:t>Actions</a:t>
              </a:r>
            </a:p>
          </p:txBody>
        </p:sp>
      </p:grpSp>
      <p:grpSp>
        <p:nvGrpSpPr>
          <p:cNvPr id="13" name="Grupo 12">
            <a:extLst>
              <a:ext uri="{FF2B5EF4-FFF2-40B4-BE49-F238E27FC236}">
                <a16:creationId xmlns:a16="http://schemas.microsoft.com/office/drawing/2014/main" id="{813F4719-ADB4-4E87-F861-3E47F6AA74AD}"/>
              </a:ext>
            </a:extLst>
          </p:cNvPr>
          <p:cNvGrpSpPr/>
          <p:nvPr/>
        </p:nvGrpSpPr>
        <p:grpSpPr>
          <a:xfrm>
            <a:off x="4060350" y="193663"/>
            <a:ext cx="5083650" cy="4918967"/>
            <a:chOff x="4060350" y="193664"/>
            <a:chExt cx="5056456" cy="4911797"/>
          </a:xfrm>
        </p:grpSpPr>
        <p:pic>
          <p:nvPicPr>
            <p:cNvPr id="12" name="Imagen 11" descr="Un grupo de amigos&#10;&#10;Descripción generada automáticamente con confianza media">
              <a:extLst>
                <a:ext uri="{FF2B5EF4-FFF2-40B4-BE49-F238E27FC236}">
                  <a16:creationId xmlns:a16="http://schemas.microsoft.com/office/drawing/2014/main" id="{FD82ABAE-D50A-0264-0A83-4D6373720A2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060350" y="193664"/>
              <a:ext cx="4892437" cy="4766572"/>
            </a:xfrm>
            <a:prstGeom prst="rect">
              <a:avLst/>
            </a:prstGeom>
          </p:spPr>
        </p:pic>
        <p:sp>
          <p:nvSpPr>
            <p:cNvPr id="15" name="Rectángulo 14">
              <a:extLst>
                <a:ext uri="{FF2B5EF4-FFF2-40B4-BE49-F238E27FC236}">
                  <a16:creationId xmlns:a16="http://schemas.microsoft.com/office/drawing/2014/main" id="{988DCE22-2B8F-EF67-19C1-2ADB79CD5A27}"/>
                </a:ext>
              </a:extLst>
            </p:cNvPr>
            <p:cNvSpPr/>
            <p:nvPr/>
          </p:nvSpPr>
          <p:spPr>
            <a:xfrm>
              <a:off x="4069090" y="4590904"/>
              <a:ext cx="4883697" cy="369332"/>
            </a:xfrm>
            <a:prstGeom prst="rect">
              <a:avLst/>
            </a:prstGeom>
            <a:solidFill>
              <a:schemeClr val="tx1">
                <a:alpha val="4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uadroTexto 15">
              <a:extLst>
                <a:ext uri="{FF2B5EF4-FFF2-40B4-BE49-F238E27FC236}">
                  <a16:creationId xmlns:a16="http://schemas.microsoft.com/office/drawing/2014/main" id="{2A3AB8FF-9502-A8E8-8402-13446F6EEF93}"/>
                </a:ext>
              </a:extLst>
            </p:cNvPr>
            <p:cNvSpPr txBox="1"/>
            <p:nvPr/>
          </p:nvSpPr>
          <p:spPr>
            <a:xfrm>
              <a:off x="4160171" y="4590904"/>
              <a:ext cx="4820536" cy="369332"/>
            </a:xfrm>
            <a:prstGeom prst="rect">
              <a:avLst/>
            </a:prstGeom>
            <a:noFill/>
          </p:spPr>
          <p:txBody>
            <a:bodyPr wrap="square" rtlCol="0">
              <a:spAutoFit/>
            </a:bodyPr>
            <a:lstStyle/>
            <a:p>
              <a:pPr algn="r"/>
              <a:r>
                <a:rPr lang="en-US" sz="900" dirty="0">
                  <a:solidFill>
                    <a:schemeClr val="bg1"/>
                  </a:solidFill>
                  <a:latin typeface="Arial" panose="020B0604020202020204" pitchFamily="34" charset="0"/>
                  <a:cs typeface="Arial" panose="020B0604020202020204" pitchFamily="34" charset="0"/>
                </a:rPr>
                <a:t>Members from three local communities located in the northern landscape of the </a:t>
              </a:r>
              <a:r>
                <a:rPr lang="en-US" sz="900" dirty="0" err="1">
                  <a:solidFill>
                    <a:schemeClr val="bg1"/>
                  </a:solidFill>
                  <a:latin typeface="Arial" panose="020B0604020202020204" pitchFamily="34" charset="0"/>
                  <a:cs typeface="Arial" panose="020B0604020202020204" pitchFamily="34" charset="0"/>
                </a:rPr>
                <a:t>EbA</a:t>
              </a:r>
              <a:r>
                <a:rPr lang="en-US" sz="900" dirty="0">
                  <a:solidFill>
                    <a:schemeClr val="bg1"/>
                  </a:solidFill>
                  <a:latin typeface="Arial" panose="020B0604020202020204" pitchFamily="34" charset="0"/>
                  <a:cs typeface="Arial" panose="020B0604020202020204" pitchFamily="34" charset="0"/>
                </a:rPr>
                <a:t> LAC intervention area in Manabí are strengthening their associative efforts.</a:t>
              </a:r>
              <a:endParaRPr lang="en-US" sz="900" dirty="0">
                <a:solidFill>
                  <a:srgbClr val="7030A0"/>
                </a:solidFill>
                <a:highlight>
                  <a:srgbClr val="00FFFF"/>
                </a:highlight>
              </a:endParaRPr>
            </a:p>
          </p:txBody>
        </p:sp>
        <p:sp>
          <p:nvSpPr>
            <p:cNvPr id="7" name="Elipse 6">
              <a:hlinkClick r:id="rId4" action="ppaction://hlinksldjump"/>
              <a:extLst>
                <a:ext uri="{FF2B5EF4-FFF2-40B4-BE49-F238E27FC236}">
                  <a16:creationId xmlns:a16="http://schemas.microsoft.com/office/drawing/2014/main" id="{4E95363E-D2F1-E525-51AD-D7A8F09FECA0}"/>
                </a:ext>
              </a:extLst>
            </p:cNvPr>
            <p:cNvSpPr/>
            <p:nvPr/>
          </p:nvSpPr>
          <p:spPr>
            <a:xfrm>
              <a:off x="8977782" y="4966437"/>
              <a:ext cx="139024" cy="139024"/>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134093490"/>
      </p:ext>
    </p:extLst>
  </p:cSld>
  <p:clrMapOvr>
    <a:masterClrMapping/>
  </p:clrMapOvr>
  <p:transition spd="slow" advClick="0" advTm="3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500"/>
                                        <p:tgtEl>
                                          <p:spTgt spid="5">
                                            <p:txEl>
                                              <p:pRg st="0" end="0"/>
                                            </p:txEl>
                                          </p:spTgt>
                                        </p:tgtEl>
                                      </p:cBhvr>
                                    </p:animEffect>
                                  </p:childTnLst>
                                </p:cTn>
                              </p:par>
                              <p:par>
                                <p:cTn id="13" presetID="53" presetClass="entr" presetSubtype="16" fill="hold" nodeType="withEffect">
                                  <p:stCondLst>
                                    <p:cond delay="75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500" fill="hold"/>
                                        <p:tgtEl>
                                          <p:spTgt spid="13"/>
                                        </p:tgtEl>
                                        <p:attrNameLst>
                                          <p:attrName>ppt_w</p:attrName>
                                        </p:attrNameLst>
                                      </p:cBhvr>
                                      <p:tavLst>
                                        <p:tav tm="0">
                                          <p:val>
                                            <p:fltVal val="0"/>
                                          </p:val>
                                        </p:tav>
                                        <p:tav tm="100000">
                                          <p:val>
                                            <p:strVal val="#ppt_w"/>
                                          </p:val>
                                        </p:tav>
                                      </p:tavLst>
                                    </p:anim>
                                    <p:anim calcmode="lin" valueType="num">
                                      <p:cBhvr>
                                        <p:cTn id="16" dur="1500" fill="hold"/>
                                        <p:tgtEl>
                                          <p:spTgt spid="13"/>
                                        </p:tgtEl>
                                        <p:attrNameLst>
                                          <p:attrName>ppt_h</p:attrName>
                                        </p:attrNameLst>
                                      </p:cBhvr>
                                      <p:tavLst>
                                        <p:tav tm="0">
                                          <p:val>
                                            <p:fltVal val="0"/>
                                          </p:val>
                                        </p:tav>
                                        <p:tav tm="100000">
                                          <p:val>
                                            <p:strVal val="#ppt_h"/>
                                          </p:val>
                                        </p:tav>
                                      </p:tavLst>
                                    </p:anim>
                                    <p:animEffect transition="in" filter="fade">
                                      <p:cBhvr>
                                        <p:cTn id="17" dur="1500"/>
                                        <p:tgtEl>
                                          <p:spTgt spid="13"/>
                                        </p:tgtEl>
                                      </p:cBhvr>
                                    </p:animEffect>
                                  </p:childTnLst>
                                </p:cTn>
                              </p:par>
                            </p:childTnLst>
                          </p:cTn>
                        </p:par>
                        <p:par>
                          <p:cTn id="18" fill="hold">
                            <p:stCondLst>
                              <p:cond delay="3250"/>
                            </p:stCondLst>
                            <p:childTnLst>
                              <p:par>
                                <p:cTn id="19" presetID="10" presetClass="entr" presetSubtype="0" fill="hold" grpId="0" nodeType="after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500"/>
                                        <p:tgtEl>
                                          <p:spTgt spid="5">
                                            <p:txEl>
                                              <p:pRg st="1" end="1"/>
                                            </p:txEl>
                                          </p:spTgt>
                                        </p:tgtEl>
                                      </p:cBhvr>
                                    </p:animEffect>
                                  </p:childTnLst>
                                </p:cTn>
                              </p:par>
                            </p:childTnLst>
                          </p:cTn>
                        </p:par>
                        <p:par>
                          <p:cTn id="22" fill="hold">
                            <p:stCondLst>
                              <p:cond delay="4750"/>
                            </p:stCondLst>
                            <p:childTnLst>
                              <p:par>
                                <p:cTn id="23" presetID="10" presetClass="entr" presetSubtype="0" fill="hold" grpId="0" nodeType="after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fade">
                                      <p:cBhvr>
                                        <p:cTn id="25" dur="1500"/>
                                        <p:tgtEl>
                                          <p:spTgt spid="5">
                                            <p:txEl>
                                              <p:pRg st="2" end="2"/>
                                            </p:txEl>
                                          </p:spTgt>
                                        </p:tgtEl>
                                      </p:cBhvr>
                                    </p:animEffect>
                                  </p:childTnLst>
                                </p:cTn>
                              </p:par>
                            </p:childTnLst>
                          </p:cTn>
                        </p:par>
                        <p:par>
                          <p:cTn id="26" fill="hold">
                            <p:stCondLst>
                              <p:cond delay="6250"/>
                            </p:stCondLst>
                            <p:childTnLst>
                              <p:par>
                                <p:cTn id="27" presetID="10" presetClass="entr" presetSubtype="0" fill="hold" grpId="0" nodeType="after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fade">
                                      <p:cBhvr>
                                        <p:cTn id="29" dur="1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ángulo 22">
            <a:extLst>
              <a:ext uri="{FF2B5EF4-FFF2-40B4-BE49-F238E27FC236}">
                <a16:creationId xmlns:a16="http://schemas.microsoft.com/office/drawing/2014/main" id="{181EB6BF-4D07-B801-2704-81F7758B62D0}"/>
              </a:ext>
            </a:extLst>
          </p:cNvPr>
          <p:cNvSpPr/>
          <p:nvPr/>
        </p:nvSpPr>
        <p:spPr>
          <a:xfrm>
            <a:off x="3176191" y="0"/>
            <a:ext cx="2808321" cy="51435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4">
            <a:extLst>
              <a:ext uri="{FF2B5EF4-FFF2-40B4-BE49-F238E27FC236}">
                <a16:creationId xmlns:a16="http://schemas.microsoft.com/office/drawing/2014/main" id="{25FBE202-7235-E8D7-1DCF-F4A4C4FABFF4}"/>
              </a:ext>
            </a:extLst>
          </p:cNvPr>
          <p:cNvSpPr>
            <a:spLocks noGrp="1"/>
          </p:cNvSpPr>
          <p:nvPr>
            <p:ph sz="half" idx="4294967295"/>
          </p:nvPr>
        </p:nvSpPr>
        <p:spPr>
          <a:xfrm>
            <a:off x="86936" y="518795"/>
            <a:ext cx="3083335" cy="4505963"/>
          </a:xfrm>
          <a:prstGeom prst="roundRect">
            <a:avLst>
              <a:gd name="adj" fmla="val 0"/>
            </a:avLst>
          </a:prstGeom>
          <a:solidFill>
            <a:schemeClr val="bg1"/>
          </a:solidFill>
          <a:ln w="12700">
            <a:noFill/>
            <a:prstDash val="sysDash"/>
          </a:ln>
          <a:effectLst/>
        </p:spPr>
        <p:txBody>
          <a:bodyPr anchor="ctr">
            <a:noAutofit/>
          </a:bodyPr>
          <a:lstStyle/>
          <a:p>
            <a:pPr marL="0" indent="0">
              <a:buNone/>
            </a:pPr>
            <a:r>
              <a:rPr lang="en-GB" sz="1300" dirty="0">
                <a:latin typeface="Arial"/>
                <a:cs typeface="Arial"/>
              </a:rPr>
              <a:t>Ana comes from a long line of smallholder farmers and promotes beekeeping in her community. Listening to her community and understanding their needs inspired her to access training and participate in decision-making bodies, especially in natural resources management.</a:t>
            </a:r>
          </a:p>
          <a:p>
            <a:pPr marL="0" indent="0">
              <a:buNone/>
            </a:pPr>
            <a:endParaRPr lang="en-GB" sz="1300" dirty="0">
              <a:latin typeface="Arial" panose="020B0604020202020204" pitchFamily="34" charset="0"/>
              <a:cs typeface="Arial" panose="020B0604020202020204" pitchFamily="34" charset="0"/>
            </a:endParaRPr>
          </a:p>
          <a:p>
            <a:pPr marL="177800" indent="0">
              <a:spcBef>
                <a:spcPts val="0"/>
              </a:spcBef>
              <a:buNone/>
              <a:tabLst>
                <a:tab pos="2692400" algn="l"/>
                <a:tab pos="2870200" algn="l"/>
              </a:tabLst>
            </a:pPr>
            <a:r>
              <a:rPr lang="en-GB" sz="1300" dirty="0">
                <a:solidFill>
                  <a:srgbClr val="156082"/>
                </a:solidFill>
                <a:latin typeface="Arial"/>
                <a:cs typeface="Arial"/>
              </a:rPr>
              <a:t>“The primary concern for our sisters and brothers in agriculture is to improve production; </a:t>
            </a:r>
            <a:r>
              <a:rPr lang="en-GB" sz="1300" b="1" dirty="0">
                <a:solidFill>
                  <a:srgbClr val="156082"/>
                </a:solidFill>
                <a:latin typeface="Arial"/>
                <a:cs typeface="Arial"/>
              </a:rPr>
              <a:t>without water, there is no produce</a:t>
            </a:r>
            <a:r>
              <a:rPr lang="en-GB" sz="1300" dirty="0">
                <a:solidFill>
                  <a:srgbClr val="156082"/>
                </a:solidFill>
                <a:latin typeface="Arial"/>
                <a:cs typeface="Arial"/>
              </a:rPr>
              <a:t>. This is why we are looking to improve water usage, drip- and sprinkler irrigation, as well as water harvesting to ensure high productivity and improve our family’s income. As a leader, I am responsible for helping my community implement the Río </a:t>
            </a:r>
            <a:r>
              <a:rPr lang="en-GB" sz="1300" dirty="0" err="1">
                <a:solidFill>
                  <a:srgbClr val="156082"/>
                </a:solidFill>
                <a:latin typeface="Arial"/>
                <a:cs typeface="Arial"/>
              </a:rPr>
              <a:t>Azero</a:t>
            </a:r>
            <a:r>
              <a:rPr lang="en-GB" sz="1300" dirty="0">
                <a:solidFill>
                  <a:srgbClr val="156082"/>
                </a:solidFill>
                <a:latin typeface="Arial"/>
                <a:cs typeface="Arial"/>
              </a:rPr>
              <a:t> Watershed Management Plan and support access to water resources."</a:t>
            </a:r>
            <a:endParaRPr lang="en-GB" sz="1800" dirty="0">
              <a:latin typeface="Arial"/>
              <a:cs typeface="Arial"/>
            </a:endParaRPr>
          </a:p>
        </p:txBody>
      </p:sp>
      <p:sp>
        <p:nvSpPr>
          <p:cNvPr id="2" name="Rectangle 1">
            <a:extLst>
              <a:ext uri="{FF2B5EF4-FFF2-40B4-BE49-F238E27FC236}">
                <a16:creationId xmlns:a16="http://schemas.microsoft.com/office/drawing/2014/main" id="{BE908D1F-4D11-A242-5BF8-4EBA54641E56}"/>
              </a:ext>
            </a:extLst>
          </p:cNvPr>
          <p:cNvSpPr/>
          <p:nvPr/>
        </p:nvSpPr>
        <p:spPr>
          <a:xfrm>
            <a:off x="6043000" y="621233"/>
            <a:ext cx="3014063" cy="4142768"/>
          </a:xfrm>
          <a:prstGeom prst="roundRect">
            <a:avLst>
              <a:gd name="adj" fmla="val 0"/>
            </a:avLst>
          </a:prstGeom>
          <a:solidFill>
            <a:schemeClr val="bg1"/>
          </a:solidFill>
          <a:ln w="1270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2906" tIns="32906" rIns="32906" bIns="32906" rtlCol="0" anchor="ctr"/>
          <a:lstStyle/>
          <a:p>
            <a:pPr>
              <a:lnSpc>
                <a:spcPct val="90000"/>
              </a:lnSpc>
            </a:pPr>
            <a:r>
              <a:rPr lang="en-GB" sz="1300" dirty="0">
                <a:solidFill>
                  <a:schemeClr val="tx1"/>
                </a:solidFill>
                <a:latin typeface="Arial"/>
                <a:cs typeface="Arial"/>
              </a:rPr>
              <a:t>In the Río </a:t>
            </a:r>
            <a:r>
              <a:rPr lang="en-GB" sz="1300" dirty="0" err="1">
                <a:solidFill>
                  <a:schemeClr val="tx1"/>
                </a:solidFill>
                <a:latin typeface="Arial"/>
                <a:cs typeface="Arial"/>
              </a:rPr>
              <a:t>Azero</a:t>
            </a:r>
            <a:r>
              <a:rPr lang="en-GB" sz="1300" dirty="0">
                <a:solidFill>
                  <a:schemeClr val="tx1"/>
                </a:solidFill>
                <a:latin typeface="Arial"/>
                <a:cs typeface="Arial"/>
              </a:rPr>
              <a:t> watershed, the effects of climate change have become visible with </a:t>
            </a:r>
            <a:r>
              <a:rPr lang="en-GB" sz="1300" b="1" dirty="0">
                <a:solidFill>
                  <a:schemeClr val="tx1"/>
                </a:solidFill>
                <a:latin typeface="Arial"/>
                <a:cs typeface="Arial"/>
              </a:rPr>
              <a:t>prolonged droughts or floods </a:t>
            </a:r>
            <a:r>
              <a:rPr lang="en-GB" sz="1300" dirty="0">
                <a:solidFill>
                  <a:schemeClr val="tx1"/>
                </a:solidFill>
                <a:latin typeface="Arial"/>
                <a:cs typeface="Arial"/>
              </a:rPr>
              <a:t>that seriously affect agriculture and beekeeping, impacting these economic activities and people's livelihoods. </a:t>
            </a:r>
          </a:p>
          <a:p>
            <a:pPr>
              <a:lnSpc>
                <a:spcPct val="90000"/>
              </a:lnSpc>
            </a:pPr>
            <a:endParaRPr lang="en-GB" sz="1300" dirty="0">
              <a:solidFill>
                <a:schemeClr val="tx1"/>
              </a:solidFill>
              <a:latin typeface="Arial" panose="020B0604020202020204" pitchFamily="34" charset="0"/>
              <a:cs typeface="Arial" panose="020B0604020202020204" pitchFamily="34" charset="0"/>
            </a:endParaRPr>
          </a:p>
          <a:p>
            <a:pPr>
              <a:lnSpc>
                <a:spcPct val="90000"/>
              </a:lnSpc>
            </a:pPr>
            <a:r>
              <a:rPr lang="en-GB" sz="1300" dirty="0">
                <a:solidFill>
                  <a:schemeClr val="tx1"/>
                </a:solidFill>
                <a:latin typeface="Arial"/>
                <a:cs typeface="Arial"/>
              </a:rPr>
              <a:t>The rainy season brings large amounts of water that affect the crops, but it also allows the creation of reservoirs that help combat drought in the summer. Our communities are working for the </a:t>
            </a:r>
            <a:r>
              <a:rPr lang="en-GB" sz="1300" b="1" dirty="0">
                <a:solidFill>
                  <a:schemeClr val="tx1"/>
                </a:solidFill>
                <a:latin typeface="Arial"/>
                <a:cs typeface="Arial"/>
              </a:rPr>
              <a:t>protection</a:t>
            </a:r>
            <a:r>
              <a:rPr lang="en-GB" sz="1300" dirty="0">
                <a:solidFill>
                  <a:schemeClr val="tx1"/>
                </a:solidFill>
                <a:latin typeface="Arial"/>
                <a:cs typeface="Arial"/>
              </a:rPr>
              <a:t> and </a:t>
            </a:r>
            <a:r>
              <a:rPr lang="en-GB" sz="1300" b="1" dirty="0">
                <a:solidFill>
                  <a:schemeClr val="tx1"/>
                </a:solidFill>
                <a:latin typeface="Arial"/>
                <a:cs typeface="Arial"/>
              </a:rPr>
              <a:t>restoration</a:t>
            </a:r>
            <a:r>
              <a:rPr lang="en-GB" sz="1300" dirty="0">
                <a:solidFill>
                  <a:schemeClr val="tx1"/>
                </a:solidFill>
                <a:latin typeface="Arial"/>
                <a:cs typeface="Arial"/>
              </a:rPr>
              <a:t> of </a:t>
            </a:r>
            <a:r>
              <a:rPr lang="en-GB" sz="1300" b="1" dirty="0">
                <a:solidFill>
                  <a:schemeClr val="tx1"/>
                </a:solidFill>
                <a:latin typeface="Arial"/>
                <a:cs typeface="Arial"/>
              </a:rPr>
              <a:t>wetlands</a:t>
            </a:r>
            <a:r>
              <a:rPr lang="en-GB" sz="1300" dirty="0">
                <a:solidFill>
                  <a:schemeClr val="tx1"/>
                </a:solidFill>
                <a:latin typeface="Arial"/>
                <a:cs typeface="Arial"/>
              </a:rPr>
              <a:t>, </a:t>
            </a:r>
            <a:r>
              <a:rPr lang="en-GB" sz="1300" b="1" dirty="0">
                <a:solidFill>
                  <a:schemeClr val="tx1"/>
                </a:solidFill>
                <a:latin typeface="Arial"/>
                <a:cs typeface="Arial"/>
              </a:rPr>
              <a:t>forests</a:t>
            </a:r>
            <a:r>
              <a:rPr lang="en-GB" sz="1300" dirty="0">
                <a:solidFill>
                  <a:schemeClr val="tx1"/>
                </a:solidFill>
                <a:latin typeface="Arial"/>
                <a:cs typeface="Arial"/>
              </a:rPr>
              <a:t>, and </a:t>
            </a:r>
            <a:r>
              <a:rPr lang="en-GB" sz="1300" b="1" dirty="0">
                <a:solidFill>
                  <a:schemeClr val="tx1"/>
                </a:solidFill>
                <a:latin typeface="Arial"/>
                <a:cs typeface="Arial"/>
              </a:rPr>
              <a:t>native plants</a:t>
            </a:r>
            <a:r>
              <a:rPr lang="en-GB" sz="1300" dirty="0">
                <a:solidFill>
                  <a:schemeClr val="tx1"/>
                </a:solidFill>
                <a:latin typeface="Arial"/>
                <a:cs typeface="Arial"/>
              </a:rPr>
              <a:t>.</a:t>
            </a:r>
          </a:p>
          <a:p>
            <a:pPr>
              <a:lnSpc>
                <a:spcPct val="90000"/>
              </a:lnSpc>
            </a:pPr>
            <a:endParaRPr lang="en-GB" sz="1300" dirty="0">
              <a:solidFill>
                <a:schemeClr val="tx1"/>
              </a:solidFill>
              <a:highlight>
                <a:srgbClr val="FFFF00"/>
              </a:highlight>
              <a:latin typeface="Arial" panose="020B0604020202020204" pitchFamily="34" charset="0"/>
              <a:cs typeface="Arial" panose="020B0604020202020204" pitchFamily="34" charset="0"/>
            </a:endParaRPr>
          </a:p>
          <a:p>
            <a:pPr>
              <a:lnSpc>
                <a:spcPct val="90000"/>
              </a:lnSpc>
            </a:pPr>
            <a:r>
              <a:rPr lang="en-GB" sz="1300" dirty="0">
                <a:solidFill>
                  <a:schemeClr val="tx1"/>
                </a:solidFill>
                <a:latin typeface="Arial"/>
                <a:cs typeface="Arial"/>
              </a:rPr>
              <a:t>It is crucial to strengthen </a:t>
            </a:r>
            <a:r>
              <a:rPr lang="en-GB" sz="1300" b="1" dirty="0">
                <a:solidFill>
                  <a:schemeClr val="tx1"/>
                </a:solidFill>
                <a:latin typeface="Arial"/>
                <a:cs typeface="Arial"/>
              </a:rPr>
              <a:t>water management </a:t>
            </a:r>
            <a:r>
              <a:rPr lang="en-GB" sz="1300" dirty="0">
                <a:solidFill>
                  <a:schemeClr val="tx1"/>
                </a:solidFill>
                <a:latin typeface="Arial"/>
                <a:cs typeface="Arial"/>
              </a:rPr>
              <a:t>in the watershed through local community participation.</a:t>
            </a:r>
            <a:endParaRPr lang="en-GB" sz="1400" dirty="0">
              <a:solidFill>
                <a:schemeClr val="tx1"/>
              </a:solidFill>
              <a:latin typeface="Arial"/>
              <a:cs typeface="Arial"/>
            </a:endParaRPr>
          </a:p>
        </p:txBody>
      </p:sp>
      <p:grpSp>
        <p:nvGrpSpPr>
          <p:cNvPr id="10" name="Grupo 9">
            <a:extLst>
              <a:ext uri="{FF2B5EF4-FFF2-40B4-BE49-F238E27FC236}">
                <a16:creationId xmlns:a16="http://schemas.microsoft.com/office/drawing/2014/main" id="{5498B811-2698-8320-A564-E073645E7C37}"/>
              </a:ext>
            </a:extLst>
          </p:cNvPr>
          <p:cNvGrpSpPr/>
          <p:nvPr/>
        </p:nvGrpSpPr>
        <p:grpSpPr>
          <a:xfrm>
            <a:off x="179386" y="-30453"/>
            <a:ext cx="2996805" cy="394210"/>
            <a:chOff x="179386" y="-30453"/>
            <a:chExt cx="2996805" cy="394210"/>
          </a:xfrm>
        </p:grpSpPr>
        <p:sp>
          <p:nvSpPr>
            <p:cNvPr id="11" name="Rectángulo: una sola esquina redondeada 10">
              <a:extLst>
                <a:ext uri="{FF2B5EF4-FFF2-40B4-BE49-F238E27FC236}">
                  <a16:creationId xmlns:a16="http://schemas.microsoft.com/office/drawing/2014/main" id="{663E6463-4166-44CE-7C9F-84798C9E3F61}"/>
                </a:ext>
              </a:extLst>
            </p:cNvPr>
            <p:cNvSpPr/>
            <p:nvPr/>
          </p:nvSpPr>
          <p:spPr>
            <a:xfrm flipV="1">
              <a:off x="179387" y="-1287"/>
              <a:ext cx="2996804" cy="336891"/>
            </a:xfrm>
            <a:prstGeom prst="round1Rect">
              <a:avLst>
                <a:gd name="adj" fmla="val 37295"/>
              </a:avLst>
            </a:prstGeom>
            <a:solidFill>
              <a:srgbClr val="156082"/>
            </a:solidFill>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Headline">
              <a:extLst>
                <a:ext uri="{FF2B5EF4-FFF2-40B4-BE49-F238E27FC236}">
                  <a16:creationId xmlns:a16="http://schemas.microsoft.com/office/drawing/2014/main" id="{DB9FA5DA-4F55-FF0A-A910-B4AD06C5B002}"/>
                </a:ext>
              </a:extLst>
            </p:cNvPr>
            <p:cNvSpPr txBox="1">
              <a:spLocks/>
            </p:cNvSpPr>
            <p:nvPr/>
          </p:nvSpPr>
          <p:spPr bwMode="gray">
            <a:xfrm>
              <a:off x="179386" y="-30453"/>
              <a:ext cx="1419067" cy="394210"/>
            </a:xfrm>
            <a:prstGeom prst="rect">
              <a:avLst/>
            </a:prstGeom>
          </p:spPr>
          <p:txBody>
            <a:bodyPr wrap="square">
              <a:spAutoFit/>
            </a:bodyPr>
            <a:lstStyle>
              <a:lvl1pPr algn="l" defTabSz="685800" rtl="0" eaLnBrk="1" latinLnBrk="0" hangingPunct="1">
                <a:lnSpc>
                  <a:spcPct val="90000"/>
                </a:lnSpc>
                <a:spcBef>
                  <a:spcPct val="0"/>
                </a:spcBef>
                <a:buNone/>
                <a:defRPr sz="2600" b="1" kern="1200">
                  <a:solidFill>
                    <a:schemeClr val="tx1"/>
                  </a:solidFill>
                  <a:latin typeface="+mj-lt"/>
                  <a:ea typeface="+mj-ea"/>
                  <a:cs typeface="+mj-cs"/>
                </a:defRPr>
              </a:lvl1pPr>
            </a:lstStyle>
            <a:p>
              <a:pPr>
                <a:lnSpc>
                  <a:spcPct val="120000"/>
                </a:lnSpc>
                <a:spcAft>
                  <a:spcPts val="600"/>
                </a:spcAft>
              </a:pPr>
              <a:r>
                <a:rPr lang="en-GB" sz="1800">
                  <a:solidFill>
                    <a:schemeClr val="bg1"/>
                  </a:solidFill>
                  <a:latin typeface="Arial" panose="020B0604020202020204" pitchFamily="34" charset="0"/>
                  <a:cs typeface="Arial" panose="020B0604020202020204" pitchFamily="34" charset="0"/>
                </a:rPr>
                <a:t>Motivation</a:t>
              </a:r>
            </a:p>
          </p:txBody>
        </p:sp>
      </p:grpSp>
      <p:grpSp>
        <p:nvGrpSpPr>
          <p:cNvPr id="9" name="Grupo 8">
            <a:extLst>
              <a:ext uri="{FF2B5EF4-FFF2-40B4-BE49-F238E27FC236}">
                <a16:creationId xmlns:a16="http://schemas.microsoft.com/office/drawing/2014/main" id="{3C8F8EA1-7065-908A-CFEE-A01E9482B5C1}"/>
              </a:ext>
            </a:extLst>
          </p:cNvPr>
          <p:cNvGrpSpPr/>
          <p:nvPr/>
        </p:nvGrpSpPr>
        <p:grpSpPr>
          <a:xfrm>
            <a:off x="5967810" y="-47844"/>
            <a:ext cx="2996804" cy="394210"/>
            <a:chOff x="5967810" y="-47844"/>
            <a:chExt cx="2996804" cy="394210"/>
          </a:xfrm>
        </p:grpSpPr>
        <p:sp>
          <p:nvSpPr>
            <p:cNvPr id="15" name="Rectángulo: una sola esquina redondeada 14">
              <a:extLst>
                <a:ext uri="{FF2B5EF4-FFF2-40B4-BE49-F238E27FC236}">
                  <a16:creationId xmlns:a16="http://schemas.microsoft.com/office/drawing/2014/main" id="{21EB8A96-84A0-AB4A-9404-FE58D16A13C6}"/>
                </a:ext>
              </a:extLst>
            </p:cNvPr>
            <p:cNvSpPr/>
            <p:nvPr/>
          </p:nvSpPr>
          <p:spPr>
            <a:xfrm flipV="1">
              <a:off x="5967810" y="-1280"/>
              <a:ext cx="2996804" cy="336892"/>
            </a:xfrm>
            <a:prstGeom prst="round1Rect">
              <a:avLst>
                <a:gd name="adj" fmla="val 29007"/>
              </a:avLst>
            </a:prstGeom>
            <a:solidFill>
              <a:srgbClr val="156082"/>
            </a:solidFill>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Headline">
              <a:extLst>
                <a:ext uri="{FF2B5EF4-FFF2-40B4-BE49-F238E27FC236}">
                  <a16:creationId xmlns:a16="http://schemas.microsoft.com/office/drawing/2014/main" id="{B5E11C8F-F1E5-1B1A-9D0A-03839DCD1636}"/>
                </a:ext>
              </a:extLst>
            </p:cNvPr>
            <p:cNvSpPr txBox="1">
              <a:spLocks/>
            </p:cNvSpPr>
            <p:nvPr/>
          </p:nvSpPr>
          <p:spPr bwMode="gray">
            <a:xfrm>
              <a:off x="6047554" y="-47844"/>
              <a:ext cx="1419067" cy="394210"/>
            </a:xfrm>
            <a:prstGeom prst="rect">
              <a:avLst/>
            </a:prstGeom>
          </p:spPr>
          <p:txBody>
            <a:bodyPr wrap="square">
              <a:spAutoFit/>
            </a:bodyPr>
            <a:lstStyle>
              <a:lvl1pPr algn="l" defTabSz="685800" rtl="0" eaLnBrk="1" latinLnBrk="0" hangingPunct="1">
                <a:lnSpc>
                  <a:spcPct val="90000"/>
                </a:lnSpc>
                <a:spcBef>
                  <a:spcPct val="0"/>
                </a:spcBef>
                <a:buNone/>
                <a:defRPr sz="2600" b="1" kern="1200">
                  <a:solidFill>
                    <a:schemeClr val="tx1"/>
                  </a:solidFill>
                  <a:latin typeface="+mj-lt"/>
                  <a:ea typeface="+mj-ea"/>
                  <a:cs typeface="+mj-cs"/>
                </a:defRPr>
              </a:lvl1pPr>
            </a:lstStyle>
            <a:p>
              <a:pPr>
                <a:lnSpc>
                  <a:spcPct val="120000"/>
                </a:lnSpc>
                <a:spcAft>
                  <a:spcPts val="600"/>
                </a:spcAft>
              </a:pPr>
              <a:r>
                <a:rPr lang="en-GB" sz="1800">
                  <a:solidFill>
                    <a:schemeClr val="bg1"/>
                  </a:solidFill>
                  <a:latin typeface="Arial" panose="020B0604020202020204" pitchFamily="34" charset="0"/>
                  <a:cs typeface="Arial" panose="020B0604020202020204" pitchFamily="34" charset="0"/>
                </a:rPr>
                <a:t>Context</a:t>
              </a:r>
            </a:p>
          </p:txBody>
        </p:sp>
      </p:grpSp>
      <p:sp>
        <p:nvSpPr>
          <p:cNvPr id="1776" name="Forma libre: forma 1775">
            <a:extLst>
              <a:ext uri="{FF2B5EF4-FFF2-40B4-BE49-F238E27FC236}">
                <a16:creationId xmlns:a16="http://schemas.microsoft.com/office/drawing/2014/main" id="{6951319E-6688-99EB-B68D-9A562458C526}"/>
              </a:ext>
            </a:extLst>
          </p:cNvPr>
          <p:cNvSpPr/>
          <p:nvPr/>
        </p:nvSpPr>
        <p:spPr>
          <a:xfrm>
            <a:off x="8674877" y="221196"/>
            <a:ext cx="6134" cy="5137"/>
          </a:xfrm>
          <a:custGeom>
            <a:avLst/>
            <a:gdLst>
              <a:gd name="connsiteX0" fmla="*/ 6134 w 6134"/>
              <a:gd name="connsiteY0" fmla="*/ 0 h 5137"/>
              <a:gd name="connsiteX1" fmla="*/ 1269 w 6134"/>
              <a:gd name="connsiteY1" fmla="*/ 4865 h 5137"/>
              <a:gd name="connsiteX2" fmla="*/ 2055 w 6134"/>
              <a:gd name="connsiteY2" fmla="*/ 3989 h 5137"/>
              <a:gd name="connsiteX3" fmla="*/ 0 w 6134"/>
              <a:gd name="connsiteY3" fmla="*/ 5137 h 5137"/>
              <a:gd name="connsiteX4" fmla="*/ 6134 w 6134"/>
              <a:gd name="connsiteY4" fmla="*/ 0 h 5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4" h="5137">
                <a:moveTo>
                  <a:pt x="6134" y="0"/>
                </a:moveTo>
                <a:cubicBezTo>
                  <a:pt x="4563" y="1692"/>
                  <a:pt x="2931" y="3294"/>
                  <a:pt x="1269" y="4865"/>
                </a:cubicBezTo>
                <a:cubicBezTo>
                  <a:pt x="1541" y="4593"/>
                  <a:pt x="1813" y="4291"/>
                  <a:pt x="2055" y="3989"/>
                </a:cubicBezTo>
                <a:cubicBezTo>
                  <a:pt x="1390" y="4382"/>
                  <a:pt x="695" y="4774"/>
                  <a:pt x="0" y="5137"/>
                </a:cubicBezTo>
                <a:cubicBezTo>
                  <a:pt x="2115" y="3536"/>
                  <a:pt x="4170" y="1813"/>
                  <a:pt x="6134" y="0"/>
                </a:cubicBezTo>
                <a:close/>
              </a:path>
            </a:pathLst>
          </a:custGeom>
          <a:solidFill>
            <a:srgbClr val="000000">
              <a:alpha val="20000"/>
            </a:srgbClr>
          </a:solidFill>
          <a:ln w="2990" cap="flat">
            <a:noFill/>
            <a:prstDash val="solid"/>
            <a:miter/>
          </a:ln>
        </p:spPr>
        <p:txBody>
          <a:bodyPr rtlCol="0" anchor="ctr"/>
          <a:lstStyle/>
          <a:p>
            <a:endParaRPr lang="en-GB"/>
          </a:p>
        </p:txBody>
      </p:sp>
      <p:sp>
        <p:nvSpPr>
          <p:cNvPr id="20" name="Elipse 19">
            <a:extLst>
              <a:ext uri="{FF2B5EF4-FFF2-40B4-BE49-F238E27FC236}">
                <a16:creationId xmlns:a16="http://schemas.microsoft.com/office/drawing/2014/main" id="{102AFBFD-C253-3C89-3700-CDD2B06B28B9}"/>
              </a:ext>
            </a:extLst>
          </p:cNvPr>
          <p:cNvSpPr/>
          <p:nvPr/>
        </p:nvSpPr>
        <p:spPr>
          <a:xfrm>
            <a:off x="8554675" y="76200"/>
            <a:ext cx="221456" cy="221456"/>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Elipse 12">
            <a:hlinkClick r:id="rId3" action="ppaction://hlinksldjump"/>
            <a:extLst>
              <a:ext uri="{FF2B5EF4-FFF2-40B4-BE49-F238E27FC236}">
                <a16:creationId xmlns:a16="http://schemas.microsoft.com/office/drawing/2014/main" id="{F96EDBC3-9FFB-9871-9F83-519390E9E6F2}"/>
              </a:ext>
            </a:extLst>
          </p:cNvPr>
          <p:cNvSpPr/>
          <p:nvPr/>
        </p:nvSpPr>
        <p:spPr>
          <a:xfrm>
            <a:off x="8977782" y="4966437"/>
            <a:ext cx="139024" cy="139024"/>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 name="Grupo 29">
            <a:extLst>
              <a:ext uri="{FF2B5EF4-FFF2-40B4-BE49-F238E27FC236}">
                <a16:creationId xmlns:a16="http://schemas.microsoft.com/office/drawing/2014/main" id="{9954DFCB-5E90-25F7-3EF8-73E3F5AAE585}"/>
              </a:ext>
            </a:extLst>
          </p:cNvPr>
          <p:cNvGrpSpPr/>
          <p:nvPr/>
        </p:nvGrpSpPr>
        <p:grpSpPr>
          <a:xfrm>
            <a:off x="3396938" y="0"/>
            <a:ext cx="2345786" cy="5110990"/>
            <a:chOff x="3396938" y="0"/>
            <a:chExt cx="2345786" cy="5110990"/>
          </a:xfrm>
        </p:grpSpPr>
        <p:sp>
          <p:nvSpPr>
            <p:cNvPr id="4" name="Rectangle 14">
              <a:extLst>
                <a:ext uri="{FF2B5EF4-FFF2-40B4-BE49-F238E27FC236}">
                  <a16:creationId xmlns:a16="http://schemas.microsoft.com/office/drawing/2014/main" id="{194E4576-CF5D-F610-6BE8-1A14E6E96BD3}"/>
                </a:ext>
              </a:extLst>
            </p:cNvPr>
            <p:cNvSpPr/>
            <p:nvPr/>
          </p:nvSpPr>
          <p:spPr>
            <a:xfrm>
              <a:off x="3402639" y="0"/>
              <a:ext cx="2334164" cy="1848941"/>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lIns="32906" tIns="32906" rIns="32906" bIns="32906" rtlCol="0" anchor="t"/>
            <a:lstStyle/>
            <a:p>
              <a:pPr>
                <a:lnSpc>
                  <a:spcPct val="90000"/>
                </a:lnSpc>
              </a:pPr>
              <a:endParaRPr lang="en-GB" b="1">
                <a:ln>
                  <a:solidFill>
                    <a:schemeClr val="bg1"/>
                  </a:solidFill>
                </a:ln>
                <a:solidFill>
                  <a:srgbClr val="7030A0"/>
                </a:solidFill>
                <a:cs typeface="Segoe UI"/>
              </a:endParaRPr>
            </a:p>
            <a:p>
              <a:pPr>
                <a:lnSpc>
                  <a:spcPct val="90000"/>
                </a:lnSpc>
              </a:pPr>
              <a:endParaRPr lang="en-GB" b="1">
                <a:ln>
                  <a:solidFill>
                    <a:schemeClr val="bg1"/>
                  </a:solidFill>
                </a:ln>
                <a:solidFill>
                  <a:srgbClr val="7030A0"/>
                </a:solidFill>
                <a:cs typeface="Segoe UI"/>
              </a:endParaRPr>
            </a:p>
          </p:txBody>
        </p:sp>
        <p:pic>
          <p:nvPicPr>
            <p:cNvPr id="3" name="Imagen 22">
              <a:extLst>
                <a:ext uri="{FF2B5EF4-FFF2-40B4-BE49-F238E27FC236}">
                  <a16:creationId xmlns:a16="http://schemas.microsoft.com/office/drawing/2014/main" id="{D0E2549E-DAA5-B367-AF58-372453ED4D79}"/>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a:ext>
              </a:extLst>
            </a:blip>
            <a:srcRect/>
            <a:stretch/>
          </p:blipFill>
          <p:spPr>
            <a:xfrm>
              <a:off x="3402638" y="1848941"/>
              <a:ext cx="2334165" cy="1415477"/>
            </a:xfrm>
            <a:prstGeom prst="rect">
              <a:avLst/>
            </a:prstGeom>
            <a:ln w="57150">
              <a:noFill/>
            </a:ln>
            <a:effectLst/>
          </p:spPr>
        </p:pic>
        <p:cxnSp>
          <p:nvCxnSpPr>
            <p:cNvPr id="25" name="Conector recto 24">
              <a:extLst>
                <a:ext uri="{FF2B5EF4-FFF2-40B4-BE49-F238E27FC236}">
                  <a16:creationId xmlns:a16="http://schemas.microsoft.com/office/drawing/2014/main" id="{FC6F5922-E1DC-673D-CF85-932F291C71EF}"/>
                </a:ext>
              </a:extLst>
            </p:cNvPr>
            <p:cNvCxnSpPr>
              <a:cxnSpLocks/>
            </p:cNvCxnSpPr>
            <p:nvPr/>
          </p:nvCxnSpPr>
          <p:spPr>
            <a:xfrm>
              <a:off x="3402638" y="1848940"/>
              <a:ext cx="2334165"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nvGrpSpPr>
            <p:cNvPr id="18" name="Grupo 17">
              <a:extLst>
                <a:ext uri="{FF2B5EF4-FFF2-40B4-BE49-F238E27FC236}">
                  <a16:creationId xmlns:a16="http://schemas.microsoft.com/office/drawing/2014/main" id="{716689B3-514B-E13A-BBBB-8587D9EA4230}"/>
                </a:ext>
              </a:extLst>
            </p:cNvPr>
            <p:cNvGrpSpPr/>
            <p:nvPr/>
          </p:nvGrpSpPr>
          <p:grpSpPr>
            <a:xfrm>
              <a:off x="3396938" y="3271299"/>
              <a:ext cx="2345786" cy="1839691"/>
              <a:chOff x="3402639" y="3271300"/>
              <a:chExt cx="2345786" cy="1839691"/>
            </a:xfrm>
          </p:grpSpPr>
          <p:pic>
            <p:nvPicPr>
              <p:cNvPr id="6" name="Imagen 24">
                <a:extLst>
                  <a:ext uri="{FF2B5EF4-FFF2-40B4-BE49-F238E27FC236}">
                    <a16:creationId xmlns:a16="http://schemas.microsoft.com/office/drawing/2014/main" id="{C8459B3A-14C2-DC4A-834B-B9A457DF3E3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02639" y="3271300"/>
                <a:ext cx="2339865" cy="1492701"/>
              </a:xfrm>
              <a:prstGeom prst="rect">
                <a:avLst/>
              </a:prstGeom>
              <a:ln w="57150">
                <a:noFill/>
              </a:ln>
            </p:spPr>
          </p:pic>
          <p:sp>
            <p:nvSpPr>
              <p:cNvPr id="8" name="CuadroTexto 7">
                <a:extLst>
                  <a:ext uri="{FF2B5EF4-FFF2-40B4-BE49-F238E27FC236}">
                    <a16:creationId xmlns:a16="http://schemas.microsoft.com/office/drawing/2014/main" id="{21C97FC2-9E98-02CA-BC07-48F541B9CC19}"/>
                  </a:ext>
                </a:extLst>
              </p:cNvPr>
              <p:cNvSpPr txBox="1"/>
              <p:nvPr/>
            </p:nvSpPr>
            <p:spPr>
              <a:xfrm>
                <a:off x="3402639" y="4768590"/>
                <a:ext cx="2345786" cy="342401"/>
              </a:xfrm>
              <a:prstGeom prst="rect">
                <a:avLst/>
              </a:prstGeom>
              <a:noFill/>
            </p:spPr>
            <p:txBody>
              <a:bodyPr wrap="square">
                <a:spAutoFit/>
              </a:bodyPr>
              <a:lstStyle/>
              <a:p>
                <a:pPr algn="ctr">
                  <a:lnSpc>
                    <a:spcPct val="90000"/>
                  </a:lnSpc>
                </a:pPr>
                <a:r>
                  <a:rPr lang="en-GB" sz="900" dirty="0">
                    <a:latin typeface="Arial" panose="020B0604020202020204" pitchFamily="34" charset="0"/>
                    <a:cs typeface="Arial" panose="020B0604020202020204" pitchFamily="34" charset="0"/>
                  </a:rPr>
                  <a:t>Ana during her beekeeping </a:t>
                </a:r>
              </a:p>
              <a:p>
                <a:pPr algn="ctr">
                  <a:lnSpc>
                    <a:spcPct val="90000"/>
                  </a:lnSpc>
                </a:pPr>
                <a:r>
                  <a:rPr lang="en-GB" sz="900" dirty="0">
                    <a:latin typeface="Arial" panose="020B0604020202020204" pitchFamily="34" charset="0"/>
                    <a:cs typeface="Arial" panose="020B0604020202020204" pitchFamily="34" charset="0"/>
                  </a:rPr>
                  <a:t>activities in the basin</a:t>
                </a:r>
              </a:p>
            </p:txBody>
          </p:sp>
        </p:grpSp>
        <p:cxnSp>
          <p:nvCxnSpPr>
            <p:cNvPr id="27" name="Conector recto 26">
              <a:extLst>
                <a:ext uri="{FF2B5EF4-FFF2-40B4-BE49-F238E27FC236}">
                  <a16:creationId xmlns:a16="http://schemas.microsoft.com/office/drawing/2014/main" id="{64C20ED5-95BA-9A1D-DC9E-096D6EEA7079}"/>
                </a:ext>
              </a:extLst>
            </p:cNvPr>
            <p:cNvCxnSpPr>
              <a:cxnSpLocks/>
            </p:cNvCxnSpPr>
            <p:nvPr/>
          </p:nvCxnSpPr>
          <p:spPr>
            <a:xfrm>
              <a:off x="3401494" y="3266714"/>
              <a:ext cx="2335309" cy="4585"/>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299896376"/>
      </p:ext>
    </p:extLst>
  </p:cSld>
  <p:clrMapOvr>
    <a:masterClrMapping/>
  </p:clrMapOvr>
  <p:transition advClick="0" advTm="56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5">
                                            <p:bg/>
                                          </p:spTgt>
                                        </p:tgtEl>
                                        <p:attrNameLst>
                                          <p:attrName>style.visibility</p:attrName>
                                        </p:attrNameLst>
                                      </p:cBhvr>
                                      <p:to>
                                        <p:strVal val="visible"/>
                                      </p:to>
                                    </p:set>
                                    <p:animEffect transition="in" filter="fade">
                                      <p:cBhvr>
                                        <p:cTn id="12" dur="1500"/>
                                        <p:tgtEl>
                                          <p:spTgt spid="5">
                                            <p:bg/>
                                          </p:spTgt>
                                        </p:tgtEl>
                                      </p:cBhvr>
                                    </p:animEffect>
                                  </p:childTnLst>
                                </p:cTn>
                              </p:par>
                              <p:par>
                                <p:cTn id="13" presetID="10" presetClass="entr" presetSubtype="0" fill="hold" grpId="0" nodeType="withEffect">
                                  <p:stCondLst>
                                    <p:cond delay="50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1500"/>
                                        <p:tgtEl>
                                          <p:spTgt spid="5">
                                            <p:txEl>
                                              <p:pRg st="0" end="0"/>
                                            </p:txEl>
                                          </p:spTgt>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fade">
                                      <p:cBhvr>
                                        <p:cTn id="18" dur="1500"/>
                                        <p:tgtEl>
                                          <p:spTgt spid="5">
                                            <p:txEl>
                                              <p:pRg st="2" end="2"/>
                                            </p:txEl>
                                          </p:spTgt>
                                        </p:tgtEl>
                                      </p:cBhvr>
                                    </p:animEffect>
                                  </p:childTnLst>
                                </p:cTn>
                              </p:par>
                              <p:par>
                                <p:cTn id="19" presetID="2" presetClass="entr" presetSubtype="1" fill="hold" nodeType="withEffect">
                                  <p:stCondLst>
                                    <p:cond delay="100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1250" fill="hold"/>
                                        <p:tgtEl>
                                          <p:spTgt spid="30"/>
                                        </p:tgtEl>
                                        <p:attrNameLst>
                                          <p:attrName>ppt_x</p:attrName>
                                        </p:attrNameLst>
                                      </p:cBhvr>
                                      <p:tavLst>
                                        <p:tav tm="0">
                                          <p:val>
                                            <p:strVal val="#ppt_x"/>
                                          </p:val>
                                        </p:tav>
                                        <p:tav tm="100000">
                                          <p:val>
                                            <p:strVal val="#ppt_x"/>
                                          </p:val>
                                        </p:tav>
                                      </p:tavLst>
                                    </p:anim>
                                    <p:anim calcmode="lin" valueType="num">
                                      <p:cBhvr additive="base">
                                        <p:cTn id="22" dur="1250" fill="hold"/>
                                        <p:tgtEl>
                                          <p:spTgt spid="30"/>
                                        </p:tgtEl>
                                        <p:attrNameLst>
                                          <p:attrName>ppt_y</p:attrName>
                                        </p:attrNameLst>
                                      </p:cBhvr>
                                      <p:tavLst>
                                        <p:tav tm="0">
                                          <p:val>
                                            <p:strVal val="0-#ppt_h/2"/>
                                          </p:val>
                                        </p:tav>
                                        <p:tav tm="100000">
                                          <p:val>
                                            <p:strVal val="#ppt_y"/>
                                          </p:val>
                                        </p:tav>
                                      </p:tavLst>
                                    </p:anim>
                                  </p:childTnLst>
                                </p:cTn>
                              </p:par>
                            </p:childTnLst>
                          </p:cTn>
                        </p:par>
                        <p:par>
                          <p:cTn id="23" fill="hold">
                            <p:stCondLst>
                              <p:cond delay="3250"/>
                            </p:stCondLst>
                            <p:childTnLst>
                              <p:par>
                                <p:cTn id="24" presetID="2" presetClass="entr" presetSubtype="1" fill="hold" nodeType="afterEffect">
                                  <p:stCondLst>
                                    <p:cond delay="600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1000" fill="hold"/>
                                        <p:tgtEl>
                                          <p:spTgt spid="9"/>
                                        </p:tgtEl>
                                        <p:attrNameLst>
                                          <p:attrName>ppt_x</p:attrName>
                                        </p:attrNameLst>
                                      </p:cBhvr>
                                      <p:tavLst>
                                        <p:tav tm="0">
                                          <p:val>
                                            <p:strVal val="#ppt_x"/>
                                          </p:val>
                                        </p:tav>
                                        <p:tav tm="100000">
                                          <p:val>
                                            <p:strVal val="#ppt_x"/>
                                          </p:val>
                                        </p:tav>
                                      </p:tavLst>
                                    </p:anim>
                                    <p:anim calcmode="lin" valueType="num">
                                      <p:cBhvr additive="base">
                                        <p:cTn id="27" dur="1000" fill="hold"/>
                                        <p:tgtEl>
                                          <p:spTgt spid="9"/>
                                        </p:tgtEl>
                                        <p:attrNameLst>
                                          <p:attrName>ppt_y</p:attrName>
                                        </p:attrNameLst>
                                      </p:cBhvr>
                                      <p:tavLst>
                                        <p:tav tm="0">
                                          <p:val>
                                            <p:strVal val="0-#ppt_h/2"/>
                                          </p:val>
                                        </p:tav>
                                        <p:tav tm="100000">
                                          <p:val>
                                            <p:strVal val="#ppt_y"/>
                                          </p:val>
                                        </p:tav>
                                      </p:tavLst>
                                    </p:anim>
                                  </p:childTnLst>
                                </p:cTn>
                              </p:par>
                            </p:childTnLst>
                          </p:cTn>
                        </p:par>
                        <p:par>
                          <p:cTn id="28" fill="hold">
                            <p:stCondLst>
                              <p:cond delay="10250"/>
                            </p:stCondLst>
                            <p:childTnLst>
                              <p:par>
                                <p:cTn id="29" presetID="10" presetClass="entr" presetSubtype="0" fill="hold" grpId="0" nodeType="afterEffect">
                                  <p:stCondLst>
                                    <p:cond delay="0"/>
                                  </p:stCondLst>
                                  <p:childTnLst>
                                    <p:set>
                                      <p:cBhvr>
                                        <p:cTn id="30" dur="1" fill="hold">
                                          <p:stCondLst>
                                            <p:cond delay="0"/>
                                          </p:stCondLst>
                                        </p:cTn>
                                        <p:tgtEl>
                                          <p:spTgt spid="2">
                                            <p:bg/>
                                          </p:spTgt>
                                        </p:tgtEl>
                                        <p:attrNameLst>
                                          <p:attrName>style.visibility</p:attrName>
                                        </p:attrNameLst>
                                      </p:cBhvr>
                                      <p:to>
                                        <p:strVal val="visible"/>
                                      </p:to>
                                    </p:set>
                                    <p:animEffect transition="in" filter="fade">
                                      <p:cBhvr>
                                        <p:cTn id="31" dur="1500"/>
                                        <p:tgtEl>
                                          <p:spTgt spid="2">
                                            <p:bg/>
                                          </p:spTgt>
                                        </p:tgtEl>
                                      </p:cBhvr>
                                    </p:animEffect>
                                  </p:childTnLst>
                                </p:cTn>
                              </p:par>
                              <p:par>
                                <p:cTn id="32" presetID="10" presetClass="entr" presetSubtype="0" fill="hold" grpId="0" nodeType="withEffect">
                                  <p:stCondLst>
                                    <p:cond delay="500"/>
                                  </p:stCondLst>
                                  <p:childTnLst>
                                    <p:set>
                                      <p:cBhvr>
                                        <p:cTn id="33" dur="1" fill="hold">
                                          <p:stCondLst>
                                            <p:cond delay="0"/>
                                          </p:stCondLst>
                                        </p:cTn>
                                        <p:tgtEl>
                                          <p:spTgt spid="2">
                                            <p:txEl>
                                              <p:pRg st="0" end="0"/>
                                            </p:txEl>
                                          </p:spTgt>
                                        </p:tgtEl>
                                        <p:attrNameLst>
                                          <p:attrName>style.visibility</p:attrName>
                                        </p:attrNameLst>
                                      </p:cBhvr>
                                      <p:to>
                                        <p:strVal val="visible"/>
                                      </p:to>
                                    </p:set>
                                    <p:animEffect transition="in" filter="fade">
                                      <p:cBhvr>
                                        <p:cTn id="34" dur="1500"/>
                                        <p:tgtEl>
                                          <p:spTgt spid="2">
                                            <p:txEl>
                                              <p:pRg st="0" end="0"/>
                                            </p:txEl>
                                          </p:spTgt>
                                        </p:tgtEl>
                                      </p:cBhvr>
                                    </p:animEffect>
                                  </p:childTnLst>
                                </p:cTn>
                              </p:par>
                              <p:par>
                                <p:cTn id="35" presetID="10" presetClass="entr" presetSubtype="0" fill="hold" grpId="0" nodeType="withEffect">
                                  <p:stCondLst>
                                    <p:cond delay="500"/>
                                  </p:stCondLst>
                                  <p:childTnLst>
                                    <p:set>
                                      <p:cBhvr>
                                        <p:cTn id="36" dur="1" fill="hold">
                                          <p:stCondLst>
                                            <p:cond delay="0"/>
                                          </p:stCondLst>
                                        </p:cTn>
                                        <p:tgtEl>
                                          <p:spTgt spid="2">
                                            <p:txEl>
                                              <p:pRg st="2" end="2"/>
                                            </p:txEl>
                                          </p:spTgt>
                                        </p:tgtEl>
                                        <p:attrNameLst>
                                          <p:attrName>style.visibility</p:attrName>
                                        </p:attrNameLst>
                                      </p:cBhvr>
                                      <p:to>
                                        <p:strVal val="visible"/>
                                      </p:to>
                                    </p:set>
                                    <p:animEffect transition="in" filter="fade">
                                      <p:cBhvr>
                                        <p:cTn id="37" dur="1500"/>
                                        <p:tgtEl>
                                          <p:spTgt spid="2">
                                            <p:txEl>
                                              <p:pRg st="2" end="2"/>
                                            </p:txEl>
                                          </p:spTgt>
                                        </p:tgtEl>
                                      </p:cBhvr>
                                    </p:animEffect>
                                  </p:childTnLst>
                                </p:cTn>
                              </p:par>
                              <p:par>
                                <p:cTn id="38" presetID="10" presetClass="entr" presetSubtype="0" fill="hold" grpId="0" nodeType="withEffect">
                                  <p:stCondLst>
                                    <p:cond delay="500"/>
                                  </p:stCondLst>
                                  <p:childTnLst>
                                    <p:set>
                                      <p:cBhvr>
                                        <p:cTn id="39" dur="1" fill="hold">
                                          <p:stCondLst>
                                            <p:cond delay="0"/>
                                          </p:stCondLst>
                                        </p:cTn>
                                        <p:tgtEl>
                                          <p:spTgt spid="2">
                                            <p:txEl>
                                              <p:pRg st="4" end="4"/>
                                            </p:txEl>
                                          </p:spTgt>
                                        </p:tgtEl>
                                        <p:attrNameLst>
                                          <p:attrName>style.visibility</p:attrName>
                                        </p:attrNameLst>
                                      </p:cBhvr>
                                      <p:to>
                                        <p:strVal val="visible"/>
                                      </p:to>
                                    </p:set>
                                    <p:animEffect transition="in" filter="fade">
                                      <p:cBhvr>
                                        <p:cTn id="40" dur="1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animBg="1"/>
      <p:bldP spid="2" grpId="0" uiExpand="1" build="p"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5DF2900A-E15B-7C4A-90AA-E203778820C5}"/>
              </a:ext>
            </a:extLst>
          </p:cNvPr>
          <p:cNvSpPr/>
          <p:nvPr/>
        </p:nvSpPr>
        <p:spPr>
          <a:xfrm>
            <a:off x="4080915" y="2739848"/>
            <a:ext cx="5063086" cy="2403652"/>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ángulo 1">
            <a:extLst>
              <a:ext uri="{FF2B5EF4-FFF2-40B4-BE49-F238E27FC236}">
                <a16:creationId xmlns:a16="http://schemas.microsoft.com/office/drawing/2014/main" id="{4FE6F827-05FC-C787-4EE3-6F54754D3496}"/>
              </a:ext>
            </a:extLst>
          </p:cNvPr>
          <p:cNvSpPr/>
          <p:nvPr/>
        </p:nvSpPr>
        <p:spPr>
          <a:xfrm>
            <a:off x="-1" y="-1"/>
            <a:ext cx="3915867" cy="514349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5">
            <a:extLst>
              <a:ext uri="{FF2B5EF4-FFF2-40B4-BE49-F238E27FC236}">
                <a16:creationId xmlns:a16="http://schemas.microsoft.com/office/drawing/2014/main" id="{12F5512E-EDEE-0B52-D1B9-7E94D254A307}"/>
              </a:ext>
            </a:extLst>
          </p:cNvPr>
          <p:cNvSpPr>
            <a:spLocks noGrp="1"/>
          </p:cNvSpPr>
          <p:nvPr>
            <p:ph sz="half" idx="2"/>
          </p:nvPr>
        </p:nvSpPr>
        <p:spPr>
          <a:xfrm>
            <a:off x="75208" y="607872"/>
            <a:ext cx="3698198" cy="3980198"/>
          </a:xfrm>
          <a:ln>
            <a:noFill/>
          </a:ln>
        </p:spPr>
        <p:txBody>
          <a:bodyPr vert="horz" lIns="91440" tIns="45720" rIns="91440" bIns="45720" rtlCol="0" anchor="t">
            <a:noAutofit/>
          </a:bodyPr>
          <a:lstStyle/>
          <a:p>
            <a:pPr>
              <a:spcBef>
                <a:spcPts val="600"/>
              </a:spcBef>
              <a:buClr>
                <a:srgbClr val="6FC3BA"/>
              </a:buClr>
            </a:pPr>
            <a:r>
              <a:rPr lang="en-US" sz="1600" dirty="0">
                <a:solidFill>
                  <a:schemeClr val="bg1"/>
                </a:solidFill>
                <a:latin typeface="Arial"/>
                <a:ea typeface="Calibri"/>
                <a:cs typeface="Arial"/>
              </a:rPr>
              <a:t>160 families from various communities in the </a:t>
            </a:r>
            <a:r>
              <a:rPr lang="en-US" sz="1600" dirty="0" err="1">
                <a:solidFill>
                  <a:schemeClr val="bg1"/>
                </a:solidFill>
                <a:latin typeface="Arial"/>
                <a:ea typeface="Calibri"/>
                <a:cs typeface="Arial"/>
              </a:rPr>
              <a:t>EbA</a:t>
            </a:r>
            <a:r>
              <a:rPr lang="en-US" sz="1600" dirty="0">
                <a:solidFill>
                  <a:schemeClr val="bg1"/>
                </a:solidFill>
                <a:latin typeface="Arial"/>
                <a:ea typeface="Calibri"/>
                <a:cs typeface="Arial"/>
              </a:rPr>
              <a:t> LAC intervention area in Manabí have improved their economic management and well-being by enhancing their saving habits and investment in their family farms.</a:t>
            </a:r>
          </a:p>
          <a:p>
            <a:pPr>
              <a:spcBef>
                <a:spcPts val="600"/>
              </a:spcBef>
              <a:buClr>
                <a:srgbClr val="6FC3BA"/>
              </a:buClr>
            </a:pPr>
            <a:r>
              <a:rPr lang="en-US" sz="1600" dirty="0">
                <a:solidFill>
                  <a:schemeClr val="bg1"/>
                </a:solidFill>
                <a:latin typeface="Arial"/>
                <a:ea typeface="Calibri"/>
                <a:cs typeface="Arial"/>
              </a:rPr>
              <a:t>Over 650 people will benefit from the establishment of eight community savings groups to address climate change emergencies in the community.</a:t>
            </a:r>
          </a:p>
          <a:p>
            <a:pPr>
              <a:spcBef>
                <a:spcPts val="600"/>
              </a:spcBef>
              <a:buClr>
                <a:srgbClr val="6FC3BA"/>
              </a:buClr>
            </a:pPr>
            <a:r>
              <a:rPr lang="en-US" sz="1600" dirty="0">
                <a:solidFill>
                  <a:schemeClr val="bg1"/>
                </a:solidFill>
                <a:latin typeface="Arial"/>
                <a:ea typeface="Calibri"/>
                <a:cs typeface="Arial"/>
              </a:rPr>
              <a:t>Three community tree nurseries have strengthened their socio-organizational and financial management, improving production and food security for families.</a:t>
            </a:r>
          </a:p>
        </p:txBody>
      </p:sp>
      <p:sp>
        <p:nvSpPr>
          <p:cNvPr id="5" name="Content Placeholder 4">
            <a:extLst>
              <a:ext uri="{FF2B5EF4-FFF2-40B4-BE49-F238E27FC236}">
                <a16:creationId xmlns:a16="http://schemas.microsoft.com/office/drawing/2014/main" id="{25FBE202-7235-E8D7-1DCF-F4A4C4FABFF4}"/>
              </a:ext>
            </a:extLst>
          </p:cNvPr>
          <p:cNvSpPr>
            <a:spLocks noGrp="1"/>
          </p:cNvSpPr>
          <p:nvPr>
            <p:ph sz="half" idx="1"/>
          </p:nvPr>
        </p:nvSpPr>
        <p:spPr>
          <a:xfrm>
            <a:off x="4566777" y="2968406"/>
            <a:ext cx="4172106" cy="1634302"/>
          </a:xfrm>
        </p:spPr>
        <p:txBody>
          <a:bodyPr vert="horz" lIns="91440" tIns="45720" rIns="91440" bIns="45720" rtlCol="0" anchor="t">
            <a:noAutofit/>
          </a:bodyPr>
          <a:lstStyle/>
          <a:p>
            <a:pPr marL="6350" indent="0">
              <a:buNone/>
            </a:pPr>
            <a:r>
              <a:rPr lang="en-US" sz="1400" dirty="0">
                <a:solidFill>
                  <a:srgbClr val="156082"/>
                </a:solidFill>
                <a:latin typeface="Arial"/>
                <a:ea typeface="Calibri" panose="020F0502020204030204" pitchFamily="34" charset="0"/>
                <a:cs typeface="Arial"/>
              </a:rPr>
              <a:t>"Women and youth, prepare yourselves and seize the opportunities. Seek out spaces; know that knowledge is power. In your daily and productive activities, as leaders or in other roles, </a:t>
            </a:r>
            <a:r>
              <a:rPr lang="en-US" sz="1400" b="1" dirty="0">
                <a:solidFill>
                  <a:srgbClr val="156082"/>
                </a:solidFill>
                <a:latin typeface="Arial"/>
                <a:ea typeface="Calibri" panose="020F0502020204030204" pitchFamily="34" charset="0"/>
                <a:cs typeface="Arial"/>
              </a:rPr>
              <a:t>women with knowledge bring continuous improvements </a:t>
            </a:r>
            <a:r>
              <a:rPr lang="en-US" sz="1400" dirty="0">
                <a:solidFill>
                  <a:srgbClr val="156082"/>
                </a:solidFill>
                <a:latin typeface="Arial"/>
                <a:ea typeface="Calibri" panose="020F0502020204030204" pitchFamily="34" charset="0"/>
                <a:cs typeface="Arial"/>
              </a:rPr>
              <a:t>for themselves and their surroundings. Be the source and guide of what happens and lead the way forward.”</a:t>
            </a:r>
            <a:endParaRPr lang="en-US" sz="1400" b="1" i="1" kern="100" dirty="0">
              <a:solidFill>
                <a:srgbClr val="156082"/>
              </a:solidFill>
              <a:latin typeface="Arial" panose="020B0604020202020204" pitchFamily="34" charset="0"/>
              <a:ea typeface="Calibri" panose="020F0502020204030204" pitchFamily="34" charset="0"/>
              <a:cs typeface="Arial" panose="020B0604020202020204" pitchFamily="34" charset="0"/>
            </a:endParaRPr>
          </a:p>
        </p:txBody>
      </p:sp>
      <p:grpSp>
        <p:nvGrpSpPr>
          <p:cNvPr id="7" name="Grupo 6">
            <a:extLst>
              <a:ext uri="{FF2B5EF4-FFF2-40B4-BE49-F238E27FC236}">
                <a16:creationId xmlns:a16="http://schemas.microsoft.com/office/drawing/2014/main" id="{244B8712-552A-FB3E-D27C-44DDA0047C0C}"/>
              </a:ext>
            </a:extLst>
          </p:cNvPr>
          <p:cNvGrpSpPr/>
          <p:nvPr/>
        </p:nvGrpSpPr>
        <p:grpSpPr>
          <a:xfrm>
            <a:off x="179386" y="-37433"/>
            <a:ext cx="2954703" cy="394210"/>
            <a:chOff x="179386" y="-37433"/>
            <a:chExt cx="2954703" cy="394210"/>
          </a:xfrm>
        </p:grpSpPr>
        <p:sp>
          <p:nvSpPr>
            <p:cNvPr id="2" name="Rectángulo: una sola esquina redondeada 1">
              <a:extLst>
                <a:ext uri="{FF2B5EF4-FFF2-40B4-BE49-F238E27FC236}">
                  <a16:creationId xmlns:a16="http://schemas.microsoft.com/office/drawing/2014/main" id="{A934E0B5-4BAC-8058-B850-B32766A73649}"/>
                </a:ext>
              </a:extLst>
            </p:cNvPr>
            <p:cNvSpPr/>
            <p:nvPr/>
          </p:nvSpPr>
          <p:spPr>
            <a:xfrm flipV="1">
              <a:off x="179387" y="-1286"/>
              <a:ext cx="2954702" cy="336891"/>
            </a:xfrm>
            <a:prstGeom prst="round1Rect">
              <a:avLst>
                <a:gd name="adj" fmla="val 37295"/>
              </a:avLst>
            </a:prstGeom>
            <a:solidFill>
              <a:srgbClr val="6FC3BA"/>
            </a:solidFill>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Headline">
              <a:extLst>
                <a:ext uri="{FF2B5EF4-FFF2-40B4-BE49-F238E27FC236}">
                  <a16:creationId xmlns:a16="http://schemas.microsoft.com/office/drawing/2014/main" id="{0C86EA41-923D-523E-E249-5A7F1FE9F74A}"/>
                </a:ext>
              </a:extLst>
            </p:cNvPr>
            <p:cNvSpPr txBox="1">
              <a:spLocks/>
            </p:cNvSpPr>
            <p:nvPr/>
          </p:nvSpPr>
          <p:spPr bwMode="gray">
            <a:xfrm>
              <a:off x="179386" y="-37433"/>
              <a:ext cx="1961834" cy="394210"/>
            </a:xfrm>
            <a:prstGeom prst="rect">
              <a:avLst/>
            </a:prstGeom>
          </p:spPr>
          <p:txBody>
            <a:bodyPr wrap="square">
              <a:spAutoFit/>
            </a:bodyPr>
            <a:lstStyle>
              <a:lvl1pPr algn="l" defTabSz="685800" rtl="0" eaLnBrk="1" latinLnBrk="0" hangingPunct="1">
                <a:lnSpc>
                  <a:spcPct val="90000"/>
                </a:lnSpc>
                <a:spcBef>
                  <a:spcPct val="0"/>
                </a:spcBef>
                <a:buNone/>
                <a:defRPr sz="2600" b="1" kern="1200">
                  <a:solidFill>
                    <a:schemeClr val="tx1"/>
                  </a:solidFill>
                  <a:latin typeface="+mj-lt"/>
                  <a:ea typeface="+mj-ea"/>
                  <a:cs typeface="+mj-cs"/>
                </a:defRPr>
              </a:lvl1pPr>
            </a:lstStyle>
            <a:p>
              <a:pPr>
                <a:lnSpc>
                  <a:spcPct val="120000"/>
                </a:lnSpc>
                <a:spcAft>
                  <a:spcPts val="600"/>
                </a:spcAft>
              </a:pPr>
              <a:r>
                <a:rPr lang="en-US" sz="1800" dirty="0">
                  <a:solidFill>
                    <a:schemeClr val="bg1"/>
                  </a:solidFill>
                  <a:latin typeface="Arial" panose="020B0604020202020204" pitchFamily="34" charset="0"/>
                  <a:cs typeface="Arial" panose="020B0604020202020204" pitchFamily="34" charset="0"/>
                </a:rPr>
                <a:t>Achievements</a:t>
              </a:r>
            </a:p>
          </p:txBody>
        </p:sp>
      </p:grpSp>
      <p:sp>
        <p:nvSpPr>
          <p:cNvPr id="12" name="CuadroTexto 11">
            <a:extLst>
              <a:ext uri="{FF2B5EF4-FFF2-40B4-BE49-F238E27FC236}">
                <a16:creationId xmlns:a16="http://schemas.microsoft.com/office/drawing/2014/main" id="{65CFF7F9-CC6F-1CE2-2E54-A7CFD1C8453D}"/>
              </a:ext>
            </a:extLst>
          </p:cNvPr>
          <p:cNvSpPr txBox="1"/>
          <p:nvPr/>
        </p:nvSpPr>
        <p:spPr>
          <a:xfrm>
            <a:off x="4053721" y="4670826"/>
            <a:ext cx="5063085" cy="276999"/>
          </a:xfrm>
          <a:prstGeom prst="rect">
            <a:avLst/>
          </a:prstGeom>
          <a:noFill/>
        </p:spPr>
        <p:txBody>
          <a:bodyPr wrap="square" rtlCol="0">
            <a:spAutoFit/>
          </a:bodyPr>
          <a:lstStyle/>
          <a:p>
            <a:pPr lvl="0"/>
            <a:r>
              <a:rPr lang="en-US" sz="600" dirty="0">
                <a:solidFill>
                  <a:srgbClr val="000000"/>
                </a:solidFill>
                <a:latin typeface="Arial" panose="020B0604020202020204" pitchFamily="34" charset="0"/>
                <a:cs typeface="Arial" panose="020B0604020202020204" pitchFamily="34" charset="0"/>
              </a:rPr>
              <a:t>Regional project </a:t>
            </a:r>
            <a:r>
              <a:rPr lang="en-US" sz="600" dirty="0">
                <a:solidFill>
                  <a:srgbClr val="00000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Scaling-up ecosystem-based adaptation in rural Latin America (</a:t>
            </a:r>
            <a:r>
              <a:rPr lang="en-US" sz="600" dirty="0" err="1">
                <a:solidFill>
                  <a:srgbClr val="00000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EbALAC</a:t>
            </a:r>
            <a:r>
              <a:rPr lang="en-US" sz="600" dirty="0">
                <a:solidFill>
                  <a:srgbClr val="000000"/>
                </a:solidFill>
                <a:latin typeface="Arial" panose="020B0604020202020204" pitchFamily="34" charset="0"/>
                <a:cs typeface="Arial" panose="020B0604020202020204" pitchFamily="34" charset="0"/>
              </a:rPr>
              <a:t>), GIZ Ecuador on behalf of BMUV funded by IKI</a:t>
            </a:r>
          </a:p>
          <a:p>
            <a:r>
              <a:rPr lang="en-US" sz="600" dirty="0">
                <a:latin typeface="Arial" panose="020B0604020202020204" pitchFamily="34" charset="0"/>
                <a:cs typeface="Arial" panose="020B0604020202020204" pitchFamily="34" charset="0"/>
              </a:rPr>
              <a:t>Authors: Alexandra Vásquez, Carla Gavilanes, Erik Camelos. Fotos: © GIZ Ecuador </a:t>
            </a:r>
            <a:r>
              <a:rPr lang="en-US" sz="600" dirty="0" err="1">
                <a:latin typeface="Arial" panose="020B0604020202020204" pitchFamily="34" charset="0"/>
                <a:cs typeface="Arial" panose="020B0604020202020204" pitchFamily="34" charset="0"/>
              </a:rPr>
              <a:t>EbALAC</a:t>
            </a:r>
            <a:endParaRPr lang="en-US" sz="600" dirty="0">
              <a:latin typeface="Arial" panose="020B0604020202020204" pitchFamily="34" charset="0"/>
              <a:ea typeface="Calibri"/>
              <a:cs typeface="Arial" panose="020B0604020202020204" pitchFamily="34" charset="0"/>
            </a:endParaRPr>
          </a:p>
        </p:txBody>
      </p:sp>
      <p:sp>
        <p:nvSpPr>
          <p:cNvPr id="10" name="Rectángulo: esquinas superiores redondeadas 14">
            <a:extLst>
              <a:ext uri="{FF2B5EF4-FFF2-40B4-BE49-F238E27FC236}">
                <a16:creationId xmlns:a16="http://schemas.microsoft.com/office/drawing/2014/main" id="{097563BF-3422-E454-D3ED-6284A09726B0}"/>
              </a:ext>
            </a:extLst>
          </p:cNvPr>
          <p:cNvSpPr/>
          <p:nvPr/>
        </p:nvSpPr>
        <p:spPr>
          <a:xfrm rot="10800000" flipV="1">
            <a:off x="4095252" y="2532826"/>
            <a:ext cx="2023607" cy="290113"/>
          </a:xfrm>
          <a:prstGeom prst="wedgeRectCallout">
            <a:avLst>
              <a:gd name="adj1" fmla="val 20619"/>
              <a:gd name="adj2" fmla="val 85393"/>
            </a:avLst>
          </a:prstGeom>
          <a:solidFill>
            <a:srgbClr val="7ABF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latin typeface="Arial" panose="020B0604020202020204" pitchFamily="34" charset="0"/>
                <a:cs typeface="Arial" panose="020B0604020202020204" pitchFamily="34" charset="0"/>
              </a:rPr>
              <a:t>Message from Ligia:</a:t>
            </a:r>
          </a:p>
        </p:txBody>
      </p:sp>
      <p:sp>
        <p:nvSpPr>
          <p:cNvPr id="13" name="Elipse 12">
            <a:hlinkClick r:id="rId3" action="ppaction://hlinksldjump"/>
            <a:extLst>
              <a:ext uri="{FF2B5EF4-FFF2-40B4-BE49-F238E27FC236}">
                <a16:creationId xmlns:a16="http://schemas.microsoft.com/office/drawing/2014/main" id="{02370BCA-442D-CE00-F0B4-24AC26B930E8}"/>
              </a:ext>
            </a:extLst>
          </p:cNvPr>
          <p:cNvSpPr/>
          <p:nvPr/>
        </p:nvSpPr>
        <p:spPr>
          <a:xfrm>
            <a:off x="8977782" y="4966437"/>
            <a:ext cx="139024" cy="139024"/>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upo 14">
            <a:extLst>
              <a:ext uri="{FF2B5EF4-FFF2-40B4-BE49-F238E27FC236}">
                <a16:creationId xmlns:a16="http://schemas.microsoft.com/office/drawing/2014/main" id="{3C364C7E-EF53-49F0-3AA1-8434E9EE466B}"/>
              </a:ext>
            </a:extLst>
          </p:cNvPr>
          <p:cNvGrpSpPr/>
          <p:nvPr/>
        </p:nvGrpSpPr>
        <p:grpSpPr>
          <a:xfrm>
            <a:off x="4091920" y="382901"/>
            <a:ext cx="4909695" cy="2150329"/>
            <a:chOff x="4091920" y="382901"/>
            <a:chExt cx="4909695" cy="2150329"/>
          </a:xfrm>
        </p:grpSpPr>
        <p:pic>
          <p:nvPicPr>
            <p:cNvPr id="14" name="Imagen 13" descr="Un grupo de personas posando para una foto&#10;&#10;Descripción generada automáticamente">
              <a:extLst>
                <a:ext uri="{FF2B5EF4-FFF2-40B4-BE49-F238E27FC236}">
                  <a16:creationId xmlns:a16="http://schemas.microsoft.com/office/drawing/2014/main" id="{039B4A8B-074F-B0B4-C671-55291ABC48E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095253" y="382901"/>
              <a:ext cx="4865712" cy="2150329"/>
            </a:xfrm>
            <a:prstGeom prst="rect">
              <a:avLst/>
            </a:prstGeom>
          </p:spPr>
        </p:pic>
        <p:sp>
          <p:nvSpPr>
            <p:cNvPr id="18" name="Rectángulo 17">
              <a:extLst>
                <a:ext uri="{FF2B5EF4-FFF2-40B4-BE49-F238E27FC236}">
                  <a16:creationId xmlns:a16="http://schemas.microsoft.com/office/drawing/2014/main" id="{6957C076-1ED2-9189-CA00-46001E852E51}"/>
                </a:ext>
              </a:extLst>
            </p:cNvPr>
            <p:cNvSpPr/>
            <p:nvPr/>
          </p:nvSpPr>
          <p:spPr>
            <a:xfrm>
              <a:off x="4091920" y="2286513"/>
              <a:ext cx="4865712" cy="246716"/>
            </a:xfrm>
            <a:prstGeom prst="rect">
              <a:avLst/>
            </a:prstGeom>
            <a:solidFill>
              <a:schemeClr val="tx1">
                <a:alpha val="4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uadroTexto 18">
              <a:extLst>
                <a:ext uri="{FF2B5EF4-FFF2-40B4-BE49-F238E27FC236}">
                  <a16:creationId xmlns:a16="http://schemas.microsoft.com/office/drawing/2014/main" id="{19398EFD-47F6-EC86-CAA2-C96CA21B0260}"/>
                </a:ext>
              </a:extLst>
            </p:cNvPr>
            <p:cNvSpPr txBox="1"/>
            <p:nvPr/>
          </p:nvSpPr>
          <p:spPr>
            <a:xfrm>
              <a:off x="4304044" y="2286513"/>
              <a:ext cx="4697571" cy="230832"/>
            </a:xfrm>
            <a:prstGeom prst="rect">
              <a:avLst/>
            </a:prstGeom>
            <a:noFill/>
          </p:spPr>
          <p:txBody>
            <a:bodyPr wrap="square" rtlCol="0">
              <a:spAutoFit/>
            </a:bodyPr>
            <a:lstStyle/>
            <a:p>
              <a:pPr algn="r"/>
              <a:r>
                <a:rPr lang="en-US" sz="900" dirty="0">
                  <a:solidFill>
                    <a:schemeClr val="bg1"/>
                  </a:solidFill>
                  <a:latin typeface="Arial" panose="020B0604020202020204" pitchFamily="34" charset="0"/>
                  <a:cs typeface="Arial" panose="020B0604020202020204" pitchFamily="34" charset="0"/>
                </a:rPr>
                <a:t>Rural women receive training certificates in community savings</a:t>
              </a:r>
            </a:p>
          </p:txBody>
        </p:sp>
      </p:grpSp>
    </p:spTree>
    <p:extLst>
      <p:ext uri="{BB962C8B-B14F-4D97-AF65-F5344CB8AC3E}">
        <p14:creationId xmlns:p14="http://schemas.microsoft.com/office/powerpoint/2010/main" val="3443860400"/>
      </p:ext>
    </p:extLst>
  </p:cSld>
  <p:clrMapOvr>
    <a:masterClrMapping/>
  </p:clrMapOvr>
  <p:transition spd="slow" advClick="0" advTm="30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5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750"/>
                                        <p:tgtEl>
                                          <p:spTgt spid="3">
                                            <p:txEl>
                                              <p:pRg st="0" end="0"/>
                                            </p:txEl>
                                          </p:spTgt>
                                        </p:tgtEl>
                                      </p:cBhvr>
                                    </p:animEffect>
                                  </p:childTnLst>
                                </p:cTn>
                              </p:par>
                              <p:par>
                                <p:cTn id="13" presetID="53" presetClass="entr" presetSubtype="16" fill="hold" nodeType="withEffect">
                                  <p:stCondLst>
                                    <p:cond delay="1000"/>
                                  </p:stCondLst>
                                  <p:childTnLst>
                                    <p:set>
                                      <p:cBhvr>
                                        <p:cTn id="14" dur="1" fill="hold">
                                          <p:stCondLst>
                                            <p:cond delay="0"/>
                                          </p:stCondLst>
                                        </p:cTn>
                                        <p:tgtEl>
                                          <p:spTgt spid="15"/>
                                        </p:tgtEl>
                                        <p:attrNameLst>
                                          <p:attrName>style.visibility</p:attrName>
                                        </p:attrNameLst>
                                      </p:cBhvr>
                                      <p:to>
                                        <p:strVal val="visible"/>
                                      </p:to>
                                    </p:set>
                                    <p:anim calcmode="lin" valueType="num">
                                      <p:cBhvr>
                                        <p:cTn id="15" dur="1500" fill="hold"/>
                                        <p:tgtEl>
                                          <p:spTgt spid="15"/>
                                        </p:tgtEl>
                                        <p:attrNameLst>
                                          <p:attrName>ppt_w</p:attrName>
                                        </p:attrNameLst>
                                      </p:cBhvr>
                                      <p:tavLst>
                                        <p:tav tm="0">
                                          <p:val>
                                            <p:fltVal val="0"/>
                                          </p:val>
                                        </p:tav>
                                        <p:tav tm="100000">
                                          <p:val>
                                            <p:strVal val="#ppt_w"/>
                                          </p:val>
                                        </p:tav>
                                      </p:tavLst>
                                    </p:anim>
                                    <p:anim calcmode="lin" valueType="num">
                                      <p:cBhvr>
                                        <p:cTn id="16" dur="1500" fill="hold"/>
                                        <p:tgtEl>
                                          <p:spTgt spid="15"/>
                                        </p:tgtEl>
                                        <p:attrNameLst>
                                          <p:attrName>ppt_h</p:attrName>
                                        </p:attrNameLst>
                                      </p:cBhvr>
                                      <p:tavLst>
                                        <p:tav tm="0">
                                          <p:val>
                                            <p:fltVal val="0"/>
                                          </p:val>
                                        </p:tav>
                                        <p:tav tm="100000">
                                          <p:val>
                                            <p:strVal val="#ppt_h"/>
                                          </p:val>
                                        </p:tav>
                                      </p:tavLst>
                                    </p:anim>
                                    <p:animEffect transition="in" filter="fade">
                                      <p:cBhvr>
                                        <p:cTn id="17" dur="1500"/>
                                        <p:tgtEl>
                                          <p:spTgt spid="15"/>
                                        </p:tgtEl>
                                      </p:cBhvr>
                                    </p:animEffect>
                                  </p:childTnLst>
                                </p:cTn>
                              </p:par>
                            </p:childTnLst>
                          </p:cTn>
                        </p:par>
                        <p:par>
                          <p:cTn id="18" fill="hold">
                            <p:stCondLst>
                              <p:cond delay="3500"/>
                            </p:stCondLst>
                            <p:childTnLst>
                              <p:par>
                                <p:cTn id="19" presetID="10" presetClass="entr" presetSubtype="0" fill="hold" grpId="0" nodeType="afterEffect">
                                  <p:stCondLst>
                                    <p:cond delay="50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750"/>
                                        <p:tgtEl>
                                          <p:spTgt spid="3">
                                            <p:txEl>
                                              <p:pRg st="1" end="1"/>
                                            </p:txEl>
                                          </p:spTgt>
                                        </p:tgtEl>
                                      </p:cBhvr>
                                    </p:animEffect>
                                  </p:childTnLst>
                                </p:cTn>
                              </p:par>
                            </p:childTnLst>
                          </p:cTn>
                        </p:par>
                        <p:par>
                          <p:cTn id="22" fill="hold">
                            <p:stCondLst>
                              <p:cond delay="5750"/>
                            </p:stCondLst>
                            <p:childTnLst>
                              <p:par>
                                <p:cTn id="23" presetID="10" presetClass="entr" presetSubtype="0" fill="hold" grpId="0" nodeType="afterEffect">
                                  <p:stCondLst>
                                    <p:cond delay="50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750"/>
                                        <p:tgtEl>
                                          <p:spTgt spid="3">
                                            <p:txEl>
                                              <p:pRg st="2" end="2"/>
                                            </p:txEl>
                                          </p:spTgt>
                                        </p:tgtEl>
                                      </p:cBhvr>
                                    </p:animEffect>
                                  </p:childTnLst>
                                </p:cTn>
                              </p:par>
                            </p:childTnLst>
                          </p:cTn>
                        </p:par>
                        <p:par>
                          <p:cTn id="26" fill="hold">
                            <p:stCondLst>
                              <p:cond delay="8000"/>
                            </p:stCondLst>
                            <p:childTnLst>
                              <p:par>
                                <p:cTn id="27" presetID="47" presetClass="entr" presetSubtype="0" fill="hold" grpId="0" nodeType="afterEffect">
                                  <p:stCondLst>
                                    <p:cond delay="100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500"/>
                                        <p:tgtEl>
                                          <p:spTgt spid="10"/>
                                        </p:tgtEl>
                                      </p:cBhvr>
                                    </p:animEffect>
                                    <p:anim calcmode="lin" valueType="num">
                                      <p:cBhvr>
                                        <p:cTn id="30" dur="1500" fill="hold"/>
                                        <p:tgtEl>
                                          <p:spTgt spid="10"/>
                                        </p:tgtEl>
                                        <p:attrNameLst>
                                          <p:attrName>ppt_x</p:attrName>
                                        </p:attrNameLst>
                                      </p:cBhvr>
                                      <p:tavLst>
                                        <p:tav tm="0">
                                          <p:val>
                                            <p:strVal val="#ppt_x"/>
                                          </p:val>
                                        </p:tav>
                                        <p:tav tm="100000">
                                          <p:val>
                                            <p:strVal val="#ppt_x"/>
                                          </p:val>
                                        </p:tav>
                                      </p:tavLst>
                                    </p:anim>
                                    <p:anim calcmode="lin" valueType="num">
                                      <p:cBhvr>
                                        <p:cTn id="31" dur="1500" fill="hold"/>
                                        <p:tgtEl>
                                          <p:spTgt spid="10"/>
                                        </p:tgtEl>
                                        <p:attrNameLst>
                                          <p:attrName>ppt_y</p:attrName>
                                        </p:attrNameLst>
                                      </p:cBhvr>
                                      <p:tavLst>
                                        <p:tav tm="0">
                                          <p:val>
                                            <p:strVal val="#ppt_y-.1"/>
                                          </p:val>
                                        </p:tav>
                                        <p:tav tm="100000">
                                          <p:val>
                                            <p:strVal val="#ppt_y"/>
                                          </p:val>
                                        </p:tav>
                                      </p:tavLst>
                                    </p:anim>
                                  </p:childTnLst>
                                </p:cTn>
                              </p:par>
                            </p:childTnLst>
                          </p:cTn>
                        </p:par>
                        <p:par>
                          <p:cTn id="32" fill="hold">
                            <p:stCondLst>
                              <p:cond delay="10500"/>
                            </p:stCondLst>
                            <p:childTnLst>
                              <p:par>
                                <p:cTn id="33" presetID="10" presetClass="entr" presetSubtype="0" fill="hold" grpId="0" nodeType="afterEffect">
                                  <p:stCondLst>
                                    <p:cond delay="500"/>
                                  </p:stCondLst>
                                  <p:childTnLst>
                                    <p:set>
                                      <p:cBhvr>
                                        <p:cTn id="34" dur="1" fill="hold">
                                          <p:stCondLst>
                                            <p:cond delay="0"/>
                                          </p:stCondLst>
                                        </p:cTn>
                                        <p:tgtEl>
                                          <p:spTgt spid="5">
                                            <p:txEl>
                                              <p:pRg st="0" end="0"/>
                                            </p:txEl>
                                          </p:spTgt>
                                        </p:tgtEl>
                                        <p:attrNameLst>
                                          <p:attrName>style.visibility</p:attrName>
                                        </p:attrNameLst>
                                      </p:cBhvr>
                                      <p:to>
                                        <p:strVal val="visible"/>
                                      </p:to>
                                    </p:set>
                                    <p:animEffect transition="in" filter="fade">
                                      <p:cBhvr>
                                        <p:cTn id="35" dur="1500"/>
                                        <p:tgtEl>
                                          <p:spTgt spid="5">
                                            <p:txEl>
                                              <p:pRg st="0" end="0"/>
                                            </p:txEl>
                                          </p:spTgt>
                                        </p:tgtEl>
                                      </p:cBhvr>
                                    </p:animEffect>
                                  </p:childTnLst>
                                </p:cTn>
                              </p:par>
                            </p:childTnLst>
                          </p:cTn>
                        </p:par>
                        <p:par>
                          <p:cTn id="36" fill="hold">
                            <p:stCondLst>
                              <p:cond delay="12500"/>
                            </p:stCondLst>
                            <p:childTnLst>
                              <p:par>
                                <p:cTn id="37" presetID="10" presetClass="entr" presetSubtype="0"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build="p"/>
      <p:bldP spid="12" grpId="0"/>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64A4EC7A-3FEB-81A0-97EA-CD07EAA319DC}"/>
              </a:ext>
            </a:extLst>
          </p:cNvPr>
          <p:cNvSpPr>
            <a:spLocks noGrp="1" noRot="1" noMove="1" noResize="1" noEditPoints="1" noAdjustHandles="1" noChangeArrowheads="1" noChangeShapeType="1"/>
          </p:cNvSpPr>
          <p:nvPr/>
        </p:nvSpPr>
        <p:spPr>
          <a:xfrm>
            <a:off x="3940905" y="0"/>
            <a:ext cx="5203095" cy="51435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grpSp>
        <p:nvGrpSpPr>
          <p:cNvPr id="9" name="Grupo 8">
            <a:extLst>
              <a:ext uri="{FF2B5EF4-FFF2-40B4-BE49-F238E27FC236}">
                <a16:creationId xmlns:a16="http://schemas.microsoft.com/office/drawing/2014/main" id="{F140C0DB-BE93-3FC2-F346-46CC20638670}"/>
              </a:ext>
            </a:extLst>
          </p:cNvPr>
          <p:cNvGrpSpPr/>
          <p:nvPr/>
        </p:nvGrpSpPr>
        <p:grpSpPr>
          <a:xfrm>
            <a:off x="4083050" y="1214750"/>
            <a:ext cx="4973939" cy="1773103"/>
            <a:chOff x="4175059" y="1185467"/>
            <a:chExt cx="4973939" cy="1773103"/>
          </a:xfrm>
        </p:grpSpPr>
        <p:grpSp>
          <p:nvGrpSpPr>
            <p:cNvPr id="42" name="Grupo 41">
              <a:extLst>
                <a:ext uri="{FF2B5EF4-FFF2-40B4-BE49-F238E27FC236}">
                  <a16:creationId xmlns:a16="http://schemas.microsoft.com/office/drawing/2014/main" id="{556C5B8B-24DE-4A44-5F24-EE4F07EED71F}"/>
                </a:ext>
              </a:extLst>
            </p:cNvPr>
            <p:cNvGrpSpPr/>
            <p:nvPr/>
          </p:nvGrpSpPr>
          <p:grpSpPr>
            <a:xfrm>
              <a:off x="4175059" y="1185467"/>
              <a:ext cx="2519284" cy="1773103"/>
              <a:chOff x="4223921" y="1185501"/>
              <a:chExt cx="2519284" cy="1773103"/>
            </a:xfrm>
          </p:grpSpPr>
          <p:pic>
            <p:nvPicPr>
              <p:cNvPr id="25" name="Imagen 24">
                <a:extLst>
                  <a:ext uri="{FF2B5EF4-FFF2-40B4-BE49-F238E27FC236}">
                    <a16:creationId xmlns:a16="http://schemas.microsoft.com/office/drawing/2014/main" id="{B1320080-F1B9-5EA5-767E-F1EB160325B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223921" y="1185501"/>
                <a:ext cx="2519284" cy="1773103"/>
              </a:xfrm>
              <a:prstGeom prst="rect">
                <a:avLst/>
              </a:prstGeom>
            </p:spPr>
          </p:pic>
          <p:cxnSp>
            <p:nvCxnSpPr>
              <p:cNvPr id="29" name="Conector: angular 28">
                <a:extLst>
                  <a:ext uri="{FF2B5EF4-FFF2-40B4-BE49-F238E27FC236}">
                    <a16:creationId xmlns:a16="http://schemas.microsoft.com/office/drawing/2014/main" id="{40FB6F9B-BF74-00DC-20CF-E47E28C89C17}"/>
                  </a:ext>
                </a:extLst>
              </p:cNvPr>
              <p:cNvCxnSpPr>
                <a:cxnSpLocks/>
              </p:cNvCxnSpPr>
              <p:nvPr/>
            </p:nvCxnSpPr>
            <p:spPr>
              <a:xfrm flipV="1">
                <a:off x="4773854" y="2013908"/>
                <a:ext cx="743986" cy="412303"/>
              </a:xfrm>
              <a:prstGeom prst="bentConnector3">
                <a:avLst>
                  <a:gd name="adj1" fmla="val 50000"/>
                </a:avLst>
              </a:prstGeom>
              <a:ln w="9525">
                <a:prstDash val="sysDash"/>
                <a:tailEnd type="triangle"/>
              </a:ln>
            </p:spPr>
            <p:style>
              <a:lnRef idx="2">
                <a:schemeClr val="accent1"/>
              </a:lnRef>
              <a:fillRef idx="0">
                <a:schemeClr val="accent1"/>
              </a:fillRef>
              <a:effectRef idx="1">
                <a:schemeClr val="accent1"/>
              </a:effectRef>
              <a:fontRef idx="minor">
                <a:schemeClr val="tx1"/>
              </a:fontRef>
            </p:style>
          </p:cxnSp>
        </p:grpSp>
        <p:sp>
          <p:nvSpPr>
            <p:cNvPr id="12" name="CuadroTexto 11">
              <a:extLst>
                <a:ext uri="{FF2B5EF4-FFF2-40B4-BE49-F238E27FC236}">
                  <a16:creationId xmlns:a16="http://schemas.microsoft.com/office/drawing/2014/main" id="{A6B985D4-FEDB-C39F-BDB6-360AD7A51588}"/>
                </a:ext>
              </a:extLst>
            </p:cNvPr>
            <p:cNvSpPr txBox="1"/>
            <p:nvPr/>
          </p:nvSpPr>
          <p:spPr>
            <a:xfrm>
              <a:off x="6327709" y="2426177"/>
              <a:ext cx="2821289" cy="338554"/>
            </a:xfrm>
            <a:prstGeom prst="rect">
              <a:avLst/>
            </a:prstGeom>
            <a:noFill/>
          </p:spPr>
          <p:txBody>
            <a:bodyPr wrap="square" lIns="91440" tIns="45720" rIns="91440" bIns="45720" rtlCol="0" anchor="t">
              <a:spAutoFit/>
            </a:bodyPr>
            <a:lstStyle/>
            <a:p>
              <a:pPr algn="r"/>
              <a:r>
                <a:rPr lang="en-US" sz="800" b="1" i="0" u="none" strike="noStrike" dirty="0">
                  <a:effectLst/>
                  <a:latin typeface="Arial"/>
                  <a:cs typeface="Arial"/>
                </a:rPr>
                <a:t>In light blue, the municipality of Santa Cruz de Quiché</a:t>
              </a:r>
            </a:p>
            <a:p>
              <a:pPr algn="r"/>
              <a:r>
                <a:rPr lang="en-US" sz="800" i="0" u="none" strike="noStrike" dirty="0">
                  <a:effectLst/>
                  <a:latin typeface="Arial"/>
                  <a:cs typeface="Arial"/>
                </a:rPr>
                <a:t>Department of Quiché, Guatemala</a:t>
              </a:r>
            </a:p>
          </p:txBody>
        </p:sp>
      </p:grpSp>
      <p:sp>
        <p:nvSpPr>
          <p:cNvPr id="10" name="Rectángulo: una sola esquina redondeada 9">
            <a:extLst>
              <a:ext uri="{FF2B5EF4-FFF2-40B4-BE49-F238E27FC236}">
                <a16:creationId xmlns:a16="http://schemas.microsoft.com/office/drawing/2014/main" id="{1E156CBA-FED2-257A-C7EF-365360373722}"/>
              </a:ext>
            </a:extLst>
          </p:cNvPr>
          <p:cNvSpPr/>
          <p:nvPr/>
        </p:nvSpPr>
        <p:spPr>
          <a:xfrm flipV="1">
            <a:off x="-1" y="777082"/>
            <a:ext cx="7487105" cy="312099"/>
          </a:xfrm>
          <a:prstGeom prst="round1Rect">
            <a:avLst>
              <a:gd name="adj" fmla="val 50000"/>
            </a:avLst>
          </a:prstGeom>
          <a:solidFill>
            <a:schemeClr val="bg1"/>
          </a:solidFill>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6" name="Rectángulo: una sola esquina redondeada 5">
            <a:extLst>
              <a:ext uri="{FF2B5EF4-FFF2-40B4-BE49-F238E27FC236}">
                <a16:creationId xmlns:a16="http://schemas.microsoft.com/office/drawing/2014/main" id="{04768801-B5D7-55B0-D508-7AF55EAA9AFF}"/>
              </a:ext>
            </a:extLst>
          </p:cNvPr>
          <p:cNvSpPr/>
          <p:nvPr/>
        </p:nvSpPr>
        <p:spPr>
          <a:xfrm flipV="1">
            <a:off x="1" y="0"/>
            <a:ext cx="8904916" cy="775650"/>
          </a:xfrm>
          <a:prstGeom prst="round1Rect">
            <a:avLst>
              <a:gd name="adj" fmla="val 50000"/>
            </a:avLst>
          </a:prstGeom>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 name="Headline">
            <a:extLst>
              <a:ext uri="{FF2B5EF4-FFF2-40B4-BE49-F238E27FC236}">
                <a16:creationId xmlns:a16="http://schemas.microsoft.com/office/drawing/2014/main" id="{4E78CD54-7686-ABBD-B1C7-C3F65E665B83}"/>
              </a:ext>
            </a:extLst>
          </p:cNvPr>
          <p:cNvSpPr txBox="1">
            <a:spLocks/>
          </p:cNvSpPr>
          <p:nvPr/>
        </p:nvSpPr>
        <p:spPr bwMode="gray">
          <a:xfrm>
            <a:off x="179388" y="57952"/>
            <a:ext cx="7678092" cy="701731"/>
          </a:xfrm>
          <a:prstGeom prst="rect">
            <a:avLst/>
          </a:prstGeom>
        </p:spPr>
        <p:txBody>
          <a:bodyPr wrap="square">
            <a:spAutoFit/>
          </a:bodyPr>
          <a:lstStyle>
            <a:lvl1pPr algn="l" defTabSz="685800" rtl="0" eaLnBrk="1" latinLnBrk="0" hangingPunct="1">
              <a:lnSpc>
                <a:spcPct val="90000"/>
              </a:lnSpc>
              <a:spcBef>
                <a:spcPct val="0"/>
              </a:spcBef>
              <a:buNone/>
              <a:defRPr sz="2600" b="1" kern="1200">
                <a:solidFill>
                  <a:schemeClr val="tx1"/>
                </a:solidFill>
                <a:latin typeface="+mj-lt"/>
                <a:ea typeface="+mj-ea"/>
                <a:cs typeface="+mj-cs"/>
              </a:defRPr>
            </a:lvl1pPr>
          </a:lstStyle>
          <a:p>
            <a:pPr>
              <a:spcAft>
                <a:spcPts val="600"/>
              </a:spcAft>
            </a:pPr>
            <a:r>
              <a:rPr lang="en-US" sz="2200" b="1" i="0" u="none" strike="noStrike" dirty="0">
                <a:solidFill>
                  <a:schemeClr val="bg1"/>
                </a:solidFill>
                <a:effectLst/>
                <a:latin typeface="Arial" panose="020B0604020202020204" pitchFamily="34" charset="0"/>
                <a:cs typeface="Arial" panose="020B0604020202020204" pitchFamily="34" charset="0"/>
              </a:rPr>
              <a:t>RESCUING BIODIVERSITY WITH ANCESTRAL TRADITIONS AND SUSTAINABLE INNOVATIONS</a:t>
            </a:r>
          </a:p>
        </p:txBody>
      </p:sp>
      <p:sp>
        <p:nvSpPr>
          <p:cNvPr id="3" name="Subline">
            <a:extLst>
              <a:ext uri="{FF2B5EF4-FFF2-40B4-BE49-F238E27FC236}">
                <a16:creationId xmlns:a16="http://schemas.microsoft.com/office/drawing/2014/main" id="{135F137E-0299-15B2-43D0-B300F2233AEA}"/>
              </a:ext>
            </a:extLst>
          </p:cNvPr>
          <p:cNvSpPr txBox="1">
            <a:spLocks/>
          </p:cNvSpPr>
          <p:nvPr/>
        </p:nvSpPr>
        <p:spPr bwMode="gray">
          <a:xfrm>
            <a:off x="187416" y="770247"/>
            <a:ext cx="7299689" cy="311624"/>
          </a:xfrm>
          <a:prstGeom prst="rect">
            <a:avLst/>
          </a:prstGeom>
        </p:spPr>
        <p:txBody>
          <a:bodyPr vert="horz" wrap="square" lIns="91440" tIns="45720" rIns="91440" bIns="45720" rtlCol="0" anchor="ctr">
            <a:spAutoFit/>
          </a:bodyPr>
          <a:lstStyle>
            <a:defPPr>
              <a:defRPr lang="en-US"/>
            </a:defPPr>
            <a:lvl1pPr marL="0" indent="0" algn="l" defTabSz="457200" rtl="0" eaLnBrk="1" latinLnBrk="0" hangingPunct="1">
              <a:lnSpc>
                <a:spcPct val="95000"/>
              </a:lnSpc>
              <a:spcBef>
                <a:spcPts val="1200"/>
              </a:spcBef>
              <a:spcAft>
                <a:spcPts val="0"/>
              </a:spcAft>
              <a:buNone/>
              <a:defRPr sz="15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b="1" u="none" strike="noStrike" dirty="0">
                <a:solidFill>
                  <a:srgbClr val="156082"/>
                </a:solidFill>
                <a:effectLst/>
                <a:latin typeface="Arial" panose="020B0604020202020204" pitchFamily="34" charset="0"/>
                <a:cs typeface="Arial" panose="020B0604020202020204" pitchFamily="34" charset="0"/>
              </a:rPr>
              <a:t>María </a:t>
            </a:r>
            <a:r>
              <a:rPr lang="en-US" b="1" dirty="0">
                <a:solidFill>
                  <a:srgbClr val="156082"/>
                </a:solidFill>
                <a:latin typeface="Arial" panose="020B0604020202020204" pitchFamily="34" charset="0"/>
                <a:cs typeface="Arial" panose="020B0604020202020204" pitchFamily="34" charset="0"/>
              </a:rPr>
              <a:t>María Cristina Par </a:t>
            </a:r>
            <a:r>
              <a:rPr lang="en-US" b="1" dirty="0" err="1">
                <a:solidFill>
                  <a:srgbClr val="156082"/>
                </a:solidFill>
                <a:latin typeface="Arial" panose="020B0604020202020204" pitchFamily="34" charset="0"/>
                <a:cs typeface="Arial" panose="020B0604020202020204" pitchFamily="34" charset="0"/>
              </a:rPr>
              <a:t>Tuluxan</a:t>
            </a:r>
            <a:r>
              <a:rPr lang="en-US" b="1" dirty="0">
                <a:solidFill>
                  <a:srgbClr val="156082"/>
                </a:solidFill>
                <a:latin typeface="Arial" panose="020B0604020202020204" pitchFamily="34" charset="0"/>
                <a:cs typeface="Arial" panose="020B0604020202020204" pitchFamily="34" charset="0"/>
              </a:rPr>
              <a:t>: Leading Changes in a Quiché Community</a:t>
            </a:r>
          </a:p>
        </p:txBody>
      </p:sp>
      <p:pic>
        <p:nvPicPr>
          <p:cNvPr id="23" name="Gráfico 22">
            <a:extLst>
              <a:ext uri="{FF2B5EF4-FFF2-40B4-BE49-F238E27FC236}">
                <a16:creationId xmlns:a16="http://schemas.microsoft.com/office/drawing/2014/main" id="{5ECAF392-FEB0-A065-6557-ECB77052BC5F}"/>
              </a:ext>
            </a:extLst>
          </p:cNvPr>
          <p:cNvPicPr>
            <a:picLocks noChangeAspect="1"/>
          </p:cNvPicPr>
          <p:nvPr/>
        </p:nvPicPr>
        <p:blipFill>
          <a:blip r:embed="rId4" cstate="screen">
            <a:lum bright="100000" contrast="100000"/>
            <a:extLst>
              <a:ext uri="{28A0092B-C50C-407E-A947-70E740481C1C}">
                <a14:useLocalDpi xmlns:a14="http://schemas.microsoft.com/office/drawing/2010/main"/>
              </a:ext>
              <a:ext uri="{96DAC541-7B7A-43D3-8B79-37D633B846F1}">
                <asvg:svgBlip xmlns:asvg="http://schemas.microsoft.com/office/drawing/2016/SVG/main" r:embed="rId5"/>
              </a:ext>
            </a:extLst>
          </a:blip>
          <a:srcRect l="-14430" t="40174" r="23568" b="-6430"/>
          <a:stretch>
            <a:fillRect/>
          </a:stretch>
        </p:blipFill>
        <p:spPr>
          <a:xfrm>
            <a:off x="6928082" y="0"/>
            <a:ext cx="2215918" cy="1569660"/>
          </a:xfrm>
          <a:custGeom>
            <a:avLst/>
            <a:gdLst>
              <a:gd name="connsiteX0" fmla="*/ 0 w 2215918"/>
              <a:gd name="connsiteY0" fmla="*/ 0 h 1569660"/>
              <a:gd name="connsiteX1" fmla="*/ 351911 w 2215918"/>
              <a:gd name="connsiteY1" fmla="*/ 0 h 1569660"/>
              <a:gd name="connsiteX2" fmla="*/ 351911 w 2215918"/>
              <a:gd name="connsiteY2" fmla="*/ 1417328 h 1569660"/>
              <a:gd name="connsiteX3" fmla="*/ 2215918 w 2215918"/>
              <a:gd name="connsiteY3" fmla="*/ 1417328 h 1569660"/>
              <a:gd name="connsiteX4" fmla="*/ 2215918 w 2215918"/>
              <a:gd name="connsiteY4" fmla="*/ 1569660 h 1569660"/>
              <a:gd name="connsiteX5" fmla="*/ 0 w 2215918"/>
              <a:gd name="connsiteY5" fmla="*/ 1569660 h 1569660"/>
              <a:gd name="connsiteX6" fmla="*/ 0 w 2215918"/>
              <a:gd name="connsiteY6"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5918" h="1569660">
                <a:moveTo>
                  <a:pt x="0" y="0"/>
                </a:moveTo>
                <a:lnTo>
                  <a:pt x="351911" y="0"/>
                </a:lnTo>
                <a:lnTo>
                  <a:pt x="351911" y="1417328"/>
                </a:lnTo>
                <a:lnTo>
                  <a:pt x="2215918" y="1417328"/>
                </a:lnTo>
                <a:lnTo>
                  <a:pt x="2215918" y="1569660"/>
                </a:lnTo>
                <a:lnTo>
                  <a:pt x="0" y="1569660"/>
                </a:lnTo>
                <a:lnTo>
                  <a:pt x="0" y="0"/>
                </a:lnTo>
                <a:close/>
              </a:path>
            </a:pathLst>
          </a:custGeom>
        </p:spPr>
      </p:pic>
      <p:pic>
        <p:nvPicPr>
          <p:cNvPr id="21" name="Imagen 20" descr="Niño sonriendo con un sombrero&#10;&#10;Descripción generada automáticamente">
            <a:extLst>
              <a:ext uri="{FF2B5EF4-FFF2-40B4-BE49-F238E27FC236}">
                <a16:creationId xmlns:a16="http://schemas.microsoft.com/office/drawing/2014/main" id="{1487473C-EF4A-289C-0E61-277171DD7956}"/>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87416" y="1283123"/>
            <a:ext cx="3538173" cy="3683313"/>
          </a:xfrm>
          <a:prstGeom prst="rect">
            <a:avLst/>
          </a:prstGeom>
        </p:spPr>
      </p:pic>
      <p:grpSp>
        <p:nvGrpSpPr>
          <p:cNvPr id="5" name="Grupo 4">
            <a:extLst>
              <a:ext uri="{FF2B5EF4-FFF2-40B4-BE49-F238E27FC236}">
                <a16:creationId xmlns:a16="http://schemas.microsoft.com/office/drawing/2014/main" id="{BC79C459-BC1A-FB34-A133-2A567EF205EC}"/>
              </a:ext>
            </a:extLst>
          </p:cNvPr>
          <p:cNvGrpSpPr/>
          <p:nvPr/>
        </p:nvGrpSpPr>
        <p:grpSpPr>
          <a:xfrm>
            <a:off x="7831730" y="346650"/>
            <a:ext cx="814471" cy="780436"/>
            <a:chOff x="7831730" y="346650"/>
            <a:chExt cx="814471" cy="780436"/>
          </a:xfrm>
        </p:grpSpPr>
        <p:pic>
          <p:nvPicPr>
            <p:cNvPr id="19" name="Gráfico 18">
              <a:extLst>
                <a:ext uri="{FF2B5EF4-FFF2-40B4-BE49-F238E27FC236}">
                  <a16:creationId xmlns:a16="http://schemas.microsoft.com/office/drawing/2014/main" id="{7A9A08E0-FAF7-A30E-F009-A8C88141E94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27896" y="346650"/>
              <a:ext cx="619758" cy="780436"/>
            </a:xfrm>
            <a:prstGeom prst="rect">
              <a:avLst/>
            </a:prstGeom>
            <a:effectLst>
              <a:outerShdw blurRad="50800" dist="38100" dir="5400000" algn="t" rotWithShape="0">
                <a:prstClr val="black">
                  <a:alpha val="40000"/>
                </a:prstClr>
              </a:outerShdw>
            </a:effectLst>
          </p:spPr>
        </p:pic>
        <p:sp>
          <p:nvSpPr>
            <p:cNvPr id="32" name="CuadroTexto 31">
              <a:extLst>
                <a:ext uri="{FF2B5EF4-FFF2-40B4-BE49-F238E27FC236}">
                  <a16:creationId xmlns:a16="http://schemas.microsoft.com/office/drawing/2014/main" id="{B0CCED30-159D-12EF-CE40-BD6F71C7E803}"/>
                </a:ext>
              </a:extLst>
            </p:cNvPr>
            <p:cNvSpPr txBox="1"/>
            <p:nvPr/>
          </p:nvSpPr>
          <p:spPr>
            <a:xfrm>
              <a:off x="7831730" y="875240"/>
              <a:ext cx="814471" cy="184666"/>
            </a:xfrm>
            <a:prstGeom prst="rect">
              <a:avLst/>
            </a:prstGeom>
            <a:noFill/>
          </p:spPr>
          <p:txBody>
            <a:bodyPr wrap="square" rtlCol="0">
              <a:spAutoFit/>
            </a:bodyPr>
            <a:lstStyle/>
            <a:p>
              <a:pPr algn="ctr"/>
              <a:r>
                <a:rPr lang="es-CR" sz="600" b="1">
                  <a:solidFill>
                    <a:srgbClr val="0F435E"/>
                  </a:solidFill>
                  <a:latin typeface="Arial Black" panose="020B0A04020102020204" pitchFamily="34" charset="0"/>
                  <a:cs typeface="Arial" panose="020B0604020202020204" pitchFamily="34" charset="0"/>
                </a:rPr>
                <a:t>GUATEMALA</a:t>
              </a:r>
            </a:p>
          </p:txBody>
        </p:sp>
      </p:grpSp>
      <p:sp>
        <p:nvSpPr>
          <p:cNvPr id="4" name="CuadroTexto 3">
            <a:extLst>
              <a:ext uri="{FF2B5EF4-FFF2-40B4-BE49-F238E27FC236}">
                <a16:creationId xmlns:a16="http://schemas.microsoft.com/office/drawing/2014/main" id="{5F48A140-5CAE-36EE-32A8-65E2B4B719BE}"/>
              </a:ext>
            </a:extLst>
          </p:cNvPr>
          <p:cNvSpPr txBox="1"/>
          <p:nvPr/>
        </p:nvSpPr>
        <p:spPr>
          <a:xfrm>
            <a:off x="4083050" y="3011991"/>
            <a:ext cx="4881564" cy="2039020"/>
          </a:xfrm>
          <a:prstGeom prst="roundRect">
            <a:avLst>
              <a:gd name="adj" fmla="val 0"/>
            </a:avLst>
          </a:prstGeom>
          <a:solidFill>
            <a:schemeClr val="bg1"/>
          </a:solidFill>
          <a:ln w="12700">
            <a:noFill/>
            <a:prstDash val="dash"/>
          </a:ln>
          <a:effectLst/>
        </p:spPr>
        <p:txBody>
          <a:bodyPr wrap="square" lIns="91440" tIns="45720" rIns="91440" bIns="45720" rtlCol="0" anchor="ctr">
            <a:spAutoFit/>
          </a:bodyPr>
          <a:lstStyle/>
          <a:p>
            <a:r>
              <a:rPr lang="en-US" sz="1150" dirty="0">
                <a:latin typeface="Arial"/>
                <a:cs typeface="Arial"/>
              </a:rPr>
              <a:t>María Cristina is a Mayan </a:t>
            </a:r>
            <a:r>
              <a:rPr lang="en-US" sz="1150" dirty="0" err="1">
                <a:latin typeface="Arial"/>
                <a:cs typeface="Arial"/>
              </a:rPr>
              <a:t>quiché</a:t>
            </a:r>
            <a:r>
              <a:rPr lang="en-US" sz="1150" dirty="0">
                <a:latin typeface="Arial"/>
                <a:cs typeface="Arial"/>
              </a:rPr>
              <a:t> farmer from the municipality of Santa Cruz de Quiché, Guatemala. She is 39 years old and has four children. Her passion for learning led her to find training in </a:t>
            </a:r>
            <a:r>
              <a:rPr lang="en-US" sz="1150" b="1" dirty="0">
                <a:latin typeface="Arial"/>
                <a:cs typeface="Arial"/>
              </a:rPr>
              <a:t>sustainable agricultural practices</a:t>
            </a:r>
            <a:r>
              <a:rPr lang="en-US" sz="1150" dirty="0">
                <a:latin typeface="Arial"/>
                <a:cs typeface="Arial"/>
              </a:rPr>
              <a:t>, combining this knowledge </a:t>
            </a:r>
            <a:r>
              <a:rPr lang="en-US" sz="1150" b="1" dirty="0">
                <a:latin typeface="Arial"/>
                <a:cs typeface="Arial"/>
              </a:rPr>
              <a:t>with what she inherited from her ancestors</a:t>
            </a:r>
            <a:r>
              <a:rPr lang="en-US" sz="1150" dirty="0">
                <a:latin typeface="Arial"/>
                <a:cs typeface="Arial"/>
              </a:rPr>
              <a:t>, and eventually becoming a promoter in her community.</a:t>
            </a:r>
          </a:p>
          <a:p>
            <a:endParaRPr lang="en-US" sz="1150" dirty="0">
              <a:latin typeface="Arial"/>
              <a:cs typeface="Arial"/>
            </a:endParaRPr>
          </a:p>
          <a:p>
            <a:r>
              <a:rPr lang="en-US" sz="1150" dirty="0">
                <a:latin typeface="Arial"/>
                <a:cs typeface="Arial"/>
              </a:rPr>
              <a:t>She has carried out this work with organizations such as the Rural Development Learning Center (CADER), the Municipal Commission for Food and Nutrition Security (COMUSAN), and the Municipal Office for Women (DMM).</a:t>
            </a:r>
            <a:endParaRPr lang="es-MX" sz="1150" dirty="0"/>
          </a:p>
        </p:txBody>
      </p:sp>
      <p:sp>
        <p:nvSpPr>
          <p:cNvPr id="7" name="Rectángulo 6">
            <a:hlinkClick r:id="rId9" action="ppaction://hlinksldjump"/>
            <a:extLst>
              <a:ext uri="{FF2B5EF4-FFF2-40B4-BE49-F238E27FC236}">
                <a16:creationId xmlns:a16="http://schemas.microsoft.com/office/drawing/2014/main" id="{28379750-0FE1-5977-3F6E-091A459BE14F}"/>
              </a:ext>
            </a:extLst>
          </p:cNvPr>
          <p:cNvSpPr/>
          <p:nvPr/>
        </p:nvSpPr>
        <p:spPr>
          <a:xfrm>
            <a:off x="7857481" y="326917"/>
            <a:ext cx="760587" cy="83624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5" name="Elipse 14">
            <a:hlinkClick r:id="rId9" action="ppaction://hlinksldjump"/>
            <a:extLst>
              <a:ext uri="{FF2B5EF4-FFF2-40B4-BE49-F238E27FC236}">
                <a16:creationId xmlns:a16="http://schemas.microsoft.com/office/drawing/2014/main" id="{4AF37D2A-7DEE-52F8-07A5-CF2CCCF7B7FA}"/>
              </a:ext>
            </a:extLst>
          </p:cNvPr>
          <p:cNvSpPr/>
          <p:nvPr/>
        </p:nvSpPr>
        <p:spPr>
          <a:xfrm>
            <a:off x="8977782" y="4966437"/>
            <a:ext cx="139024" cy="139024"/>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Tree>
    <p:extLst>
      <p:ext uri="{BB962C8B-B14F-4D97-AF65-F5344CB8AC3E}">
        <p14:creationId xmlns:p14="http://schemas.microsoft.com/office/powerpoint/2010/main" val="30969064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0">
        <p15:prstTrans prst="pageCurlDouble"/>
      </p:transition>
    </mc:Choice>
    <mc:Fallback xmlns="">
      <p:transition spd="slow"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1000"/>
                                        <p:tgtEl>
                                          <p:spTgt spid="3"/>
                                        </p:tgtEl>
                                      </p:cBhvr>
                                    </p:animEffect>
                                  </p:childTnLst>
                                </p:cTn>
                              </p:par>
                            </p:childTnLst>
                          </p:cTn>
                        </p:par>
                        <p:par>
                          <p:cTn id="14" fill="hold">
                            <p:stCondLst>
                              <p:cond delay="1500"/>
                            </p:stCondLst>
                            <p:childTnLst>
                              <p:par>
                                <p:cTn id="15" presetID="53" presetClass="entr" presetSubtype="16"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fltVal val="0"/>
                                          </p:val>
                                        </p:tav>
                                        <p:tav tm="100000">
                                          <p:val>
                                            <p:strVal val="#ppt_w"/>
                                          </p:val>
                                        </p:tav>
                                      </p:tavLst>
                                    </p:anim>
                                    <p:anim calcmode="lin" valueType="num">
                                      <p:cBhvr>
                                        <p:cTn id="18" dur="1000" fill="hold"/>
                                        <p:tgtEl>
                                          <p:spTgt spid="9"/>
                                        </p:tgtEl>
                                        <p:attrNameLst>
                                          <p:attrName>ppt_h</p:attrName>
                                        </p:attrNameLst>
                                      </p:cBhvr>
                                      <p:tavLst>
                                        <p:tav tm="0">
                                          <p:val>
                                            <p:fltVal val="0"/>
                                          </p:val>
                                        </p:tav>
                                        <p:tav tm="100000">
                                          <p:val>
                                            <p:strVal val="#ppt_h"/>
                                          </p:val>
                                        </p:tav>
                                      </p:tavLst>
                                    </p:anim>
                                    <p:animEffect transition="in" filter="fade">
                                      <p:cBhvr>
                                        <p:cTn id="19" dur="1000"/>
                                        <p:tgtEl>
                                          <p:spTgt spid="9"/>
                                        </p:tgtEl>
                                      </p:cBhvr>
                                    </p:animEffect>
                                  </p:childTnLst>
                                </p:cTn>
                              </p:par>
                            </p:childTnLst>
                          </p:cTn>
                        </p:par>
                        <p:par>
                          <p:cTn id="20" fill="hold">
                            <p:stCondLst>
                              <p:cond delay="2500"/>
                            </p:stCondLst>
                            <p:childTnLst>
                              <p:par>
                                <p:cTn id="21" presetID="10" presetClass="entr" presetSubtype="0" fill="hold" grpId="0" nodeType="afterEffect">
                                  <p:stCondLst>
                                    <p:cond delay="100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ángulo 22">
            <a:extLst>
              <a:ext uri="{FF2B5EF4-FFF2-40B4-BE49-F238E27FC236}">
                <a16:creationId xmlns:a16="http://schemas.microsoft.com/office/drawing/2014/main" id="{181EB6BF-4D07-B801-2704-81F7758B62D0}"/>
              </a:ext>
            </a:extLst>
          </p:cNvPr>
          <p:cNvSpPr/>
          <p:nvPr/>
        </p:nvSpPr>
        <p:spPr>
          <a:xfrm>
            <a:off x="3176191" y="0"/>
            <a:ext cx="2808321" cy="51435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5" name="Content Placeholder 4">
            <a:extLst>
              <a:ext uri="{FF2B5EF4-FFF2-40B4-BE49-F238E27FC236}">
                <a16:creationId xmlns:a16="http://schemas.microsoft.com/office/drawing/2014/main" id="{25FBE202-7235-E8D7-1DCF-F4A4C4FABFF4}"/>
              </a:ext>
            </a:extLst>
          </p:cNvPr>
          <p:cNvSpPr>
            <a:spLocks noGrp="1"/>
          </p:cNvSpPr>
          <p:nvPr>
            <p:ph sz="half" idx="4294967295"/>
          </p:nvPr>
        </p:nvSpPr>
        <p:spPr>
          <a:xfrm>
            <a:off x="99045" y="433557"/>
            <a:ext cx="3072553" cy="4543290"/>
          </a:xfrm>
          <a:prstGeom prst="roundRect">
            <a:avLst>
              <a:gd name="adj" fmla="val 0"/>
            </a:avLst>
          </a:prstGeom>
          <a:solidFill>
            <a:schemeClr val="bg1"/>
          </a:solidFill>
          <a:ln w="12700">
            <a:noFill/>
            <a:prstDash val="sysDash"/>
          </a:ln>
          <a:effectLst/>
        </p:spPr>
        <p:txBody>
          <a:bodyPr anchor="ctr">
            <a:noAutofit/>
          </a:bodyPr>
          <a:lstStyle/>
          <a:p>
            <a:pPr marL="0" indent="0">
              <a:spcBef>
                <a:spcPts val="0"/>
              </a:spcBef>
              <a:buNone/>
            </a:pPr>
            <a:r>
              <a:rPr lang="en-US" sz="1300" dirty="0">
                <a:latin typeface="Arial"/>
                <a:cs typeface="Arial"/>
              </a:rPr>
              <a:t>In the face of rising prices for the basic food basket, caused by frequent droughts in the last 10 years, Ma. Cristina set out to overcome the economic challenges and did so from a special place: caring for the land and improving production.</a:t>
            </a:r>
          </a:p>
          <a:p>
            <a:pPr marL="0" indent="0">
              <a:spcBef>
                <a:spcPts val="0"/>
              </a:spcBef>
              <a:buNone/>
            </a:pPr>
            <a:endParaRPr lang="en-US" sz="1300" dirty="0">
              <a:latin typeface="Arial"/>
              <a:cs typeface="Arial"/>
            </a:endParaRPr>
          </a:p>
          <a:p>
            <a:pPr marL="0" indent="0">
              <a:spcBef>
                <a:spcPts val="0"/>
              </a:spcBef>
              <a:buNone/>
            </a:pPr>
            <a:r>
              <a:rPr lang="en-US" sz="1300" dirty="0">
                <a:latin typeface="Arial"/>
                <a:cs typeface="Arial"/>
              </a:rPr>
              <a:t>With the support of the Ministry of Agriculture, Livestock, and Food, she learned about the importance of using available resources and adapting her production methods. This led her to </a:t>
            </a:r>
            <a:r>
              <a:rPr lang="en-US" sz="1300" b="1" dirty="0">
                <a:latin typeface="Arial"/>
                <a:cs typeface="Arial"/>
              </a:rPr>
              <a:t>revalue </a:t>
            </a:r>
            <a:r>
              <a:rPr lang="en-US" sz="1300" b="1" dirty="0" err="1">
                <a:latin typeface="Arial"/>
                <a:cs typeface="Arial"/>
              </a:rPr>
              <a:t>Ütz</a:t>
            </a:r>
            <a:r>
              <a:rPr lang="en-US" sz="1300" b="1" dirty="0">
                <a:latin typeface="Arial"/>
                <a:cs typeface="Arial"/>
              </a:rPr>
              <a:t> </a:t>
            </a:r>
            <a:r>
              <a:rPr lang="en-US" sz="1300" b="1" dirty="0" err="1">
                <a:latin typeface="Arial"/>
                <a:cs typeface="Arial"/>
              </a:rPr>
              <a:t>Ab’ix</a:t>
            </a:r>
            <a:r>
              <a:rPr lang="en-US" sz="1300" b="1" dirty="0">
                <a:latin typeface="Arial"/>
                <a:cs typeface="Arial"/>
              </a:rPr>
              <a:t> </a:t>
            </a:r>
            <a:r>
              <a:rPr lang="en-US" sz="1300" dirty="0">
                <a:latin typeface="Arial"/>
                <a:cs typeface="Arial"/>
              </a:rPr>
              <a:t>(</a:t>
            </a:r>
            <a:r>
              <a:rPr lang="en-US" sz="1300" b="1" dirty="0">
                <a:latin typeface="Arial"/>
                <a:cs typeface="Arial"/>
              </a:rPr>
              <a:t>good milpa</a:t>
            </a:r>
            <a:r>
              <a:rPr lang="en-US" sz="1300" dirty="0">
                <a:latin typeface="Arial"/>
                <a:cs typeface="Arial"/>
              </a:rPr>
              <a:t>)—an ancestral system that shares characteristics of agroforestry and uses local biodiversity—and combine it with </a:t>
            </a:r>
            <a:r>
              <a:rPr lang="en-US" sz="1300" b="1" dirty="0">
                <a:latin typeface="Arial"/>
                <a:cs typeface="Arial"/>
              </a:rPr>
              <a:t>sustainable technological innovations</a:t>
            </a:r>
            <a:r>
              <a:rPr lang="en-US" sz="1300" dirty="0">
                <a:latin typeface="Arial"/>
                <a:cs typeface="Arial"/>
              </a:rPr>
              <a:t>. Seeing improvements in soil conservation and native species, she decided to dedicate herself to sharing her knowledge.</a:t>
            </a:r>
            <a:endParaRPr lang="es-MX" sz="1300" dirty="0">
              <a:latin typeface="Arial"/>
              <a:cs typeface="Arial"/>
            </a:endParaRPr>
          </a:p>
        </p:txBody>
      </p:sp>
      <p:sp>
        <p:nvSpPr>
          <p:cNvPr id="2" name="Rectangle 1">
            <a:extLst>
              <a:ext uri="{FF2B5EF4-FFF2-40B4-BE49-F238E27FC236}">
                <a16:creationId xmlns:a16="http://schemas.microsoft.com/office/drawing/2014/main" id="{BE908D1F-4D11-A242-5BF8-4EBA54641E56}"/>
              </a:ext>
            </a:extLst>
          </p:cNvPr>
          <p:cNvSpPr/>
          <p:nvPr/>
        </p:nvSpPr>
        <p:spPr>
          <a:xfrm>
            <a:off x="6079874" y="620015"/>
            <a:ext cx="2984701" cy="4252133"/>
          </a:xfrm>
          <a:prstGeom prst="roundRect">
            <a:avLst>
              <a:gd name="adj" fmla="val 0"/>
            </a:avLst>
          </a:prstGeom>
          <a:solidFill>
            <a:schemeClr val="bg1"/>
          </a:solidFill>
          <a:ln w="1270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2906" tIns="32906" rIns="32906" bIns="32906" rtlCol="0" anchor="ctr"/>
          <a:lstStyle/>
          <a:p>
            <a:r>
              <a:rPr lang="en-US" sz="1300" dirty="0">
                <a:solidFill>
                  <a:schemeClr val="tx1"/>
                </a:solidFill>
                <a:latin typeface="Arial"/>
                <a:cs typeface="Arial"/>
              </a:rPr>
              <a:t>Santa Cruz de Quiché, as part of the so-called "</a:t>
            </a:r>
            <a:r>
              <a:rPr lang="en-US" sz="1300" b="1" dirty="0">
                <a:solidFill>
                  <a:schemeClr val="tx1"/>
                </a:solidFill>
                <a:latin typeface="Arial"/>
                <a:cs typeface="Arial"/>
              </a:rPr>
              <a:t>Central American Dry Corridor</a:t>
            </a:r>
            <a:r>
              <a:rPr lang="en-US" sz="1300" dirty="0">
                <a:solidFill>
                  <a:schemeClr val="tx1"/>
                </a:solidFill>
                <a:latin typeface="Arial"/>
                <a:cs typeface="Arial"/>
              </a:rPr>
              <a:t>," experiences prolonged drought periods that reduce agricultural production, especially of staple crops like maize and beans, which are essential to the local diet.</a:t>
            </a:r>
          </a:p>
          <a:p>
            <a:endParaRPr lang="en-US" sz="1300" dirty="0">
              <a:solidFill>
                <a:schemeClr val="tx1"/>
              </a:solidFill>
              <a:latin typeface="Arial"/>
              <a:cs typeface="Arial"/>
            </a:endParaRPr>
          </a:p>
          <a:p>
            <a:r>
              <a:rPr lang="en-US" sz="1300" dirty="0">
                <a:solidFill>
                  <a:schemeClr val="tx1"/>
                </a:solidFill>
                <a:latin typeface="Arial"/>
                <a:cs typeface="Arial"/>
              </a:rPr>
              <a:t>The impact of climate change and biodiversity loss aggravates the situation and is reflected in the </a:t>
            </a:r>
            <a:r>
              <a:rPr lang="en-US" sz="1300" b="1" dirty="0">
                <a:solidFill>
                  <a:schemeClr val="tx1"/>
                </a:solidFill>
                <a:latin typeface="Arial"/>
                <a:cs typeface="Arial"/>
              </a:rPr>
              <a:t>disappearance of medicinal plants and various food sources </a:t>
            </a:r>
            <a:r>
              <a:rPr lang="en-US" sz="1300" dirty="0">
                <a:solidFill>
                  <a:schemeClr val="tx1"/>
                </a:solidFill>
                <a:latin typeface="Arial"/>
                <a:cs typeface="Arial"/>
              </a:rPr>
              <a:t>in the community.</a:t>
            </a:r>
          </a:p>
          <a:p>
            <a:endParaRPr lang="en-US" sz="1300" dirty="0">
              <a:solidFill>
                <a:schemeClr val="tx1"/>
              </a:solidFill>
              <a:latin typeface="Arial"/>
              <a:cs typeface="Arial"/>
            </a:endParaRPr>
          </a:p>
          <a:p>
            <a:r>
              <a:rPr lang="en-US" sz="1300" dirty="0">
                <a:solidFill>
                  <a:schemeClr val="tx1"/>
                </a:solidFill>
                <a:latin typeface="Arial"/>
                <a:cs typeface="Arial"/>
              </a:rPr>
              <a:t>These situations affect, above all, Quiché women because of their responsibilities for subsistence agriculture, food security, and family care.</a:t>
            </a:r>
            <a:br>
              <a:rPr lang="es-MX" sz="1400" dirty="0"/>
            </a:br>
            <a:endParaRPr lang="es-ES" sz="1300" dirty="0">
              <a:solidFill>
                <a:schemeClr val="tx1"/>
              </a:solidFill>
              <a:cs typeface="Segoe UI"/>
            </a:endParaRPr>
          </a:p>
        </p:txBody>
      </p:sp>
      <p:grpSp>
        <p:nvGrpSpPr>
          <p:cNvPr id="3" name="Grupo 2">
            <a:extLst>
              <a:ext uri="{FF2B5EF4-FFF2-40B4-BE49-F238E27FC236}">
                <a16:creationId xmlns:a16="http://schemas.microsoft.com/office/drawing/2014/main" id="{C1C9A9B2-00D5-E642-1FE3-508996846364}"/>
              </a:ext>
            </a:extLst>
          </p:cNvPr>
          <p:cNvGrpSpPr/>
          <p:nvPr/>
        </p:nvGrpSpPr>
        <p:grpSpPr>
          <a:xfrm>
            <a:off x="179386" y="-30453"/>
            <a:ext cx="2996805" cy="394210"/>
            <a:chOff x="179386" y="-30453"/>
            <a:chExt cx="2996805" cy="394210"/>
          </a:xfrm>
        </p:grpSpPr>
        <p:sp>
          <p:nvSpPr>
            <p:cNvPr id="11" name="Rectángulo: una sola esquina redondeada 10">
              <a:extLst>
                <a:ext uri="{FF2B5EF4-FFF2-40B4-BE49-F238E27FC236}">
                  <a16:creationId xmlns:a16="http://schemas.microsoft.com/office/drawing/2014/main" id="{663E6463-4166-44CE-7C9F-84798C9E3F61}"/>
                </a:ext>
              </a:extLst>
            </p:cNvPr>
            <p:cNvSpPr/>
            <p:nvPr/>
          </p:nvSpPr>
          <p:spPr>
            <a:xfrm flipV="1">
              <a:off x="179387" y="-1287"/>
              <a:ext cx="2996804" cy="336891"/>
            </a:xfrm>
            <a:prstGeom prst="round1Rect">
              <a:avLst>
                <a:gd name="adj" fmla="val 37295"/>
              </a:avLst>
            </a:prstGeom>
            <a:solidFill>
              <a:srgbClr val="156082"/>
            </a:solidFill>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2" name="Headline">
              <a:extLst>
                <a:ext uri="{FF2B5EF4-FFF2-40B4-BE49-F238E27FC236}">
                  <a16:creationId xmlns:a16="http://schemas.microsoft.com/office/drawing/2014/main" id="{DB9FA5DA-4F55-FF0A-A910-B4AD06C5B002}"/>
                </a:ext>
              </a:extLst>
            </p:cNvPr>
            <p:cNvSpPr txBox="1">
              <a:spLocks/>
            </p:cNvSpPr>
            <p:nvPr/>
          </p:nvSpPr>
          <p:spPr bwMode="gray">
            <a:xfrm>
              <a:off x="179386" y="-30453"/>
              <a:ext cx="1419067" cy="394210"/>
            </a:xfrm>
            <a:prstGeom prst="rect">
              <a:avLst/>
            </a:prstGeom>
          </p:spPr>
          <p:txBody>
            <a:bodyPr wrap="square">
              <a:spAutoFit/>
            </a:bodyPr>
            <a:lstStyle>
              <a:lvl1pPr algn="l" defTabSz="685800" rtl="0" eaLnBrk="1" latinLnBrk="0" hangingPunct="1">
                <a:lnSpc>
                  <a:spcPct val="90000"/>
                </a:lnSpc>
                <a:spcBef>
                  <a:spcPct val="0"/>
                </a:spcBef>
                <a:buNone/>
                <a:defRPr sz="2600" b="1" kern="1200">
                  <a:solidFill>
                    <a:schemeClr val="tx1"/>
                  </a:solidFill>
                  <a:latin typeface="+mj-lt"/>
                  <a:ea typeface="+mj-ea"/>
                  <a:cs typeface="+mj-cs"/>
                </a:defRPr>
              </a:lvl1pPr>
            </a:lstStyle>
            <a:p>
              <a:pPr>
                <a:lnSpc>
                  <a:spcPct val="120000"/>
                </a:lnSpc>
                <a:spcAft>
                  <a:spcPts val="600"/>
                </a:spcAft>
              </a:pPr>
              <a:r>
                <a:rPr lang="es-MX" sz="1800" dirty="0" err="1">
                  <a:solidFill>
                    <a:schemeClr val="bg1"/>
                  </a:solidFill>
                  <a:latin typeface="Arial" panose="020B0604020202020204" pitchFamily="34" charset="0"/>
                  <a:cs typeface="Arial" panose="020B0604020202020204" pitchFamily="34" charset="0"/>
                </a:rPr>
                <a:t>Motivation</a:t>
              </a:r>
              <a:endParaRPr lang="en-GB" sz="1800" dirty="0">
                <a:solidFill>
                  <a:schemeClr val="bg1"/>
                </a:solidFill>
                <a:latin typeface="Arial" panose="020B0604020202020204" pitchFamily="34" charset="0"/>
                <a:cs typeface="Arial" panose="020B0604020202020204" pitchFamily="34" charset="0"/>
              </a:endParaRPr>
            </a:p>
          </p:txBody>
        </p:sp>
      </p:grpSp>
      <p:grpSp>
        <p:nvGrpSpPr>
          <p:cNvPr id="7" name="Grupo 6">
            <a:extLst>
              <a:ext uri="{FF2B5EF4-FFF2-40B4-BE49-F238E27FC236}">
                <a16:creationId xmlns:a16="http://schemas.microsoft.com/office/drawing/2014/main" id="{72FD2012-18FB-7EA9-825D-2D825E15B850}"/>
              </a:ext>
            </a:extLst>
          </p:cNvPr>
          <p:cNvGrpSpPr/>
          <p:nvPr/>
        </p:nvGrpSpPr>
        <p:grpSpPr>
          <a:xfrm>
            <a:off x="5984512" y="-47844"/>
            <a:ext cx="2980102" cy="394210"/>
            <a:chOff x="5984512" y="-47844"/>
            <a:chExt cx="2980102" cy="394210"/>
          </a:xfrm>
        </p:grpSpPr>
        <p:sp>
          <p:nvSpPr>
            <p:cNvPr id="15" name="Rectángulo: una sola esquina redondeada 14">
              <a:extLst>
                <a:ext uri="{FF2B5EF4-FFF2-40B4-BE49-F238E27FC236}">
                  <a16:creationId xmlns:a16="http://schemas.microsoft.com/office/drawing/2014/main" id="{21EB8A96-84A0-AB4A-9404-FE58D16A13C6}"/>
                </a:ext>
              </a:extLst>
            </p:cNvPr>
            <p:cNvSpPr/>
            <p:nvPr/>
          </p:nvSpPr>
          <p:spPr>
            <a:xfrm flipV="1">
              <a:off x="5984512" y="-1280"/>
              <a:ext cx="2980102" cy="336892"/>
            </a:xfrm>
            <a:prstGeom prst="round1Rect">
              <a:avLst>
                <a:gd name="adj" fmla="val 29007"/>
              </a:avLst>
            </a:prstGeom>
            <a:solidFill>
              <a:srgbClr val="156082"/>
            </a:solidFill>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6" name="Headline">
              <a:extLst>
                <a:ext uri="{FF2B5EF4-FFF2-40B4-BE49-F238E27FC236}">
                  <a16:creationId xmlns:a16="http://schemas.microsoft.com/office/drawing/2014/main" id="{B5E11C8F-F1E5-1B1A-9D0A-03839DCD1636}"/>
                </a:ext>
              </a:extLst>
            </p:cNvPr>
            <p:cNvSpPr txBox="1">
              <a:spLocks/>
            </p:cNvSpPr>
            <p:nvPr/>
          </p:nvSpPr>
          <p:spPr bwMode="gray">
            <a:xfrm>
              <a:off x="6047554" y="-47844"/>
              <a:ext cx="1419067" cy="394210"/>
            </a:xfrm>
            <a:prstGeom prst="rect">
              <a:avLst/>
            </a:prstGeom>
          </p:spPr>
          <p:txBody>
            <a:bodyPr wrap="square">
              <a:spAutoFit/>
            </a:bodyPr>
            <a:lstStyle>
              <a:lvl1pPr algn="l" defTabSz="685800" rtl="0" eaLnBrk="1" latinLnBrk="0" hangingPunct="1">
                <a:lnSpc>
                  <a:spcPct val="90000"/>
                </a:lnSpc>
                <a:spcBef>
                  <a:spcPct val="0"/>
                </a:spcBef>
                <a:buNone/>
                <a:defRPr sz="2600" b="1" kern="1200">
                  <a:solidFill>
                    <a:schemeClr val="tx1"/>
                  </a:solidFill>
                  <a:latin typeface="+mj-lt"/>
                  <a:ea typeface="+mj-ea"/>
                  <a:cs typeface="+mj-cs"/>
                </a:defRPr>
              </a:lvl1pPr>
            </a:lstStyle>
            <a:p>
              <a:pPr>
                <a:lnSpc>
                  <a:spcPct val="120000"/>
                </a:lnSpc>
                <a:spcAft>
                  <a:spcPts val="600"/>
                </a:spcAft>
              </a:pPr>
              <a:r>
                <a:rPr lang="es-MX" sz="1800" dirty="0" err="1">
                  <a:solidFill>
                    <a:schemeClr val="bg1"/>
                  </a:solidFill>
                  <a:latin typeface="Arial" panose="020B0604020202020204" pitchFamily="34" charset="0"/>
                  <a:cs typeface="Arial" panose="020B0604020202020204" pitchFamily="34" charset="0"/>
                </a:rPr>
                <a:t>Context</a:t>
              </a:r>
              <a:endParaRPr lang="en-GB" sz="1800" dirty="0">
                <a:solidFill>
                  <a:schemeClr val="bg1"/>
                </a:solidFill>
                <a:latin typeface="Arial" panose="020B0604020202020204" pitchFamily="34" charset="0"/>
                <a:cs typeface="Arial" panose="020B0604020202020204" pitchFamily="34" charset="0"/>
              </a:endParaRPr>
            </a:p>
          </p:txBody>
        </p:sp>
      </p:grpSp>
      <p:grpSp>
        <p:nvGrpSpPr>
          <p:cNvPr id="6" name="Grupo 5">
            <a:extLst>
              <a:ext uri="{FF2B5EF4-FFF2-40B4-BE49-F238E27FC236}">
                <a16:creationId xmlns:a16="http://schemas.microsoft.com/office/drawing/2014/main" id="{E6C2DA6F-89A5-3C37-ED9F-F2F7F5F32174}"/>
              </a:ext>
            </a:extLst>
          </p:cNvPr>
          <p:cNvGrpSpPr/>
          <p:nvPr/>
        </p:nvGrpSpPr>
        <p:grpSpPr>
          <a:xfrm>
            <a:off x="3298088" y="-1288"/>
            <a:ext cx="2544300" cy="5139210"/>
            <a:chOff x="3298088" y="-1288"/>
            <a:chExt cx="2544300" cy="5139210"/>
          </a:xfrm>
        </p:grpSpPr>
        <p:pic>
          <p:nvPicPr>
            <p:cNvPr id="4" name="Imagen 3" descr="Una persona sentada frente a una mesa con comida&#10;&#10;Descripción generada automáticamente con confianza baja">
              <a:extLst>
                <a:ext uri="{FF2B5EF4-FFF2-40B4-BE49-F238E27FC236}">
                  <a16:creationId xmlns:a16="http://schemas.microsoft.com/office/drawing/2014/main" id="{445C7FC4-12E0-8AB6-D409-2B00DA2A651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302681" y="-1288"/>
              <a:ext cx="2539707" cy="4764299"/>
            </a:xfrm>
            <a:prstGeom prst="rect">
              <a:avLst/>
            </a:prstGeom>
          </p:spPr>
        </p:pic>
        <p:sp>
          <p:nvSpPr>
            <p:cNvPr id="21" name="CuadroTexto 20">
              <a:extLst>
                <a:ext uri="{FF2B5EF4-FFF2-40B4-BE49-F238E27FC236}">
                  <a16:creationId xmlns:a16="http://schemas.microsoft.com/office/drawing/2014/main" id="{2913DEC8-5AD8-39F0-0509-DBFD6BDD71B5}"/>
                </a:ext>
              </a:extLst>
            </p:cNvPr>
            <p:cNvSpPr txBox="1"/>
            <p:nvPr/>
          </p:nvSpPr>
          <p:spPr>
            <a:xfrm>
              <a:off x="3298088" y="4768590"/>
              <a:ext cx="2544299" cy="369332"/>
            </a:xfrm>
            <a:prstGeom prst="rect">
              <a:avLst/>
            </a:prstGeom>
            <a:noFill/>
          </p:spPr>
          <p:txBody>
            <a:bodyPr wrap="square">
              <a:spAutoFit/>
            </a:bodyPr>
            <a:lstStyle/>
            <a:p>
              <a:pPr algn="ctr"/>
              <a:r>
                <a:rPr lang="en-US" sz="900" i="0" u="none" strike="noStrike" dirty="0">
                  <a:effectLst/>
                  <a:latin typeface="Arial" panose="020B0604020202020204" pitchFamily="34" charset="0"/>
                  <a:cs typeface="Arial" panose="020B0604020202020204" pitchFamily="34" charset="0"/>
                </a:rPr>
                <a:t>Ma. Cristina Par </a:t>
              </a:r>
              <a:r>
                <a:rPr lang="en-US" sz="900" i="0" u="none" strike="noStrike" dirty="0" err="1">
                  <a:effectLst/>
                  <a:latin typeface="Arial" panose="020B0604020202020204" pitchFamily="34" charset="0"/>
                  <a:cs typeface="Arial" panose="020B0604020202020204" pitchFamily="34" charset="0"/>
                </a:rPr>
                <a:t>Tuluxan</a:t>
              </a:r>
              <a:r>
                <a:rPr lang="en-US" sz="900" i="0" u="none" strike="noStrike" dirty="0">
                  <a:effectLst/>
                  <a:latin typeface="Arial" panose="020B0604020202020204" pitchFamily="34" charset="0"/>
                  <a:cs typeface="Arial" panose="020B0604020202020204" pitchFamily="34" charset="0"/>
                </a:rPr>
                <a:t> offering some of her products to the community</a:t>
              </a:r>
            </a:p>
          </p:txBody>
        </p:sp>
      </p:grpSp>
      <p:sp>
        <p:nvSpPr>
          <p:cNvPr id="8" name="Elipse 7">
            <a:hlinkClick r:id="rId4" action="ppaction://hlinksldjump"/>
            <a:extLst>
              <a:ext uri="{FF2B5EF4-FFF2-40B4-BE49-F238E27FC236}">
                <a16:creationId xmlns:a16="http://schemas.microsoft.com/office/drawing/2014/main" id="{EE692B6A-B117-7229-FF30-D493031BA3BE}"/>
              </a:ext>
            </a:extLst>
          </p:cNvPr>
          <p:cNvSpPr/>
          <p:nvPr/>
        </p:nvSpPr>
        <p:spPr>
          <a:xfrm>
            <a:off x="8977782" y="4966437"/>
            <a:ext cx="139024" cy="139024"/>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Tree>
    <p:extLst>
      <p:ext uri="{BB962C8B-B14F-4D97-AF65-F5344CB8AC3E}">
        <p14:creationId xmlns:p14="http://schemas.microsoft.com/office/powerpoint/2010/main" val="2876239748"/>
      </p:ext>
    </p:extLst>
  </p:cSld>
  <p:clrMapOvr>
    <a:masterClrMapping/>
  </p:clrMapOvr>
  <p:transition spd="slow" advClick="0" advTm="5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500"/>
                                  </p:stCondLst>
                                  <p:childTnLst>
                                    <p:set>
                                      <p:cBhvr>
                                        <p:cTn id="11" dur="1" fill="hold">
                                          <p:stCondLst>
                                            <p:cond delay="0"/>
                                          </p:stCondLst>
                                        </p:cTn>
                                        <p:tgtEl>
                                          <p:spTgt spid="5">
                                            <p:bg/>
                                          </p:spTgt>
                                        </p:tgtEl>
                                        <p:attrNameLst>
                                          <p:attrName>style.visibility</p:attrName>
                                        </p:attrNameLst>
                                      </p:cBhvr>
                                      <p:to>
                                        <p:strVal val="visible"/>
                                      </p:to>
                                    </p:set>
                                    <p:animEffect transition="in" filter="fade">
                                      <p:cBhvr>
                                        <p:cTn id="12" dur="1500"/>
                                        <p:tgtEl>
                                          <p:spTgt spid="5">
                                            <p:bg/>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1500"/>
                                        <p:tgtEl>
                                          <p:spTgt spid="5">
                                            <p:txEl>
                                              <p:pRg st="0" end="0"/>
                                            </p:txEl>
                                          </p:spTgt>
                                        </p:tgtEl>
                                      </p:cBhvr>
                                    </p:animEffect>
                                  </p:childTnLst>
                                </p:cTn>
                              </p:par>
                              <p:par>
                                <p:cTn id="16" presetID="2" presetClass="entr" presetSubtype="1" fill="hold" nodeType="withEffect">
                                  <p:stCondLst>
                                    <p:cond delay="100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1500" fill="hold"/>
                                        <p:tgtEl>
                                          <p:spTgt spid="6"/>
                                        </p:tgtEl>
                                        <p:attrNameLst>
                                          <p:attrName>ppt_x</p:attrName>
                                        </p:attrNameLst>
                                      </p:cBhvr>
                                      <p:tavLst>
                                        <p:tav tm="0">
                                          <p:val>
                                            <p:strVal val="#ppt_x"/>
                                          </p:val>
                                        </p:tav>
                                        <p:tav tm="100000">
                                          <p:val>
                                            <p:strVal val="#ppt_x"/>
                                          </p:val>
                                        </p:tav>
                                      </p:tavLst>
                                    </p:anim>
                                    <p:anim calcmode="lin" valueType="num">
                                      <p:cBhvr additive="base">
                                        <p:cTn id="19" dur="1500" fill="hold"/>
                                        <p:tgtEl>
                                          <p:spTgt spid="6"/>
                                        </p:tgtEl>
                                        <p:attrNameLst>
                                          <p:attrName>ppt_y</p:attrName>
                                        </p:attrNameLst>
                                      </p:cBhvr>
                                      <p:tavLst>
                                        <p:tav tm="0">
                                          <p:val>
                                            <p:strVal val="0-#ppt_h/2"/>
                                          </p:val>
                                        </p:tav>
                                        <p:tav tm="100000">
                                          <p:val>
                                            <p:strVal val="#ppt_y"/>
                                          </p:val>
                                        </p:tav>
                                      </p:tavLst>
                                    </p:anim>
                                  </p:childTnLst>
                                </p:cTn>
                              </p:par>
                            </p:childTnLst>
                          </p:cTn>
                        </p:par>
                        <p:par>
                          <p:cTn id="20" fill="hold">
                            <p:stCondLst>
                              <p:cond delay="3500"/>
                            </p:stCondLst>
                            <p:childTnLst>
                              <p:par>
                                <p:cTn id="21" presetID="10" presetClass="entr" presetSubtype="0" fill="hold" grpId="0" nodeType="after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fade">
                                      <p:cBhvr>
                                        <p:cTn id="23" dur="1500"/>
                                        <p:tgtEl>
                                          <p:spTgt spid="5">
                                            <p:txEl>
                                              <p:pRg st="2" end="2"/>
                                            </p:txEl>
                                          </p:spTgt>
                                        </p:tgtEl>
                                      </p:cBhvr>
                                    </p:animEffect>
                                  </p:childTnLst>
                                </p:cTn>
                              </p:par>
                            </p:childTnLst>
                          </p:cTn>
                        </p:par>
                        <p:par>
                          <p:cTn id="24" fill="hold">
                            <p:stCondLst>
                              <p:cond delay="5000"/>
                            </p:stCondLst>
                            <p:childTnLst>
                              <p:par>
                                <p:cTn id="25" presetID="2" presetClass="entr" presetSubtype="1" fill="hold" nodeType="afterEffect">
                                  <p:stCondLst>
                                    <p:cond delay="425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1000" fill="hold"/>
                                        <p:tgtEl>
                                          <p:spTgt spid="7"/>
                                        </p:tgtEl>
                                        <p:attrNameLst>
                                          <p:attrName>ppt_x</p:attrName>
                                        </p:attrNameLst>
                                      </p:cBhvr>
                                      <p:tavLst>
                                        <p:tav tm="0">
                                          <p:val>
                                            <p:strVal val="#ppt_x"/>
                                          </p:val>
                                        </p:tav>
                                        <p:tav tm="100000">
                                          <p:val>
                                            <p:strVal val="#ppt_x"/>
                                          </p:val>
                                        </p:tav>
                                      </p:tavLst>
                                    </p:anim>
                                    <p:anim calcmode="lin" valueType="num">
                                      <p:cBhvr additive="base">
                                        <p:cTn id="28" dur="1000" fill="hold"/>
                                        <p:tgtEl>
                                          <p:spTgt spid="7"/>
                                        </p:tgtEl>
                                        <p:attrNameLst>
                                          <p:attrName>ppt_y</p:attrName>
                                        </p:attrNameLst>
                                      </p:cBhvr>
                                      <p:tavLst>
                                        <p:tav tm="0">
                                          <p:val>
                                            <p:strVal val="0-#ppt_h/2"/>
                                          </p:val>
                                        </p:tav>
                                        <p:tav tm="100000">
                                          <p:val>
                                            <p:strVal val="#ppt_y"/>
                                          </p:val>
                                        </p:tav>
                                      </p:tavLst>
                                    </p:anim>
                                  </p:childTnLst>
                                </p:cTn>
                              </p:par>
                              <p:par>
                                <p:cTn id="29" presetID="10" presetClass="entr" presetSubtype="0" fill="hold" grpId="0" nodeType="withEffect">
                                  <p:stCondLst>
                                    <p:cond delay="4250"/>
                                  </p:stCondLst>
                                  <p:childTnLst>
                                    <p:set>
                                      <p:cBhvr>
                                        <p:cTn id="30" dur="1" fill="hold">
                                          <p:stCondLst>
                                            <p:cond delay="0"/>
                                          </p:stCondLst>
                                        </p:cTn>
                                        <p:tgtEl>
                                          <p:spTgt spid="2">
                                            <p:bg/>
                                          </p:spTgt>
                                        </p:tgtEl>
                                        <p:attrNameLst>
                                          <p:attrName>style.visibility</p:attrName>
                                        </p:attrNameLst>
                                      </p:cBhvr>
                                      <p:to>
                                        <p:strVal val="visible"/>
                                      </p:to>
                                    </p:set>
                                    <p:animEffect transition="in" filter="fade">
                                      <p:cBhvr>
                                        <p:cTn id="31" dur="1500"/>
                                        <p:tgtEl>
                                          <p:spTgt spid="2">
                                            <p:bg/>
                                          </p:spTgt>
                                        </p:tgtEl>
                                      </p:cBhvr>
                                    </p:animEffect>
                                  </p:childTnLst>
                                </p:cTn>
                              </p:par>
                            </p:childTnLst>
                          </p:cTn>
                        </p:par>
                        <p:par>
                          <p:cTn id="32" fill="hold">
                            <p:stCondLst>
                              <p:cond delay="10750"/>
                            </p:stCondLst>
                            <p:childTnLst>
                              <p:par>
                                <p:cTn id="33" presetID="10" presetClass="entr" presetSubtype="0" fill="hold" grpId="0" nodeType="afterEffect">
                                  <p:stCondLst>
                                    <p:cond delay="0"/>
                                  </p:stCondLst>
                                  <p:childTnLst>
                                    <p:set>
                                      <p:cBhvr>
                                        <p:cTn id="34" dur="1" fill="hold">
                                          <p:stCondLst>
                                            <p:cond delay="0"/>
                                          </p:stCondLst>
                                        </p:cTn>
                                        <p:tgtEl>
                                          <p:spTgt spid="2">
                                            <p:txEl>
                                              <p:pRg st="0" end="0"/>
                                            </p:txEl>
                                          </p:spTgt>
                                        </p:tgtEl>
                                        <p:attrNameLst>
                                          <p:attrName>style.visibility</p:attrName>
                                        </p:attrNameLst>
                                      </p:cBhvr>
                                      <p:to>
                                        <p:strVal val="visible"/>
                                      </p:to>
                                    </p:set>
                                    <p:animEffect transition="in" filter="fade">
                                      <p:cBhvr>
                                        <p:cTn id="35" dur="1500"/>
                                        <p:tgtEl>
                                          <p:spTgt spid="2">
                                            <p:txEl>
                                              <p:pRg st="0" end="0"/>
                                            </p:txEl>
                                          </p:spTgt>
                                        </p:tgtEl>
                                      </p:cBhvr>
                                    </p:animEffect>
                                  </p:childTnLst>
                                </p:cTn>
                              </p:par>
                            </p:childTnLst>
                          </p:cTn>
                        </p:par>
                        <p:par>
                          <p:cTn id="36" fill="hold">
                            <p:stCondLst>
                              <p:cond delay="12250"/>
                            </p:stCondLst>
                            <p:childTnLst>
                              <p:par>
                                <p:cTn id="37" presetID="10" presetClass="entr" presetSubtype="0" fill="hold" grpId="0" nodeType="afterEffect">
                                  <p:stCondLst>
                                    <p:cond delay="0"/>
                                  </p:stCondLst>
                                  <p:childTnLst>
                                    <p:set>
                                      <p:cBhvr>
                                        <p:cTn id="38" dur="1" fill="hold">
                                          <p:stCondLst>
                                            <p:cond delay="0"/>
                                          </p:stCondLst>
                                        </p:cTn>
                                        <p:tgtEl>
                                          <p:spTgt spid="2">
                                            <p:txEl>
                                              <p:pRg st="2" end="2"/>
                                            </p:txEl>
                                          </p:spTgt>
                                        </p:tgtEl>
                                        <p:attrNameLst>
                                          <p:attrName>style.visibility</p:attrName>
                                        </p:attrNameLst>
                                      </p:cBhvr>
                                      <p:to>
                                        <p:strVal val="visible"/>
                                      </p:to>
                                    </p:set>
                                    <p:animEffect transition="in" filter="fade">
                                      <p:cBhvr>
                                        <p:cTn id="39" dur="1500"/>
                                        <p:tgtEl>
                                          <p:spTgt spid="2">
                                            <p:txEl>
                                              <p:pRg st="2" end="2"/>
                                            </p:txEl>
                                          </p:spTgt>
                                        </p:tgtEl>
                                      </p:cBhvr>
                                    </p:animEffect>
                                  </p:childTnLst>
                                </p:cTn>
                              </p:par>
                            </p:childTnLst>
                          </p:cTn>
                        </p:par>
                        <p:par>
                          <p:cTn id="40" fill="hold">
                            <p:stCondLst>
                              <p:cond delay="13750"/>
                            </p:stCondLst>
                            <p:childTnLst>
                              <p:par>
                                <p:cTn id="41" presetID="10" presetClass="entr" presetSubtype="0" fill="hold" grpId="0" nodeType="afterEffect">
                                  <p:stCondLst>
                                    <p:cond delay="0"/>
                                  </p:stCondLst>
                                  <p:childTnLst>
                                    <p:set>
                                      <p:cBhvr>
                                        <p:cTn id="42" dur="1" fill="hold">
                                          <p:stCondLst>
                                            <p:cond delay="0"/>
                                          </p:stCondLst>
                                        </p:cTn>
                                        <p:tgtEl>
                                          <p:spTgt spid="2">
                                            <p:txEl>
                                              <p:pRg st="4" end="4"/>
                                            </p:txEl>
                                          </p:spTgt>
                                        </p:tgtEl>
                                        <p:attrNameLst>
                                          <p:attrName>style.visibility</p:attrName>
                                        </p:attrNameLst>
                                      </p:cBhvr>
                                      <p:to>
                                        <p:strVal val="visible"/>
                                      </p:to>
                                    </p:set>
                                    <p:animEffect transition="in" filter="fade">
                                      <p:cBhvr>
                                        <p:cTn id="43" dur="1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2" grpId="0" uiExpand="1" build="p"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A98271DA-19CC-1554-49B5-922C932DBD6B}"/>
              </a:ext>
            </a:extLst>
          </p:cNvPr>
          <p:cNvSpPr/>
          <p:nvPr/>
        </p:nvSpPr>
        <p:spPr>
          <a:xfrm>
            <a:off x="0" y="0"/>
            <a:ext cx="3880965" cy="51435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5" name="Content Placeholder 4">
            <a:extLst>
              <a:ext uri="{FF2B5EF4-FFF2-40B4-BE49-F238E27FC236}">
                <a16:creationId xmlns:a16="http://schemas.microsoft.com/office/drawing/2014/main" id="{25FBE202-7235-E8D7-1DCF-F4A4C4FABFF4}"/>
              </a:ext>
            </a:extLst>
          </p:cNvPr>
          <p:cNvSpPr>
            <a:spLocks noGrp="1"/>
          </p:cNvSpPr>
          <p:nvPr>
            <p:ph sz="half" idx="1"/>
          </p:nvPr>
        </p:nvSpPr>
        <p:spPr>
          <a:xfrm>
            <a:off x="92952" y="520948"/>
            <a:ext cx="3622304" cy="4329089"/>
          </a:xfrm>
          <a:ln>
            <a:noFill/>
          </a:ln>
        </p:spPr>
        <p:txBody>
          <a:bodyPr anchor="ctr">
            <a:noAutofit/>
          </a:bodyPr>
          <a:lstStyle/>
          <a:p>
            <a:pPr fontAlgn="base">
              <a:spcBef>
                <a:spcPts val="0"/>
              </a:spcBef>
              <a:spcAft>
                <a:spcPts val="600"/>
              </a:spcAft>
              <a:buClr>
                <a:srgbClr val="6FC3BA"/>
              </a:buClr>
            </a:pPr>
            <a:r>
              <a:rPr lang="en-US" sz="1400" dirty="0">
                <a:latin typeface="Arial"/>
                <a:cs typeface="Arial"/>
              </a:rPr>
              <a:t>Since 2012, Cristina has led </a:t>
            </a:r>
            <a:r>
              <a:rPr lang="en-US" sz="1400" b="1" dirty="0">
                <a:latin typeface="Arial"/>
                <a:cs typeface="Arial"/>
              </a:rPr>
              <a:t>trainings for 60 women</a:t>
            </a:r>
            <a:r>
              <a:rPr lang="en-US" sz="1400" dirty="0">
                <a:latin typeface="Arial"/>
                <a:cs typeface="Arial"/>
              </a:rPr>
              <a:t> dedicated to facing the challenges of climate change by improving their agricultural practices.</a:t>
            </a:r>
          </a:p>
          <a:p>
            <a:pPr fontAlgn="base">
              <a:spcBef>
                <a:spcPts val="0"/>
              </a:spcBef>
              <a:spcAft>
                <a:spcPts val="600"/>
              </a:spcAft>
              <a:buClr>
                <a:srgbClr val="6FC3BA"/>
              </a:buClr>
            </a:pPr>
            <a:r>
              <a:rPr lang="en-US" sz="1400" b="1" dirty="0">
                <a:latin typeface="Arial"/>
                <a:cs typeface="Arial"/>
              </a:rPr>
              <a:t>Adaptation and environmental protection strategies</a:t>
            </a:r>
            <a:r>
              <a:rPr lang="en-US" sz="1400" dirty="0">
                <a:latin typeface="Arial"/>
                <a:cs typeface="Arial"/>
              </a:rPr>
              <a:t>, such as preparing organic fertilizers, composting crop residues, and selecting the best seeds for more resilient crop cycles.</a:t>
            </a:r>
          </a:p>
          <a:p>
            <a:pPr fontAlgn="base">
              <a:spcBef>
                <a:spcPts val="0"/>
              </a:spcBef>
              <a:spcAft>
                <a:spcPts val="600"/>
              </a:spcAft>
              <a:buClr>
                <a:srgbClr val="6FC3BA"/>
              </a:buClr>
            </a:pPr>
            <a:r>
              <a:rPr lang="en-US" sz="1400" b="1" dirty="0">
                <a:latin typeface="Arial"/>
                <a:cs typeface="Arial"/>
              </a:rPr>
              <a:t>Ecological restoration </a:t>
            </a:r>
            <a:r>
              <a:rPr lang="en-US" sz="1400" dirty="0">
                <a:latin typeface="Arial"/>
                <a:cs typeface="Arial"/>
              </a:rPr>
              <a:t>with elderberry sprouts in cornfields.</a:t>
            </a:r>
          </a:p>
          <a:p>
            <a:pPr fontAlgn="base">
              <a:spcBef>
                <a:spcPts val="0"/>
              </a:spcBef>
              <a:spcAft>
                <a:spcPts val="600"/>
              </a:spcAft>
              <a:buClr>
                <a:srgbClr val="6FC3BA"/>
              </a:buClr>
            </a:pPr>
            <a:r>
              <a:rPr lang="en-US" sz="1400" dirty="0">
                <a:latin typeface="Arial"/>
                <a:cs typeface="Arial"/>
              </a:rPr>
              <a:t>Installation of </a:t>
            </a:r>
            <a:r>
              <a:rPr lang="en-US" sz="1400" b="1" dirty="0">
                <a:latin typeface="Arial"/>
                <a:cs typeface="Arial"/>
              </a:rPr>
              <a:t>handmade drip irrigation systems</a:t>
            </a:r>
            <a:r>
              <a:rPr lang="en-US" sz="1400" dirty="0">
                <a:latin typeface="Arial"/>
                <a:cs typeface="Arial"/>
              </a:rPr>
              <a:t> using recycled plastic bottles.</a:t>
            </a:r>
          </a:p>
          <a:p>
            <a:pPr fontAlgn="base">
              <a:spcBef>
                <a:spcPts val="0"/>
              </a:spcBef>
              <a:spcAft>
                <a:spcPts val="600"/>
              </a:spcAft>
              <a:buClr>
                <a:srgbClr val="6FC3BA"/>
              </a:buClr>
            </a:pPr>
            <a:r>
              <a:rPr lang="en-US" sz="1400" dirty="0">
                <a:latin typeface="Arial"/>
                <a:cs typeface="Arial"/>
              </a:rPr>
              <a:t>Implementation of </a:t>
            </a:r>
            <a:r>
              <a:rPr lang="en-US" sz="1400" b="1" dirty="0">
                <a:latin typeface="Arial"/>
                <a:cs typeface="Arial"/>
              </a:rPr>
              <a:t>windbreaks and irrigation channels </a:t>
            </a:r>
            <a:r>
              <a:rPr lang="en-US" sz="1400" dirty="0">
                <a:latin typeface="Arial"/>
                <a:cs typeface="Arial"/>
              </a:rPr>
              <a:t>to manage water use, protect crops, reduce erosion, and promote crop growth.</a:t>
            </a:r>
            <a:endParaRPr lang="es-MX" sz="1400" i="0" u="none" strike="noStrike" dirty="0">
              <a:effectLst/>
              <a:latin typeface="Arial"/>
              <a:cs typeface="Arial"/>
            </a:endParaRPr>
          </a:p>
        </p:txBody>
      </p:sp>
      <p:grpSp>
        <p:nvGrpSpPr>
          <p:cNvPr id="3" name="Grupo 2">
            <a:extLst>
              <a:ext uri="{FF2B5EF4-FFF2-40B4-BE49-F238E27FC236}">
                <a16:creationId xmlns:a16="http://schemas.microsoft.com/office/drawing/2014/main" id="{085F26EF-2A6D-E90F-0BF6-A0FF6FA1D8D5}"/>
              </a:ext>
            </a:extLst>
          </p:cNvPr>
          <p:cNvGrpSpPr/>
          <p:nvPr/>
        </p:nvGrpSpPr>
        <p:grpSpPr>
          <a:xfrm>
            <a:off x="179386" y="-37433"/>
            <a:ext cx="2954703" cy="394210"/>
            <a:chOff x="179386" y="-37433"/>
            <a:chExt cx="2954703" cy="394210"/>
          </a:xfrm>
        </p:grpSpPr>
        <p:sp>
          <p:nvSpPr>
            <p:cNvPr id="9" name="Rectángulo: una sola esquina redondeada 8">
              <a:extLst>
                <a:ext uri="{FF2B5EF4-FFF2-40B4-BE49-F238E27FC236}">
                  <a16:creationId xmlns:a16="http://schemas.microsoft.com/office/drawing/2014/main" id="{EA368E6F-F549-086C-B20E-3EC72F902F8A}"/>
                </a:ext>
              </a:extLst>
            </p:cNvPr>
            <p:cNvSpPr/>
            <p:nvPr/>
          </p:nvSpPr>
          <p:spPr>
            <a:xfrm flipV="1">
              <a:off x="179387" y="-1286"/>
              <a:ext cx="2954702" cy="336891"/>
            </a:xfrm>
            <a:prstGeom prst="round1Rect">
              <a:avLst>
                <a:gd name="adj" fmla="val 37295"/>
              </a:avLst>
            </a:prstGeom>
            <a:solidFill>
              <a:srgbClr val="156082"/>
            </a:solidFill>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0" name="Headline">
              <a:extLst>
                <a:ext uri="{FF2B5EF4-FFF2-40B4-BE49-F238E27FC236}">
                  <a16:creationId xmlns:a16="http://schemas.microsoft.com/office/drawing/2014/main" id="{F465BB8B-A92A-A61B-7DF5-D32CE735F1AA}"/>
                </a:ext>
              </a:extLst>
            </p:cNvPr>
            <p:cNvSpPr txBox="1">
              <a:spLocks/>
            </p:cNvSpPr>
            <p:nvPr/>
          </p:nvSpPr>
          <p:spPr bwMode="gray">
            <a:xfrm>
              <a:off x="179386" y="-37433"/>
              <a:ext cx="1419067" cy="394210"/>
            </a:xfrm>
            <a:prstGeom prst="rect">
              <a:avLst/>
            </a:prstGeom>
          </p:spPr>
          <p:txBody>
            <a:bodyPr wrap="square">
              <a:spAutoFit/>
            </a:bodyPr>
            <a:lstStyle>
              <a:lvl1pPr algn="l" defTabSz="685800" rtl="0" eaLnBrk="1" latinLnBrk="0" hangingPunct="1">
                <a:lnSpc>
                  <a:spcPct val="90000"/>
                </a:lnSpc>
                <a:spcBef>
                  <a:spcPct val="0"/>
                </a:spcBef>
                <a:buNone/>
                <a:defRPr sz="2600" b="1" kern="1200">
                  <a:solidFill>
                    <a:schemeClr val="tx1"/>
                  </a:solidFill>
                  <a:latin typeface="+mj-lt"/>
                  <a:ea typeface="+mj-ea"/>
                  <a:cs typeface="+mj-cs"/>
                </a:defRPr>
              </a:lvl1pPr>
            </a:lstStyle>
            <a:p>
              <a:pPr>
                <a:lnSpc>
                  <a:spcPct val="120000"/>
                </a:lnSpc>
                <a:spcAft>
                  <a:spcPts val="600"/>
                </a:spcAft>
              </a:pPr>
              <a:r>
                <a:rPr lang="es-MX" sz="1800" dirty="0" err="1">
                  <a:solidFill>
                    <a:schemeClr val="bg1"/>
                  </a:solidFill>
                  <a:latin typeface="Arial" panose="020B0604020202020204" pitchFamily="34" charset="0"/>
                  <a:cs typeface="Arial" panose="020B0604020202020204" pitchFamily="34" charset="0"/>
                </a:rPr>
                <a:t>Actions</a:t>
              </a:r>
              <a:endParaRPr lang="en-GB" sz="1800" dirty="0">
                <a:solidFill>
                  <a:schemeClr val="bg1"/>
                </a:solidFill>
                <a:latin typeface="Arial" panose="020B0604020202020204" pitchFamily="34" charset="0"/>
                <a:cs typeface="Arial" panose="020B0604020202020204" pitchFamily="34" charset="0"/>
              </a:endParaRPr>
            </a:p>
          </p:txBody>
        </p:sp>
      </p:grpSp>
      <p:cxnSp>
        <p:nvCxnSpPr>
          <p:cNvPr id="11" name="Conector recto 10">
            <a:extLst>
              <a:ext uri="{FF2B5EF4-FFF2-40B4-BE49-F238E27FC236}">
                <a16:creationId xmlns:a16="http://schemas.microsoft.com/office/drawing/2014/main" id="{7315BB02-8BD8-71AD-BE82-9A3393AB2E52}"/>
              </a:ext>
            </a:extLst>
          </p:cNvPr>
          <p:cNvCxnSpPr/>
          <p:nvPr/>
        </p:nvCxnSpPr>
        <p:spPr>
          <a:xfrm>
            <a:off x="4069090" y="2571750"/>
            <a:ext cx="4881563" cy="0"/>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grpSp>
        <p:nvGrpSpPr>
          <p:cNvPr id="4" name="Grupo 3">
            <a:extLst>
              <a:ext uri="{FF2B5EF4-FFF2-40B4-BE49-F238E27FC236}">
                <a16:creationId xmlns:a16="http://schemas.microsoft.com/office/drawing/2014/main" id="{62A1FE59-3978-21BB-10E8-6F714B10AA83}"/>
              </a:ext>
            </a:extLst>
          </p:cNvPr>
          <p:cNvGrpSpPr/>
          <p:nvPr/>
        </p:nvGrpSpPr>
        <p:grpSpPr>
          <a:xfrm>
            <a:off x="4087475" y="163895"/>
            <a:ext cx="4883701" cy="4798630"/>
            <a:chOff x="4087475" y="163895"/>
            <a:chExt cx="4883701" cy="4796393"/>
          </a:xfrm>
        </p:grpSpPr>
        <p:pic>
          <p:nvPicPr>
            <p:cNvPr id="21" name="Imagen 20" descr="Imagen que contiene exterior, edificio, pasto, pista&#10;&#10;Descripción generada automáticamente">
              <a:extLst>
                <a:ext uri="{FF2B5EF4-FFF2-40B4-BE49-F238E27FC236}">
                  <a16:creationId xmlns:a16="http://schemas.microsoft.com/office/drawing/2014/main" id="{DEF8F5FE-582E-9283-F091-51FAEECF883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087475" y="2576130"/>
              <a:ext cx="4883701" cy="2384158"/>
            </a:xfrm>
            <a:prstGeom prst="rect">
              <a:avLst/>
            </a:prstGeom>
          </p:spPr>
        </p:pic>
        <p:pic>
          <p:nvPicPr>
            <p:cNvPr id="8" name="Imagen 7" descr="Un grupo de personas en un parque&#10;&#10;Descripción generada automáticamente con confianza media">
              <a:extLst>
                <a:ext uri="{FF2B5EF4-FFF2-40B4-BE49-F238E27FC236}">
                  <a16:creationId xmlns:a16="http://schemas.microsoft.com/office/drawing/2014/main" id="{6C0CCD32-FD54-ED1C-B6EE-85A34C20270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090758" y="163895"/>
              <a:ext cx="4877134" cy="2407855"/>
            </a:xfrm>
            <a:prstGeom prst="rect">
              <a:avLst/>
            </a:prstGeom>
          </p:spPr>
        </p:pic>
        <p:sp>
          <p:nvSpPr>
            <p:cNvPr id="15" name="Rectángulo 14">
              <a:extLst>
                <a:ext uri="{FF2B5EF4-FFF2-40B4-BE49-F238E27FC236}">
                  <a16:creationId xmlns:a16="http://schemas.microsoft.com/office/drawing/2014/main" id="{988DCE22-2B8F-EF67-19C1-2ADB79CD5A27}"/>
                </a:ext>
              </a:extLst>
            </p:cNvPr>
            <p:cNvSpPr/>
            <p:nvPr/>
          </p:nvSpPr>
          <p:spPr>
            <a:xfrm>
              <a:off x="4087476" y="4729404"/>
              <a:ext cx="4865311" cy="230832"/>
            </a:xfrm>
            <a:prstGeom prst="rect">
              <a:avLst/>
            </a:prstGeom>
            <a:solidFill>
              <a:schemeClr val="tx1">
                <a:alpha val="4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it-IT" sz="900" dirty="0">
                  <a:latin typeface="Arial" panose="020B0604020202020204" pitchFamily="34" charset="0"/>
                  <a:cs typeface="Arial" panose="020B0604020202020204" pitchFamily="34" charset="0"/>
                </a:rPr>
                <a:t>Ma. Cristina in training activities</a:t>
              </a:r>
              <a:endParaRPr lang="es-CR" sz="900" dirty="0">
                <a:latin typeface="Arial" panose="020B0604020202020204" pitchFamily="34" charset="0"/>
                <a:cs typeface="Arial" panose="020B0604020202020204" pitchFamily="34" charset="0"/>
              </a:endParaRPr>
            </a:p>
          </p:txBody>
        </p:sp>
      </p:grpSp>
      <p:sp>
        <p:nvSpPr>
          <p:cNvPr id="6" name="Elipse 5">
            <a:hlinkClick r:id="rId4" action="ppaction://hlinksldjump"/>
            <a:extLst>
              <a:ext uri="{FF2B5EF4-FFF2-40B4-BE49-F238E27FC236}">
                <a16:creationId xmlns:a16="http://schemas.microsoft.com/office/drawing/2014/main" id="{6410EAA9-3085-3B99-A21F-B995E206179D}"/>
              </a:ext>
            </a:extLst>
          </p:cNvPr>
          <p:cNvSpPr/>
          <p:nvPr/>
        </p:nvSpPr>
        <p:spPr>
          <a:xfrm>
            <a:off x="8977782" y="4966437"/>
            <a:ext cx="139024" cy="139024"/>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Tree>
    <p:extLst>
      <p:ext uri="{BB962C8B-B14F-4D97-AF65-F5344CB8AC3E}">
        <p14:creationId xmlns:p14="http://schemas.microsoft.com/office/powerpoint/2010/main" val="825979190"/>
      </p:ext>
    </p:extLst>
  </p:cSld>
  <p:clrMapOvr>
    <a:masterClrMapping/>
  </p:clrMapOvr>
  <p:transition spd="slow" advClick="0" advTm="3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500"/>
                                        <p:tgtEl>
                                          <p:spTgt spid="5">
                                            <p:txEl>
                                              <p:pRg st="0" end="0"/>
                                            </p:txEl>
                                          </p:spTgt>
                                        </p:tgtEl>
                                      </p:cBhvr>
                                    </p:animEffect>
                                  </p:childTnLst>
                                </p:cTn>
                              </p:par>
                              <p:par>
                                <p:cTn id="13" presetID="53" presetClass="entr" presetSubtype="16"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500" fill="hold"/>
                                        <p:tgtEl>
                                          <p:spTgt spid="4"/>
                                        </p:tgtEl>
                                        <p:attrNameLst>
                                          <p:attrName>ppt_w</p:attrName>
                                        </p:attrNameLst>
                                      </p:cBhvr>
                                      <p:tavLst>
                                        <p:tav tm="0">
                                          <p:val>
                                            <p:fltVal val="0"/>
                                          </p:val>
                                        </p:tav>
                                        <p:tav tm="100000">
                                          <p:val>
                                            <p:strVal val="#ppt_w"/>
                                          </p:val>
                                        </p:tav>
                                      </p:tavLst>
                                    </p:anim>
                                    <p:anim calcmode="lin" valueType="num">
                                      <p:cBhvr>
                                        <p:cTn id="16" dur="1500" fill="hold"/>
                                        <p:tgtEl>
                                          <p:spTgt spid="4"/>
                                        </p:tgtEl>
                                        <p:attrNameLst>
                                          <p:attrName>ppt_h</p:attrName>
                                        </p:attrNameLst>
                                      </p:cBhvr>
                                      <p:tavLst>
                                        <p:tav tm="0">
                                          <p:val>
                                            <p:fltVal val="0"/>
                                          </p:val>
                                        </p:tav>
                                        <p:tav tm="100000">
                                          <p:val>
                                            <p:strVal val="#ppt_h"/>
                                          </p:val>
                                        </p:tav>
                                      </p:tavLst>
                                    </p:anim>
                                    <p:animEffect transition="in" filter="fade">
                                      <p:cBhvr>
                                        <p:cTn id="17" dur="1500"/>
                                        <p:tgtEl>
                                          <p:spTgt spid="4"/>
                                        </p:tgtEl>
                                      </p:cBhvr>
                                    </p:animEffect>
                                  </p:childTnLst>
                                </p:cTn>
                              </p:par>
                            </p:childTnLst>
                          </p:cTn>
                        </p:par>
                        <p:par>
                          <p:cTn id="18" fill="hold">
                            <p:stCondLst>
                              <p:cond delay="2500"/>
                            </p:stCondLst>
                            <p:childTnLst>
                              <p:par>
                                <p:cTn id="19" presetID="10" presetClass="entr" presetSubtype="0" fill="hold" grpId="0" nodeType="after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500"/>
                                        <p:tgtEl>
                                          <p:spTgt spid="5">
                                            <p:txEl>
                                              <p:pRg st="1" end="1"/>
                                            </p:txEl>
                                          </p:spTgt>
                                        </p:tgtEl>
                                      </p:cBhvr>
                                    </p:animEffect>
                                  </p:childTnLst>
                                </p:cTn>
                              </p:par>
                            </p:childTnLst>
                          </p:cTn>
                        </p:par>
                        <p:par>
                          <p:cTn id="22" fill="hold">
                            <p:stCondLst>
                              <p:cond delay="4000"/>
                            </p:stCondLst>
                            <p:childTnLst>
                              <p:par>
                                <p:cTn id="23" presetID="10" presetClass="entr" presetSubtype="0" fill="hold" grpId="0" nodeType="after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fade">
                                      <p:cBhvr>
                                        <p:cTn id="25" dur="1500"/>
                                        <p:tgtEl>
                                          <p:spTgt spid="5">
                                            <p:txEl>
                                              <p:pRg st="2" end="2"/>
                                            </p:txEl>
                                          </p:spTgt>
                                        </p:tgtEl>
                                      </p:cBhvr>
                                    </p:animEffect>
                                  </p:childTnLst>
                                </p:cTn>
                              </p:par>
                            </p:childTnLst>
                          </p:cTn>
                        </p:par>
                        <p:par>
                          <p:cTn id="26" fill="hold">
                            <p:stCondLst>
                              <p:cond delay="5500"/>
                            </p:stCondLst>
                            <p:childTnLst>
                              <p:par>
                                <p:cTn id="27" presetID="10" presetClass="entr" presetSubtype="0" fill="hold" grpId="0" nodeType="after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fade">
                                      <p:cBhvr>
                                        <p:cTn id="29" dur="1500"/>
                                        <p:tgtEl>
                                          <p:spTgt spid="5">
                                            <p:txEl>
                                              <p:pRg st="3" end="3"/>
                                            </p:txEl>
                                          </p:spTgt>
                                        </p:tgtEl>
                                      </p:cBhvr>
                                    </p:animEffect>
                                  </p:childTnLst>
                                </p:cTn>
                              </p:par>
                            </p:childTnLst>
                          </p:cTn>
                        </p:par>
                        <p:par>
                          <p:cTn id="30" fill="hold">
                            <p:stCondLst>
                              <p:cond delay="7000"/>
                            </p:stCondLst>
                            <p:childTnLst>
                              <p:par>
                                <p:cTn id="31" presetID="10" presetClass="entr" presetSubtype="0" fill="hold" grpId="0" nodeType="after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fade">
                                      <p:cBhvr>
                                        <p:cTn id="33" dur="1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53A503C1-B8E4-5DF5-E338-D39BFF4E7868}"/>
              </a:ext>
            </a:extLst>
          </p:cNvPr>
          <p:cNvSpPr/>
          <p:nvPr/>
        </p:nvSpPr>
        <p:spPr>
          <a:xfrm>
            <a:off x="4080915" y="2739848"/>
            <a:ext cx="5063086" cy="2403652"/>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0" name="Rectángulo: esquinas superiores redondeadas 14">
            <a:extLst>
              <a:ext uri="{FF2B5EF4-FFF2-40B4-BE49-F238E27FC236}">
                <a16:creationId xmlns:a16="http://schemas.microsoft.com/office/drawing/2014/main" id="{097563BF-3422-E454-D3ED-6284A09726B0}"/>
              </a:ext>
            </a:extLst>
          </p:cNvPr>
          <p:cNvSpPr/>
          <p:nvPr/>
        </p:nvSpPr>
        <p:spPr>
          <a:xfrm rot="10800000" flipV="1">
            <a:off x="4080912" y="2557627"/>
            <a:ext cx="3040323" cy="290113"/>
          </a:xfrm>
          <a:prstGeom prst="wedgeRectCallout">
            <a:avLst>
              <a:gd name="adj1" fmla="val 20619"/>
              <a:gd name="adj2" fmla="val 85393"/>
            </a:avLst>
          </a:prstGeom>
          <a:solidFill>
            <a:srgbClr val="7ABF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CR" sz="1600" dirty="0" err="1">
                <a:latin typeface="Arial" panose="020B0604020202020204" pitchFamily="34" charset="0"/>
                <a:cs typeface="Arial" panose="020B0604020202020204" pitchFamily="34" charset="0"/>
              </a:rPr>
              <a:t>Message</a:t>
            </a:r>
            <a:r>
              <a:rPr lang="es-CR" sz="1600" dirty="0">
                <a:latin typeface="Arial" panose="020B0604020202020204" pitchFamily="34" charset="0"/>
                <a:cs typeface="Arial" panose="020B0604020202020204" pitchFamily="34" charset="0"/>
              </a:rPr>
              <a:t> </a:t>
            </a:r>
            <a:r>
              <a:rPr lang="es-CR" sz="1600" dirty="0" err="1">
                <a:latin typeface="Arial" panose="020B0604020202020204" pitchFamily="34" charset="0"/>
                <a:cs typeface="Arial" panose="020B0604020202020204" pitchFamily="34" charset="0"/>
              </a:rPr>
              <a:t>from</a:t>
            </a:r>
            <a:r>
              <a:rPr lang="es-CR" sz="1600" dirty="0">
                <a:latin typeface="Arial" panose="020B0604020202020204" pitchFamily="34" charset="0"/>
                <a:cs typeface="Arial" panose="020B0604020202020204" pitchFamily="34" charset="0"/>
              </a:rPr>
              <a:t> María Cristina:</a:t>
            </a:r>
          </a:p>
        </p:txBody>
      </p:sp>
      <p:sp>
        <p:nvSpPr>
          <p:cNvPr id="8" name="Rectángulo 1">
            <a:extLst>
              <a:ext uri="{FF2B5EF4-FFF2-40B4-BE49-F238E27FC236}">
                <a16:creationId xmlns:a16="http://schemas.microsoft.com/office/drawing/2014/main" id="{4FE6F827-05FC-C787-4EE3-6F54754D3496}"/>
              </a:ext>
            </a:extLst>
          </p:cNvPr>
          <p:cNvSpPr/>
          <p:nvPr/>
        </p:nvSpPr>
        <p:spPr>
          <a:xfrm>
            <a:off x="-1" y="-1"/>
            <a:ext cx="3915867" cy="514349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dirty="0"/>
          </a:p>
        </p:txBody>
      </p:sp>
      <p:sp>
        <p:nvSpPr>
          <p:cNvPr id="3" name="Content Placeholder 5">
            <a:extLst>
              <a:ext uri="{FF2B5EF4-FFF2-40B4-BE49-F238E27FC236}">
                <a16:creationId xmlns:a16="http://schemas.microsoft.com/office/drawing/2014/main" id="{12F5512E-EDEE-0B52-D1B9-7E94D254A307}"/>
              </a:ext>
            </a:extLst>
          </p:cNvPr>
          <p:cNvSpPr>
            <a:spLocks noGrp="1"/>
          </p:cNvSpPr>
          <p:nvPr>
            <p:ph sz="half" idx="2"/>
          </p:nvPr>
        </p:nvSpPr>
        <p:spPr>
          <a:xfrm>
            <a:off x="115969" y="553565"/>
            <a:ext cx="3627764" cy="4456803"/>
          </a:xfrm>
          <a:ln>
            <a:noFill/>
          </a:ln>
        </p:spPr>
        <p:txBody>
          <a:bodyPr vert="horz" lIns="91440" tIns="45720" rIns="91440" bIns="45720" rtlCol="0" anchor="t">
            <a:noAutofit/>
          </a:bodyPr>
          <a:lstStyle/>
          <a:p>
            <a:pPr fontAlgn="base">
              <a:spcBef>
                <a:spcPts val="600"/>
              </a:spcBef>
              <a:buClr>
                <a:srgbClr val="6FC3BA"/>
              </a:buClr>
            </a:pPr>
            <a:r>
              <a:rPr lang="en-US" sz="1600" dirty="0">
                <a:solidFill>
                  <a:schemeClr val="bg1"/>
                </a:solidFill>
                <a:latin typeface="Arial"/>
                <a:cs typeface="Arial"/>
              </a:rPr>
              <a:t>Women of the community implement sustainable agricultural practices, market the organic products they grow in nearby markets, and have access to food and medicinal plants all year round.</a:t>
            </a:r>
          </a:p>
          <a:p>
            <a:pPr fontAlgn="base">
              <a:spcBef>
                <a:spcPts val="600"/>
              </a:spcBef>
              <a:buClr>
                <a:srgbClr val="6FC3BA"/>
              </a:buClr>
            </a:pPr>
            <a:r>
              <a:rPr lang="en-US" sz="1600" dirty="0">
                <a:solidFill>
                  <a:schemeClr val="bg1"/>
                </a:solidFill>
                <a:latin typeface="Arial"/>
                <a:cs typeface="Arial"/>
              </a:rPr>
              <a:t>Resilience and production levels of organic crops have improved through the combination of sustainable agricultural techniques with ancestral knowledge.</a:t>
            </a:r>
          </a:p>
          <a:p>
            <a:pPr fontAlgn="base">
              <a:spcBef>
                <a:spcPts val="600"/>
              </a:spcBef>
              <a:buClr>
                <a:srgbClr val="6FC3BA"/>
              </a:buClr>
            </a:pPr>
            <a:r>
              <a:rPr lang="en-US" sz="1600" dirty="0">
                <a:solidFill>
                  <a:schemeClr val="bg1"/>
                </a:solidFill>
                <a:latin typeface="Arial"/>
                <a:cs typeface="Arial"/>
              </a:rPr>
              <a:t>Crop diversification and marketing initiatives have improved local economic development.</a:t>
            </a:r>
          </a:p>
          <a:p>
            <a:pPr fontAlgn="base">
              <a:spcBef>
                <a:spcPts val="600"/>
              </a:spcBef>
              <a:buClr>
                <a:srgbClr val="6FC3BA"/>
              </a:buClr>
            </a:pPr>
            <a:r>
              <a:rPr lang="en-US" sz="1600" dirty="0">
                <a:solidFill>
                  <a:schemeClr val="bg1"/>
                </a:solidFill>
                <a:latin typeface="Arial"/>
                <a:cs typeface="Arial"/>
              </a:rPr>
              <a:t>Cristina’s plot serves as a demonstration center and promotes the experience exchange.</a:t>
            </a:r>
            <a:endParaRPr lang="es-MX" sz="1600" i="0" u="none" strike="noStrike" dirty="0">
              <a:solidFill>
                <a:schemeClr val="bg1"/>
              </a:solidFill>
              <a:effectLst/>
              <a:latin typeface="Arial"/>
              <a:cs typeface="Arial"/>
            </a:endParaRPr>
          </a:p>
        </p:txBody>
      </p:sp>
      <p:sp>
        <p:nvSpPr>
          <p:cNvPr id="5" name="Content Placeholder 4">
            <a:extLst>
              <a:ext uri="{FF2B5EF4-FFF2-40B4-BE49-F238E27FC236}">
                <a16:creationId xmlns:a16="http://schemas.microsoft.com/office/drawing/2014/main" id="{25FBE202-7235-E8D7-1DCF-F4A4C4FABFF4}"/>
              </a:ext>
            </a:extLst>
          </p:cNvPr>
          <p:cNvSpPr>
            <a:spLocks noGrp="1"/>
          </p:cNvSpPr>
          <p:nvPr>
            <p:ph sz="half" idx="1"/>
          </p:nvPr>
        </p:nvSpPr>
        <p:spPr>
          <a:xfrm>
            <a:off x="4423879" y="2981997"/>
            <a:ext cx="4377157" cy="1568942"/>
          </a:xfrm>
        </p:spPr>
        <p:txBody>
          <a:bodyPr vert="horz" lIns="91440" tIns="45720" rIns="91440" bIns="45720" rtlCol="0" anchor="t">
            <a:noAutofit/>
          </a:bodyPr>
          <a:lstStyle/>
          <a:p>
            <a:pPr marL="0" indent="0">
              <a:spcBef>
                <a:spcPts val="0"/>
              </a:spcBef>
              <a:buNone/>
            </a:pPr>
            <a:r>
              <a:rPr lang="en-US" sz="1400" dirty="0">
                <a:solidFill>
                  <a:schemeClr val="accent1"/>
                </a:solidFill>
                <a:latin typeface="Arial"/>
                <a:cs typeface="Arial"/>
              </a:rPr>
              <a:t>"As a promoter, I encourage other women in Guatemala and across Latin America to persevere and get involved in biodiversity restoration and the fight against climate change. </a:t>
            </a:r>
          </a:p>
          <a:p>
            <a:pPr marL="0" indent="0">
              <a:spcBef>
                <a:spcPts val="0"/>
              </a:spcBef>
              <a:buNone/>
            </a:pPr>
            <a:endParaRPr lang="en-US" sz="1400" dirty="0">
              <a:solidFill>
                <a:schemeClr val="accent1"/>
              </a:solidFill>
              <a:latin typeface="Arial"/>
              <a:cs typeface="Arial"/>
            </a:endParaRPr>
          </a:p>
          <a:p>
            <a:pPr marL="0" indent="0">
              <a:spcBef>
                <a:spcPts val="0"/>
              </a:spcBef>
              <a:buNone/>
            </a:pPr>
            <a:r>
              <a:rPr lang="en-US" sz="1400" dirty="0">
                <a:solidFill>
                  <a:schemeClr val="accent1"/>
                </a:solidFill>
                <a:latin typeface="Arial"/>
                <a:cs typeface="Arial"/>
              </a:rPr>
              <a:t>I tell them that it is possible, even if there are barriers and diverse climates. Despite the challenges, there is a future if we work with effort and determination." </a:t>
            </a:r>
            <a:br>
              <a:rPr lang="es-MX" sz="1400" dirty="0">
                <a:latin typeface="Arial" panose="020B0604020202020204" pitchFamily="34" charset="0"/>
                <a:cs typeface="Arial" panose="020B0604020202020204" pitchFamily="34" charset="0"/>
              </a:rPr>
            </a:br>
            <a:endParaRPr lang="es-MX" sz="1400" b="1" i="1" dirty="0">
              <a:solidFill>
                <a:srgbClr val="156082"/>
              </a:solidFill>
              <a:latin typeface="Arial" panose="020B0604020202020204" pitchFamily="34" charset="0"/>
              <a:cs typeface="Arial" panose="020B0604020202020204" pitchFamily="34" charset="0"/>
            </a:endParaRPr>
          </a:p>
        </p:txBody>
      </p:sp>
      <p:grpSp>
        <p:nvGrpSpPr>
          <p:cNvPr id="7" name="Grupo 6">
            <a:extLst>
              <a:ext uri="{FF2B5EF4-FFF2-40B4-BE49-F238E27FC236}">
                <a16:creationId xmlns:a16="http://schemas.microsoft.com/office/drawing/2014/main" id="{5120094A-ED91-5F31-3203-7E7883ED041A}"/>
              </a:ext>
            </a:extLst>
          </p:cNvPr>
          <p:cNvGrpSpPr/>
          <p:nvPr/>
        </p:nvGrpSpPr>
        <p:grpSpPr>
          <a:xfrm>
            <a:off x="179386" y="-37433"/>
            <a:ext cx="3915867" cy="726609"/>
            <a:chOff x="179386" y="-37433"/>
            <a:chExt cx="2954703" cy="726609"/>
          </a:xfrm>
        </p:grpSpPr>
        <p:sp>
          <p:nvSpPr>
            <p:cNvPr id="2" name="Rectángulo: una sola esquina redondeada 1">
              <a:extLst>
                <a:ext uri="{FF2B5EF4-FFF2-40B4-BE49-F238E27FC236}">
                  <a16:creationId xmlns:a16="http://schemas.microsoft.com/office/drawing/2014/main" id="{A934E0B5-4BAC-8058-B850-B32766A73649}"/>
                </a:ext>
              </a:extLst>
            </p:cNvPr>
            <p:cNvSpPr/>
            <p:nvPr/>
          </p:nvSpPr>
          <p:spPr>
            <a:xfrm flipV="1">
              <a:off x="179387" y="-1286"/>
              <a:ext cx="2954702" cy="336891"/>
            </a:xfrm>
            <a:prstGeom prst="round1Rect">
              <a:avLst>
                <a:gd name="adj" fmla="val 37295"/>
              </a:avLst>
            </a:prstGeom>
            <a:solidFill>
              <a:srgbClr val="6FC3BA"/>
            </a:solidFill>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6" name="Headline">
              <a:extLst>
                <a:ext uri="{FF2B5EF4-FFF2-40B4-BE49-F238E27FC236}">
                  <a16:creationId xmlns:a16="http://schemas.microsoft.com/office/drawing/2014/main" id="{0C86EA41-923D-523E-E249-5A7F1FE9F74A}"/>
                </a:ext>
              </a:extLst>
            </p:cNvPr>
            <p:cNvSpPr txBox="1">
              <a:spLocks/>
            </p:cNvSpPr>
            <p:nvPr/>
          </p:nvSpPr>
          <p:spPr bwMode="gray">
            <a:xfrm>
              <a:off x="179386" y="-37433"/>
              <a:ext cx="1419067" cy="726609"/>
            </a:xfrm>
            <a:prstGeom prst="rect">
              <a:avLst/>
            </a:prstGeom>
          </p:spPr>
          <p:txBody>
            <a:bodyPr wrap="square">
              <a:spAutoFit/>
            </a:bodyPr>
            <a:lstStyle>
              <a:lvl1pPr algn="l" defTabSz="685800" rtl="0" eaLnBrk="1" latinLnBrk="0" hangingPunct="1">
                <a:lnSpc>
                  <a:spcPct val="90000"/>
                </a:lnSpc>
                <a:spcBef>
                  <a:spcPct val="0"/>
                </a:spcBef>
                <a:buNone/>
                <a:defRPr sz="2600" b="1" kern="1200">
                  <a:solidFill>
                    <a:schemeClr val="tx1"/>
                  </a:solidFill>
                  <a:latin typeface="+mj-lt"/>
                  <a:ea typeface="+mj-ea"/>
                  <a:cs typeface="+mj-cs"/>
                </a:defRPr>
              </a:lvl1pPr>
            </a:lstStyle>
            <a:p>
              <a:pPr>
                <a:lnSpc>
                  <a:spcPct val="120000"/>
                </a:lnSpc>
                <a:spcAft>
                  <a:spcPts val="600"/>
                </a:spcAft>
              </a:pPr>
              <a:r>
                <a:rPr lang="es-MX" sz="1800" dirty="0" err="1">
                  <a:solidFill>
                    <a:schemeClr val="bg1"/>
                  </a:solidFill>
                  <a:latin typeface="Arial" panose="020B0604020202020204" pitchFamily="34" charset="0"/>
                  <a:cs typeface="Arial" panose="020B0604020202020204" pitchFamily="34" charset="0"/>
                </a:rPr>
                <a:t>Achievements</a:t>
              </a:r>
              <a:endParaRPr lang="en-GB" sz="1800" dirty="0">
                <a:solidFill>
                  <a:schemeClr val="bg1"/>
                </a:solidFill>
                <a:latin typeface="Arial" panose="020B0604020202020204" pitchFamily="34" charset="0"/>
                <a:cs typeface="Arial" panose="020B0604020202020204" pitchFamily="34" charset="0"/>
              </a:endParaRPr>
            </a:p>
          </p:txBody>
        </p:sp>
      </p:grpSp>
      <p:sp>
        <p:nvSpPr>
          <p:cNvPr id="12" name="CuadroTexto 11">
            <a:extLst>
              <a:ext uri="{FF2B5EF4-FFF2-40B4-BE49-F238E27FC236}">
                <a16:creationId xmlns:a16="http://schemas.microsoft.com/office/drawing/2014/main" id="{65CFF7F9-CC6F-1CE2-2E54-A7CFD1C8453D}"/>
              </a:ext>
            </a:extLst>
          </p:cNvPr>
          <p:cNvSpPr txBox="1"/>
          <p:nvPr/>
        </p:nvSpPr>
        <p:spPr>
          <a:xfrm>
            <a:off x="4031836" y="4733160"/>
            <a:ext cx="5271491" cy="276999"/>
          </a:xfrm>
          <a:prstGeom prst="rect">
            <a:avLst/>
          </a:prstGeom>
          <a:noFill/>
        </p:spPr>
        <p:txBody>
          <a:bodyPr wrap="square" rtlCol="0">
            <a:spAutoFit/>
          </a:bodyPr>
          <a:lstStyle/>
          <a:p>
            <a:pPr lvl="0"/>
            <a:r>
              <a:rPr lang="en-US" sz="600" dirty="0">
                <a:solidFill>
                  <a:srgbClr val="000000"/>
                </a:solidFill>
                <a:latin typeface="Arial" panose="020B0604020202020204" pitchFamily="34" charset="0"/>
                <a:cs typeface="Arial" panose="020B0604020202020204" pitchFamily="34" charset="0"/>
              </a:rPr>
              <a:t>Regional project </a:t>
            </a:r>
            <a:r>
              <a:rPr lang="en-US" sz="600" dirty="0">
                <a:solidFill>
                  <a:srgbClr val="00000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Scaling-up ecosystem-based adaptation in rural Latin America (</a:t>
            </a:r>
            <a:r>
              <a:rPr lang="en-US" sz="600" dirty="0" err="1">
                <a:solidFill>
                  <a:srgbClr val="00000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EbALAC</a:t>
            </a:r>
            <a:r>
              <a:rPr lang="en-US" sz="600" dirty="0">
                <a:solidFill>
                  <a:srgbClr val="000000"/>
                </a:solidFill>
                <a:latin typeface="Arial" panose="020B0604020202020204" pitchFamily="34" charset="0"/>
                <a:cs typeface="Arial" panose="020B0604020202020204" pitchFamily="34" charset="0"/>
              </a:rPr>
              <a:t>), GIZ Guatemala, on behalf of BMUV funded by IKI</a:t>
            </a:r>
          </a:p>
          <a:p>
            <a:r>
              <a:rPr lang="es-CR" sz="600" b="0" i="0" u="none" strike="noStrike" dirty="0" err="1">
                <a:solidFill>
                  <a:srgbClr val="000000"/>
                </a:solidFill>
                <a:effectLst/>
                <a:latin typeface="Arial" panose="020B0604020202020204" pitchFamily="34" charset="0"/>
                <a:cs typeface="Arial" panose="020B0604020202020204" pitchFamily="34" charset="0"/>
              </a:rPr>
              <a:t>Authors</a:t>
            </a:r>
            <a:r>
              <a:rPr lang="es-CR" sz="600" b="0" i="0" u="none" strike="noStrike" dirty="0">
                <a:solidFill>
                  <a:srgbClr val="000000"/>
                </a:solidFill>
                <a:effectLst/>
                <a:latin typeface="Arial" panose="020B0604020202020204" pitchFamily="34" charset="0"/>
                <a:cs typeface="Arial" panose="020B0604020202020204" pitchFamily="34" charset="0"/>
              </a:rPr>
              <a:t>: Maricela Méndez &amp;  Sharon van Tuylen. Fotos: © Maricela Méndez</a:t>
            </a:r>
            <a:r>
              <a:rPr lang="es-BO" sz="600" dirty="0">
                <a:solidFill>
                  <a:srgbClr val="000000"/>
                </a:solidFill>
                <a:latin typeface="Arial" panose="020B0604020202020204" pitchFamily="34" charset="0"/>
                <a:cs typeface="Arial" panose="020B0604020202020204" pitchFamily="34" charset="0"/>
              </a:rPr>
              <a:t> y © GIZ Guatemala </a:t>
            </a:r>
            <a:r>
              <a:rPr lang="es-BO" sz="600" dirty="0" err="1">
                <a:solidFill>
                  <a:srgbClr val="000000"/>
                </a:solidFill>
                <a:latin typeface="Arial" panose="020B0604020202020204" pitchFamily="34" charset="0"/>
                <a:cs typeface="Arial" panose="020B0604020202020204" pitchFamily="34" charset="0"/>
              </a:rPr>
              <a:t>EbALAC</a:t>
            </a:r>
            <a:r>
              <a:rPr lang="es-BO" sz="600" dirty="0">
                <a:solidFill>
                  <a:srgbClr val="000000"/>
                </a:solidFill>
                <a:latin typeface="Arial" panose="020B0604020202020204" pitchFamily="34" charset="0"/>
                <a:cs typeface="Arial" panose="020B0604020202020204" pitchFamily="34" charset="0"/>
              </a:rPr>
              <a:t> / Neftalí Calel</a:t>
            </a:r>
            <a:endParaRPr lang="es-CR" sz="600" b="0" dirty="0">
              <a:effectLst/>
              <a:latin typeface="Arial" panose="020B0604020202020204" pitchFamily="34" charset="0"/>
              <a:cs typeface="Arial" panose="020B0604020202020204" pitchFamily="34" charset="0"/>
            </a:endParaRPr>
          </a:p>
        </p:txBody>
      </p:sp>
      <p:sp>
        <p:nvSpPr>
          <p:cNvPr id="13" name="Elipse 12">
            <a:hlinkClick r:id="rId3" action="ppaction://hlinksldjump"/>
            <a:extLst>
              <a:ext uri="{FF2B5EF4-FFF2-40B4-BE49-F238E27FC236}">
                <a16:creationId xmlns:a16="http://schemas.microsoft.com/office/drawing/2014/main" id="{F66EC1C4-6306-2E40-D44E-ED29EED3CE73}"/>
              </a:ext>
            </a:extLst>
          </p:cNvPr>
          <p:cNvSpPr/>
          <p:nvPr/>
        </p:nvSpPr>
        <p:spPr>
          <a:xfrm>
            <a:off x="8977782" y="4966437"/>
            <a:ext cx="139024" cy="139024"/>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grpSp>
        <p:nvGrpSpPr>
          <p:cNvPr id="4" name="Grupo 3">
            <a:extLst>
              <a:ext uri="{FF2B5EF4-FFF2-40B4-BE49-F238E27FC236}">
                <a16:creationId xmlns:a16="http://schemas.microsoft.com/office/drawing/2014/main" id="{05E904F7-182C-0CC8-D04B-2432407DB79D}"/>
              </a:ext>
            </a:extLst>
          </p:cNvPr>
          <p:cNvGrpSpPr/>
          <p:nvPr/>
        </p:nvGrpSpPr>
        <p:grpSpPr>
          <a:xfrm>
            <a:off x="4080908" y="179780"/>
            <a:ext cx="4896874" cy="2375604"/>
            <a:chOff x="4080908" y="179780"/>
            <a:chExt cx="4896874" cy="2375604"/>
          </a:xfrm>
        </p:grpSpPr>
        <p:pic>
          <p:nvPicPr>
            <p:cNvPr id="15" name="Imagen 14" descr="Una niña sonriendo&#10;&#10;Descripción generada automáticamente">
              <a:extLst>
                <a:ext uri="{FF2B5EF4-FFF2-40B4-BE49-F238E27FC236}">
                  <a16:creationId xmlns:a16="http://schemas.microsoft.com/office/drawing/2014/main" id="{183F6EBF-7F2A-2417-C806-FF04757AD8D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80908" y="179780"/>
              <a:ext cx="4896873" cy="2375604"/>
            </a:xfrm>
            <a:prstGeom prst="rect">
              <a:avLst/>
            </a:prstGeom>
          </p:spPr>
        </p:pic>
        <p:sp>
          <p:nvSpPr>
            <p:cNvPr id="16" name="Rectángulo 15">
              <a:extLst>
                <a:ext uri="{FF2B5EF4-FFF2-40B4-BE49-F238E27FC236}">
                  <a16:creationId xmlns:a16="http://schemas.microsoft.com/office/drawing/2014/main" id="{ABCEBB92-D933-2419-ACE5-CDB4BBC5742B}"/>
                </a:ext>
              </a:extLst>
            </p:cNvPr>
            <p:cNvSpPr/>
            <p:nvPr/>
          </p:nvSpPr>
          <p:spPr>
            <a:xfrm>
              <a:off x="4080909" y="2333825"/>
              <a:ext cx="4896873" cy="221559"/>
            </a:xfrm>
            <a:prstGeom prst="rect">
              <a:avLst/>
            </a:prstGeom>
            <a:solidFill>
              <a:schemeClr val="tx1">
                <a:alpha val="4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s-CR" sz="900">
                  <a:latin typeface="Arial" panose="020B0604020202020204" pitchFamily="34" charset="0"/>
                  <a:cs typeface="Arial" panose="020B0604020202020204" pitchFamily="34" charset="0"/>
                </a:rPr>
                <a:t>Ma. Cristina </a:t>
              </a:r>
              <a:r>
                <a:rPr lang="es-CR" sz="900" i="0" u="none" strike="noStrike">
                  <a:solidFill>
                    <a:schemeClr val="bg1"/>
                  </a:solidFill>
                  <a:effectLst/>
                  <a:latin typeface="Arial" panose="020B0604020202020204" pitchFamily="34" charset="0"/>
                  <a:cs typeface="Arial" panose="020B0604020202020204" pitchFamily="34" charset="0"/>
                </a:rPr>
                <a:t>Par </a:t>
              </a:r>
              <a:r>
                <a:rPr lang="es-CR" sz="900" i="0" u="none" strike="noStrike" err="1">
                  <a:solidFill>
                    <a:schemeClr val="bg1"/>
                  </a:solidFill>
                  <a:effectLst/>
                  <a:latin typeface="Arial" panose="020B0604020202020204" pitchFamily="34" charset="0"/>
                  <a:cs typeface="Arial" panose="020B0604020202020204" pitchFamily="34" charset="0"/>
                </a:rPr>
                <a:t>Tuluxan</a:t>
              </a:r>
              <a:r>
                <a:rPr lang="es-CR" sz="900">
                  <a:latin typeface="Arial" panose="020B0604020202020204" pitchFamily="34" charset="0"/>
                  <a:cs typeface="Arial" panose="020B0604020202020204" pitchFamily="34" charset="0"/>
                </a:rPr>
                <a:t> </a:t>
              </a:r>
            </a:p>
          </p:txBody>
        </p:sp>
      </p:grpSp>
    </p:spTree>
    <p:extLst>
      <p:ext uri="{BB962C8B-B14F-4D97-AF65-F5344CB8AC3E}">
        <p14:creationId xmlns:p14="http://schemas.microsoft.com/office/powerpoint/2010/main" val="4170576591"/>
      </p:ext>
    </p:extLst>
  </p:cSld>
  <p:clrMapOvr>
    <a:masterClrMapping/>
  </p:clrMapOvr>
  <p:transition spd="slow" advClick="0" advTm="30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500"/>
                                        <p:tgtEl>
                                          <p:spTgt spid="3">
                                            <p:txEl>
                                              <p:pRg st="0" end="0"/>
                                            </p:txEl>
                                          </p:spTgt>
                                        </p:tgtEl>
                                      </p:cBhvr>
                                    </p:animEffect>
                                  </p:childTnLst>
                                </p:cTn>
                              </p:par>
                              <p:par>
                                <p:cTn id="13" presetID="53" presetClass="entr" presetSubtype="16" fill="hold" nodeType="withEffect">
                                  <p:stCondLst>
                                    <p:cond delay="1000"/>
                                  </p:stCondLst>
                                  <p:childTnLst>
                                    <p:set>
                                      <p:cBhvr>
                                        <p:cTn id="14" dur="1" fill="hold">
                                          <p:stCondLst>
                                            <p:cond delay="0"/>
                                          </p:stCondLst>
                                        </p:cTn>
                                        <p:tgtEl>
                                          <p:spTgt spid="4"/>
                                        </p:tgtEl>
                                        <p:attrNameLst>
                                          <p:attrName>style.visibility</p:attrName>
                                        </p:attrNameLst>
                                      </p:cBhvr>
                                      <p:to>
                                        <p:strVal val="visible"/>
                                      </p:to>
                                    </p:set>
                                    <p:anim calcmode="lin" valueType="num">
                                      <p:cBhvr>
                                        <p:cTn id="15" dur="1500" fill="hold"/>
                                        <p:tgtEl>
                                          <p:spTgt spid="4"/>
                                        </p:tgtEl>
                                        <p:attrNameLst>
                                          <p:attrName>ppt_w</p:attrName>
                                        </p:attrNameLst>
                                      </p:cBhvr>
                                      <p:tavLst>
                                        <p:tav tm="0">
                                          <p:val>
                                            <p:fltVal val="0"/>
                                          </p:val>
                                        </p:tav>
                                        <p:tav tm="100000">
                                          <p:val>
                                            <p:strVal val="#ppt_w"/>
                                          </p:val>
                                        </p:tav>
                                      </p:tavLst>
                                    </p:anim>
                                    <p:anim calcmode="lin" valueType="num">
                                      <p:cBhvr>
                                        <p:cTn id="16" dur="1500" fill="hold"/>
                                        <p:tgtEl>
                                          <p:spTgt spid="4"/>
                                        </p:tgtEl>
                                        <p:attrNameLst>
                                          <p:attrName>ppt_h</p:attrName>
                                        </p:attrNameLst>
                                      </p:cBhvr>
                                      <p:tavLst>
                                        <p:tav tm="0">
                                          <p:val>
                                            <p:fltVal val="0"/>
                                          </p:val>
                                        </p:tav>
                                        <p:tav tm="100000">
                                          <p:val>
                                            <p:strVal val="#ppt_h"/>
                                          </p:val>
                                        </p:tav>
                                      </p:tavLst>
                                    </p:anim>
                                    <p:animEffect transition="in" filter="fade">
                                      <p:cBhvr>
                                        <p:cTn id="17" dur="1500"/>
                                        <p:tgtEl>
                                          <p:spTgt spid="4"/>
                                        </p:tgtEl>
                                      </p:cBhvr>
                                    </p:animEffect>
                                  </p:childTnLst>
                                </p:cTn>
                              </p:par>
                            </p:childTnLst>
                          </p:cTn>
                        </p:par>
                        <p:par>
                          <p:cTn id="18" fill="hold">
                            <p:stCondLst>
                              <p:cond delay="3500"/>
                            </p:stCondLst>
                            <p:childTnLst>
                              <p:par>
                                <p:cTn id="19" presetID="10" presetClass="entr" presetSubtype="0" fill="hold" grpId="0" nodeType="after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500"/>
                                        <p:tgtEl>
                                          <p:spTgt spid="3">
                                            <p:txEl>
                                              <p:pRg st="1" end="1"/>
                                            </p:txEl>
                                          </p:spTgt>
                                        </p:tgtEl>
                                      </p:cBhvr>
                                    </p:animEffect>
                                  </p:childTnLst>
                                </p:cTn>
                              </p:par>
                            </p:childTnLst>
                          </p:cTn>
                        </p:par>
                        <p:par>
                          <p:cTn id="22" fill="hold">
                            <p:stCondLst>
                              <p:cond delay="5000"/>
                            </p:stCondLst>
                            <p:childTnLst>
                              <p:par>
                                <p:cTn id="23" presetID="10" presetClass="entr" presetSubtype="0" fill="hold" grpId="0" nodeType="after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500"/>
                                        <p:tgtEl>
                                          <p:spTgt spid="3">
                                            <p:txEl>
                                              <p:pRg st="2" end="2"/>
                                            </p:txEl>
                                          </p:spTgt>
                                        </p:tgtEl>
                                      </p:cBhvr>
                                    </p:animEffect>
                                  </p:childTnLst>
                                </p:cTn>
                              </p:par>
                            </p:childTnLst>
                          </p:cTn>
                        </p:par>
                        <p:par>
                          <p:cTn id="26" fill="hold">
                            <p:stCondLst>
                              <p:cond delay="6500"/>
                            </p:stCondLst>
                            <p:childTnLst>
                              <p:par>
                                <p:cTn id="27" presetID="10" presetClass="entr" presetSubtype="0" fill="hold" grpId="0" nodeType="after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1500"/>
                                        <p:tgtEl>
                                          <p:spTgt spid="3">
                                            <p:txEl>
                                              <p:pRg st="3" end="3"/>
                                            </p:txEl>
                                          </p:spTgt>
                                        </p:tgtEl>
                                      </p:cBhvr>
                                    </p:animEffect>
                                  </p:childTnLst>
                                </p:cTn>
                              </p:par>
                            </p:childTnLst>
                          </p:cTn>
                        </p:par>
                        <p:par>
                          <p:cTn id="30" fill="hold">
                            <p:stCondLst>
                              <p:cond delay="8000"/>
                            </p:stCondLst>
                            <p:childTnLst>
                              <p:par>
                                <p:cTn id="31" presetID="47" presetClass="entr" presetSubtype="0"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par>
                          <p:cTn id="36" fill="hold">
                            <p:stCondLst>
                              <p:cond delay="9000"/>
                            </p:stCondLst>
                            <p:childTnLst>
                              <p:par>
                                <p:cTn id="37" presetID="10" presetClass="entr" presetSubtype="0" fill="hold" grpId="0" nodeType="afterEffect">
                                  <p:stCondLst>
                                    <p:cond delay="0"/>
                                  </p:stCondLst>
                                  <p:childTnLst>
                                    <p:set>
                                      <p:cBhvr>
                                        <p:cTn id="38" dur="1" fill="hold">
                                          <p:stCondLst>
                                            <p:cond delay="0"/>
                                          </p:stCondLst>
                                        </p:cTn>
                                        <p:tgtEl>
                                          <p:spTgt spid="5">
                                            <p:txEl>
                                              <p:pRg st="0" end="0"/>
                                            </p:txEl>
                                          </p:spTgt>
                                        </p:tgtEl>
                                        <p:attrNameLst>
                                          <p:attrName>style.visibility</p:attrName>
                                        </p:attrNameLst>
                                      </p:cBhvr>
                                      <p:to>
                                        <p:strVal val="visible"/>
                                      </p:to>
                                    </p:set>
                                    <p:animEffect transition="in" filter="fade">
                                      <p:cBhvr>
                                        <p:cTn id="39" dur="1500"/>
                                        <p:tgtEl>
                                          <p:spTgt spid="5">
                                            <p:txEl>
                                              <p:pRg st="0" end="0"/>
                                            </p:txEl>
                                          </p:spTgt>
                                        </p:tgtEl>
                                      </p:cBhvr>
                                    </p:animEffect>
                                  </p:childTnLst>
                                </p:cTn>
                              </p:par>
                            </p:childTnLst>
                          </p:cTn>
                        </p:par>
                        <p:par>
                          <p:cTn id="40" fill="hold">
                            <p:stCondLst>
                              <p:cond delay="10500"/>
                            </p:stCondLst>
                            <p:childTnLst>
                              <p:par>
                                <p:cTn id="41" presetID="10" presetClass="entr" presetSubtype="0" fill="hold" grpId="0" nodeType="afterEffect">
                                  <p:stCondLst>
                                    <p:cond delay="0"/>
                                  </p:stCondLst>
                                  <p:childTnLst>
                                    <p:set>
                                      <p:cBhvr>
                                        <p:cTn id="42" dur="1" fill="hold">
                                          <p:stCondLst>
                                            <p:cond delay="0"/>
                                          </p:stCondLst>
                                        </p:cTn>
                                        <p:tgtEl>
                                          <p:spTgt spid="5">
                                            <p:txEl>
                                              <p:pRg st="2" end="2"/>
                                            </p:txEl>
                                          </p:spTgt>
                                        </p:tgtEl>
                                        <p:attrNameLst>
                                          <p:attrName>style.visibility</p:attrName>
                                        </p:attrNameLst>
                                      </p:cBhvr>
                                      <p:to>
                                        <p:strVal val="visible"/>
                                      </p:to>
                                    </p:set>
                                    <p:animEffect transition="in" filter="fade">
                                      <p:cBhvr>
                                        <p:cTn id="43" dur="1500"/>
                                        <p:tgtEl>
                                          <p:spTgt spid="5">
                                            <p:txEl>
                                              <p:pRg st="2" end="2"/>
                                            </p:txEl>
                                          </p:spTgt>
                                        </p:tgtEl>
                                      </p:cBhvr>
                                    </p:animEffect>
                                  </p:childTnLst>
                                </p:cTn>
                              </p:par>
                            </p:childTnLst>
                          </p:cTn>
                        </p:par>
                        <p:par>
                          <p:cTn id="44" fill="hold">
                            <p:stCondLst>
                              <p:cond delay="12000"/>
                            </p:stCondLst>
                            <p:childTnLst>
                              <p:par>
                                <p:cTn id="45" presetID="10" presetClass="entr" presetSubtype="0"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uiExpand="1" build="p"/>
      <p:bldP spid="5" grpId="0" uiExpand="1" build="p"/>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64A4EC7A-3FEB-81A0-97EA-CD07EAA319DC}"/>
              </a:ext>
            </a:extLst>
          </p:cNvPr>
          <p:cNvSpPr/>
          <p:nvPr/>
        </p:nvSpPr>
        <p:spPr>
          <a:xfrm>
            <a:off x="3940905" y="0"/>
            <a:ext cx="5203095" cy="51435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ángulo: una sola esquina redondeada 6">
            <a:extLst>
              <a:ext uri="{FF2B5EF4-FFF2-40B4-BE49-F238E27FC236}">
                <a16:creationId xmlns:a16="http://schemas.microsoft.com/office/drawing/2014/main" id="{45D227AF-9095-7870-80EF-F43001459AF4}"/>
              </a:ext>
            </a:extLst>
          </p:cNvPr>
          <p:cNvSpPr/>
          <p:nvPr/>
        </p:nvSpPr>
        <p:spPr>
          <a:xfrm flipV="1">
            <a:off x="0" y="506203"/>
            <a:ext cx="7866697" cy="350004"/>
          </a:xfrm>
          <a:prstGeom prst="round1Rect">
            <a:avLst>
              <a:gd name="adj" fmla="val 50000"/>
            </a:avLst>
          </a:prstGeom>
          <a:solidFill>
            <a:schemeClr val="bg1"/>
          </a:solidFill>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ángulo: una sola esquina redondeada 10">
            <a:extLst>
              <a:ext uri="{FF2B5EF4-FFF2-40B4-BE49-F238E27FC236}">
                <a16:creationId xmlns:a16="http://schemas.microsoft.com/office/drawing/2014/main" id="{6E88865C-1621-0B64-FDA0-6EBF4AF29AD9}"/>
              </a:ext>
            </a:extLst>
          </p:cNvPr>
          <p:cNvSpPr/>
          <p:nvPr/>
        </p:nvSpPr>
        <p:spPr>
          <a:xfrm flipV="1">
            <a:off x="1" y="0"/>
            <a:ext cx="8904916" cy="514308"/>
          </a:xfrm>
          <a:prstGeom prst="round1Rect">
            <a:avLst>
              <a:gd name="adj" fmla="val 50000"/>
            </a:avLst>
          </a:prstGeom>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Headline">
            <a:extLst>
              <a:ext uri="{FF2B5EF4-FFF2-40B4-BE49-F238E27FC236}">
                <a16:creationId xmlns:a16="http://schemas.microsoft.com/office/drawing/2014/main" id="{4E78CD54-7686-ABBD-B1C7-C3F65E665B83}"/>
              </a:ext>
            </a:extLst>
          </p:cNvPr>
          <p:cNvSpPr txBox="1">
            <a:spLocks/>
          </p:cNvSpPr>
          <p:nvPr/>
        </p:nvSpPr>
        <p:spPr bwMode="gray">
          <a:xfrm>
            <a:off x="179387" y="18520"/>
            <a:ext cx="7677409" cy="941027"/>
          </a:xfrm>
          <a:prstGeom prst="rect">
            <a:avLst/>
          </a:prstGeom>
        </p:spPr>
        <p:txBody>
          <a:bodyPr wrap="square">
            <a:spAutoFit/>
          </a:bodyPr>
          <a:lstStyle>
            <a:lvl1pPr algn="l" defTabSz="685800" rtl="0" eaLnBrk="1" latinLnBrk="0" hangingPunct="1">
              <a:lnSpc>
                <a:spcPct val="90000"/>
              </a:lnSpc>
              <a:spcBef>
                <a:spcPct val="0"/>
              </a:spcBef>
              <a:buNone/>
              <a:defRPr sz="2600" b="1" kern="1200">
                <a:solidFill>
                  <a:schemeClr val="tx1"/>
                </a:solidFill>
                <a:latin typeface="+mj-lt"/>
                <a:ea typeface="+mj-ea"/>
                <a:cs typeface="+mj-cs"/>
              </a:defRPr>
            </a:lvl1pPr>
          </a:lstStyle>
          <a:p>
            <a:pPr>
              <a:lnSpc>
                <a:spcPct val="120000"/>
              </a:lnSpc>
              <a:spcAft>
                <a:spcPts val="600"/>
              </a:spcAft>
            </a:pPr>
            <a:r>
              <a:rPr lang="en-US" sz="2000" dirty="0">
                <a:solidFill>
                  <a:schemeClr val="bg1"/>
                </a:solidFill>
                <a:latin typeface="Arial" panose="020B0604020202020204" pitchFamily="34" charset="0"/>
                <a:cs typeface="Arial" panose="020B0604020202020204" pitchFamily="34" charset="0"/>
              </a:rPr>
              <a:t>WATER HARVESTING FOR THE SEMI-DESERT</a:t>
            </a:r>
            <a:endParaRPr lang="en-US" sz="2000" dirty="0">
              <a:latin typeface="Arial" panose="020B0604020202020204" pitchFamily="34" charset="0"/>
              <a:cs typeface="Arial" panose="020B0604020202020204" pitchFamily="34" charset="0"/>
            </a:endParaRPr>
          </a:p>
          <a:p>
            <a:pPr>
              <a:lnSpc>
                <a:spcPct val="120000"/>
              </a:lnSpc>
              <a:spcAft>
                <a:spcPts val="600"/>
              </a:spcAft>
            </a:pPr>
            <a:r>
              <a:rPr lang="en-US" sz="2400" dirty="0">
                <a:solidFill>
                  <a:schemeClr val="bg1"/>
                </a:solidFill>
                <a:latin typeface="Arial" panose="020B0604020202020204" pitchFamily="34" charset="0"/>
                <a:cs typeface="Arial" panose="020B0604020202020204" pitchFamily="34" charset="0"/>
              </a:rPr>
              <a:t>SEMIDESIERTO</a:t>
            </a:r>
          </a:p>
        </p:txBody>
      </p:sp>
      <p:sp>
        <p:nvSpPr>
          <p:cNvPr id="3" name="Subline">
            <a:extLst>
              <a:ext uri="{FF2B5EF4-FFF2-40B4-BE49-F238E27FC236}">
                <a16:creationId xmlns:a16="http://schemas.microsoft.com/office/drawing/2014/main" id="{135F137E-0299-15B2-43D0-B300F2233AEA}"/>
              </a:ext>
            </a:extLst>
          </p:cNvPr>
          <p:cNvSpPr txBox="1">
            <a:spLocks/>
          </p:cNvSpPr>
          <p:nvPr/>
        </p:nvSpPr>
        <p:spPr bwMode="gray">
          <a:xfrm>
            <a:off x="187416" y="522654"/>
            <a:ext cx="7479207" cy="311624"/>
          </a:xfrm>
          <a:prstGeom prst="rect">
            <a:avLst/>
          </a:prstGeom>
        </p:spPr>
        <p:txBody>
          <a:bodyPr vert="horz" wrap="square" lIns="91440" tIns="45720" rIns="91440" bIns="45720" rtlCol="0" anchor="ctr">
            <a:spAutoFit/>
          </a:bodyPr>
          <a:lstStyle>
            <a:defPPr>
              <a:defRPr lang="en-US"/>
            </a:defPPr>
            <a:lvl1pPr marL="0" indent="0" algn="l" defTabSz="457200" rtl="0" eaLnBrk="1" latinLnBrk="0" hangingPunct="1">
              <a:lnSpc>
                <a:spcPct val="95000"/>
              </a:lnSpc>
              <a:spcBef>
                <a:spcPts val="1200"/>
              </a:spcBef>
              <a:spcAft>
                <a:spcPts val="0"/>
              </a:spcAft>
              <a:buNone/>
              <a:defRPr sz="15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rgbClr val="156082"/>
                </a:solidFill>
                <a:latin typeface="Arial" panose="020B0604020202020204" pitchFamily="34" charset="0"/>
                <a:cs typeface="Arial" panose="020B0604020202020204" pitchFamily="34" charset="0"/>
              </a:rPr>
              <a:t>Ana Paola Rangel: a Young Leader Making Changes in Guanajuato</a:t>
            </a:r>
          </a:p>
        </p:txBody>
      </p:sp>
      <p:pic>
        <p:nvPicPr>
          <p:cNvPr id="23" name="Gráfico 22">
            <a:extLst>
              <a:ext uri="{FF2B5EF4-FFF2-40B4-BE49-F238E27FC236}">
                <a16:creationId xmlns:a16="http://schemas.microsoft.com/office/drawing/2014/main" id="{5ECAF392-FEB0-A065-6557-ECB77052BC5F}"/>
              </a:ext>
            </a:extLst>
          </p:cNvPr>
          <p:cNvPicPr>
            <a:picLocks noChangeAspect="1"/>
          </p:cNvPicPr>
          <p:nvPr/>
        </p:nvPicPr>
        <p:blipFill>
          <a:blip r:embed="rId3" cstate="screen">
            <a:lum bright="100000" contrast="100000"/>
            <a:extLst>
              <a:ext uri="{28A0092B-C50C-407E-A947-70E740481C1C}">
                <a14:useLocalDpi xmlns:a14="http://schemas.microsoft.com/office/drawing/2010/main"/>
              </a:ext>
              <a:ext uri="{96DAC541-7B7A-43D3-8B79-37D633B846F1}">
                <asvg:svgBlip xmlns:asvg="http://schemas.microsoft.com/office/drawing/2016/SVG/main" r:embed="rId4"/>
              </a:ext>
            </a:extLst>
          </a:blip>
          <a:srcRect l="-14430" t="40174" r="23568" b="-6430"/>
          <a:stretch>
            <a:fillRect/>
          </a:stretch>
        </p:blipFill>
        <p:spPr>
          <a:xfrm>
            <a:off x="6928082" y="0"/>
            <a:ext cx="2215918" cy="1569660"/>
          </a:xfrm>
          <a:custGeom>
            <a:avLst/>
            <a:gdLst>
              <a:gd name="connsiteX0" fmla="*/ 0 w 2215918"/>
              <a:gd name="connsiteY0" fmla="*/ 0 h 1569660"/>
              <a:gd name="connsiteX1" fmla="*/ 351911 w 2215918"/>
              <a:gd name="connsiteY1" fmla="*/ 0 h 1569660"/>
              <a:gd name="connsiteX2" fmla="*/ 351911 w 2215918"/>
              <a:gd name="connsiteY2" fmla="*/ 1417328 h 1569660"/>
              <a:gd name="connsiteX3" fmla="*/ 2215918 w 2215918"/>
              <a:gd name="connsiteY3" fmla="*/ 1417328 h 1569660"/>
              <a:gd name="connsiteX4" fmla="*/ 2215918 w 2215918"/>
              <a:gd name="connsiteY4" fmla="*/ 1569660 h 1569660"/>
              <a:gd name="connsiteX5" fmla="*/ 0 w 2215918"/>
              <a:gd name="connsiteY5" fmla="*/ 1569660 h 1569660"/>
              <a:gd name="connsiteX6" fmla="*/ 0 w 2215918"/>
              <a:gd name="connsiteY6"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5918" h="1569660">
                <a:moveTo>
                  <a:pt x="0" y="0"/>
                </a:moveTo>
                <a:lnTo>
                  <a:pt x="351911" y="0"/>
                </a:lnTo>
                <a:lnTo>
                  <a:pt x="351911" y="1417328"/>
                </a:lnTo>
                <a:lnTo>
                  <a:pt x="2215918" y="1417328"/>
                </a:lnTo>
                <a:lnTo>
                  <a:pt x="2215918" y="1569660"/>
                </a:lnTo>
                <a:lnTo>
                  <a:pt x="0" y="1569660"/>
                </a:lnTo>
                <a:lnTo>
                  <a:pt x="0" y="0"/>
                </a:lnTo>
                <a:close/>
              </a:path>
            </a:pathLst>
          </a:custGeom>
        </p:spPr>
      </p:pic>
      <p:sp>
        <p:nvSpPr>
          <p:cNvPr id="4" name="CuadroTexto 3">
            <a:extLst>
              <a:ext uri="{FF2B5EF4-FFF2-40B4-BE49-F238E27FC236}">
                <a16:creationId xmlns:a16="http://schemas.microsoft.com/office/drawing/2014/main" id="{5F48A140-5CAE-36EE-32A8-65E2B4B719BE}"/>
              </a:ext>
            </a:extLst>
          </p:cNvPr>
          <p:cNvSpPr txBox="1"/>
          <p:nvPr/>
        </p:nvSpPr>
        <p:spPr>
          <a:xfrm>
            <a:off x="4083050" y="2625914"/>
            <a:ext cx="4881563" cy="2446824"/>
          </a:xfrm>
          <a:prstGeom prst="roundRect">
            <a:avLst>
              <a:gd name="adj" fmla="val 0"/>
            </a:avLst>
          </a:prstGeom>
          <a:solidFill>
            <a:schemeClr val="bg1"/>
          </a:solidFill>
          <a:ln w="12700">
            <a:noFill/>
            <a:prstDash val="dash"/>
          </a:ln>
          <a:effectLst/>
        </p:spPr>
        <p:txBody>
          <a:bodyPr wrap="square" lIns="91440" tIns="45720" rIns="91440" bIns="45720" rtlCol="0" anchor="ctr">
            <a:spAutoFit/>
          </a:bodyPr>
          <a:lstStyle/>
          <a:p>
            <a:pPr>
              <a:spcBef>
                <a:spcPts val="600"/>
              </a:spcBef>
            </a:pPr>
            <a:r>
              <a:rPr lang="en-US" sz="1300" kern="100" dirty="0">
                <a:latin typeface="Arial"/>
                <a:ea typeface="Aptos" panose="020B0004020202020204" pitchFamily="34" charset="0"/>
                <a:cs typeface="Arial"/>
              </a:rPr>
              <a:t>Ana Paola was born, grew up, and now works surrounded by nature in the rural farming and fishing community of Presa de Jesús María, in the municipality of San Felipe, Guanajuato, Mexico. </a:t>
            </a:r>
          </a:p>
          <a:p>
            <a:pPr>
              <a:spcBef>
                <a:spcPts val="600"/>
              </a:spcBef>
            </a:pPr>
            <a:r>
              <a:rPr lang="en-US" sz="1300" kern="100" dirty="0">
                <a:latin typeface="Arial"/>
                <a:ea typeface="Aptos" panose="020B0004020202020204" pitchFamily="34" charset="0"/>
                <a:cs typeface="Arial"/>
              </a:rPr>
              <a:t>She is 28 years old and the first in her family and community to attend university, graduating with a degree in Forestry Engineering.</a:t>
            </a:r>
          </a:p>
          <a:p>
            <a:pPr>
              <a:spcBef>
                <a:spcPts val="600"/>
              </a:spcBef>
            </a:pPr>
            <a:r>
              <a:rPr lang="en-US" sz="1300" kern="100" dirty="0">
                <a:latin typeface="Arial"/>
                <a:ea typeface="Aptos" panose="020B0004020202020204" pitchFamily="34" charset="0"/>
                <a:cs typeface="Arial"/>
              </a:rPr>
              <a:t>Ana Paola is an </a:t>
            </a:r>
            <a:r>
              <a:rPr lang="en-US" sz="1300" b="1" kern="100" dirty="0">
                <a:latin typeface="Arial"/>
                <a:ea typeface="Aptos" panose="020B0004020202020204" pitchFamily="34" charset="0"/>
                <a:cs typeface="Arial"/>
              </a:rPr>
              <a:t>environmental promoter and educator </a:t>
            </a:r>
            <a:r>
              <a:rPr lang="en-US" sz="1300" kern="100" dirty="0">
                <a:latin typeface="Arial"/>
                <a:ea typeface="Aptos" panose="020B0004020202020204" pitchFamily="34" charset="0"/>
                <a:cs typeface="Arial"/>
              </a:rPr>
              <a:t>for projects focused on nature-based solutions adaptation, primarily training youth and children in bird and wildlife monitoring through Art-Nature.</a:t>
            </a:r>
          </a:p>
        </p:txBody>
      </p:sp>
      <p:pic>
        <p:nvPicPr>
          <p:cNvPr id="12" name="Imagen 11" descr="Un hombre parado en una montaña&#10;&#10;Descripción generada automáticamente">
            <a:extLst>
              <a:ext uri="{FF2B5EF4-FFF2-40B4-BE49-F238E27FC236}">
                <a16:creationId xmlns:a16="http://schemas.microsoft.com/office/drawing/2014/main" id="{F49F6273-0AAA-3888-8E3E-D8619836D902}"/>
              </a:ext>
            </a:extLst>
          </p:cNvPr>
          <p:cNvPicPr>
            <a:picLocks noChangeAspect="1"/>
          </p:cNvPicPr>
          <p:nvPr/>
        </p:nvPicPr>
        <p:blipFill>
          <a:blip r:embed="rId5" cstate="screen">
            <a:extLst>
              <a:ext uri="{28A0092B-C50C-407E-A947-70E740481C1C}">
                <a14:useLocalDpi xmlns:a14="http://schemas.microsoft.com/office/drawing/2010/main"/>
              </a:ext>
            </a:extLst>
          </a:blip>
          <a:srcRect b="-103"/>
          <a:stretch/>
        </p:blipFill>
        <p:spPr>
          <a:xfrm>
            <a:off x="187416" y="1018584"/>
            <a:ext cx="3538173" cy="3944389"/>
          </a:xfrm>
          <a:prstGeom prst="rect">
            <a:avLst/>
          </a:prstGeom>
        </p:spPr>
      </p:pic>
      <p:grpSp>
        <p:nvGrpSpPr>
          <p:cNvPr id="17" name="Grupo 16">
            <a:extLst>
              <a:ext uri="{FF2B5EF4-FFF2-40B4-BE49-F238E27FC236}">
                <a16:creationId xmlns:a16="http://schemas.microsoft.com/office/drawing/2014/main" id="{31AC8E95-59EB-B364-DCBB-E09660BF40C5}"/>
              </a:ext>
            </a:extLst>
          </p:cNvPr>
          <p:cNvGrpSpPr/>
          <p:nvPr/>
        </p:nvGrpSpPr>
        <p:grpSpPr>
          <a:xfrm>
            <a:off x="7861747" y="85134"/>
            <a:ext cx="770488" cy="778431"/>
            <a:chOff x="7861747" y="85134"/>
            <a:chExt cx="770488" cy="778431"/>
          </a:xfrm>
          <a:effectLst>
            <a:outerShdw blurRad="50800" dist="38100" dir="5400000" algn="t" rotWithShape="0">
              <a:prstClr val="black">
                <a:alpha val="40000"/>
              </a:prstClr>
            </a:outerShdw>
          </a:effectLst>
        </p:grpSpPr>
        <p:pic>
          <p:nvPicPr>
            <p:cNvPr id="16" name="Gráfico 15">
              <a:extLst>
                <a:ext uri="{FF2B5EF4-FFF2-40B4-BE49-F238E27FC236}">
                  <a16:creationId xmlns:a16="http://schemas.microsoft.com/office/drawing/2014/main" id="{FFD19459-1AF7-AD0D-2118-B0590DB265B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61747" y="85134"/>
              <a:ext cx="770488" cy="778431"/>
            </a:xfrm>
            <a:prstGeom prst="rect">
              <a:avLst/>
            </a:prstGeom>
          </p:spPr>
        </p:pic>
        <p:sp>
          <p:nvSpPr>
            <p:cNvPr id="32" name="CuadroTexto 31">
              <a:extLst>
                <a:ext uri="{FF2B5EF4-FFF2-40B4-BE49-F238E27FC236}">
                  <a16:creationId xmlns:a16="http://schemas.microsoft.com/office/drawing/2014/main" id="{B0CCED30-159D-12EF-CE40-BD6F71C7E803}"/>
                </a:ext>
              </a:extLst>
            </p:cNvPr>
            <p:cNvSpPr txBox="1"/>
            <p:nvPr/>
          </p:nvSpPr>
          <p:spPr>
            <a:xfrm>
              <a:off x="7933021" y="618699"/>
              <a:ext cx="635416" cy="200055"/>
            </a:xfrm>
            <a:prstGeom prst="rect">
              <a:avLst/>
            </a:prstGeom>
            <a:noFill/>
          </p:spPr>
          <p:txBody>
            <a:bodyPr wrap="square" rtlCol="0">
              <a:spAutoFit/>
            </a:bodyPr>
            <a:lstStyle/>
            <a:p>
              <a:pPr algn="ctr"/>
              <a:r>
                <a:rPr lang="en-US" sz="700" b="1" dirty="0">
                  <a:solidFill>
                    <a:srgbClr val="0F435E"/>
                  </a:solidFill>
                  <a:latin typeface="Arial Black" panose="020B0A04020102020204" pitchFamily="34" charset="0"/>
                  <a:cs typeface="Arial" panose="020B0604020202020204" pitchFamily="34" charset="0"/>
                </a:rPr>
                <a:t>MÉXICO</a:t>
              </a:r>
            </a:p>
          </p:txBody>
        </p:sp>
      </p:grpSp>
      <p:grpSp>
        <p:nvGrpSpPr>
          <p:cNvPr id="8" name="Grupo 7">
            <a:extLst>
              <a:ext uri="{FF2B5EF4-FFF2-40B4-BE49-F238E27FC236}">
                <a16:creationId xmlns:a16="http://schemas.microsoft.com/office/drawing/2014/main" id="{E941AE63-B85E-8FF0-2649-A0654694A837}"/>
              </a:ext>
            </a:extLst>
          </p:cNvPr>
          <p:cNvGrpSpPr/>
          <p:nvPr/>
        </p:nvGrpSpPr>
        <p:grpSpPr>
          <a:xfrm>
            <a:off x="4960905" y="1024259"/>
            <a:ext cx="4086389" cy="1624102"/>
            <a:chOff x="4960905" y="1024259"/>
            <a:chExt cx="4086389" cy="1624102"/>
          </a:xfrm>
        </p:grpSpPr>
        <p:grpSp>
          <p:nvGrpSpPr>
            <p:cNvPr id="45" name="Grupo 44">
              <a:extLst>
                <a:ext uri="{FF2B5EF4-FFF2-40B4-BE49-F238E27FC236}">
                  <a16:creationId xmlns:a16="http://schemas.microsoft.com/office/drawing/2014/main" id="{A305C4D2-CC92-5F9F-B35E-E619EB5DF0B7}"/>
                </a:ext>
              </a:extLst>
            </p:cNvPr>
            <p:cNvGrpSpPr/>
            <p:nvPr/>
          </p:nvGrpSpPr>
          <p:grpSpPr>
            <a:xfrm>
              <a:off x="4960905" y="1024259"/>
              <a:ext cx="2842481" cy="1598895"/>
              <a:chOff x="4960905" y="1024259"/>
              <a:chExt cx="2842481" cy="1598895"/>
            </a:xfrm>
          </p:grpSpPr>
          <p:pic>
            <p:nvPicPr>
              <p:cNvPr id="24" name="Imagen 23">
                <a:extLst>
                  <a:ext uri="{FF2B5EF4-FFF2-40B4-BE49-F238E27FC236}">
                    <a16:creationId xmlns:a16="http://schemas.microsoft.com/office/drawing/2014/main" id="{0D95A594-D8E1-C7F4-347A-0BEC285FED1A}"/>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4960905" y="1024259"/>
                <a:ext cx="2842481" cy="1598895"/>
              </a:xfrm>
              <a:prstGeom prst="rect">
                <a:avLst/>
              </a:prstGeom>
            </p:spPr>
          </p:pic>
          <p:sp>
            <p:nvSpPr>
              <p:cNvPr id="34" name="Forma libre: forma 33">
                <a:extLst>
                  <a:ext uri="{FF2B5EF4-FFF2-40B4-BE49-F238E27FC236}">
                    <a16:creationId xmlns:a16="http://schemas.microsoft.com/office/drawing/2014/main" id="{5559707D-8DFB-F01C-2106-7369E2EED85A}"/>
                  </a:ext>
                </a:extLst>
              </p:cNvPr>
              <p:cNvSpPr/>
              <p:nvPr/>
            </p:nvSpPr>
            <p:spPr>
              <a:xfrm>
                <a:off x="6141244" y="2221706"/>
                <a:ext cx="71437" cy="73819"/>
              </a:xfrm>
              <a:custGeom>
                <a:avLst/>
                <a:gdLst>
                  <a:gd name="connsiteX0" fmla="*/ 54769 w 71437"/>
                  <a:gd name="connsiteY0" fmla="*/ 0 h 61963"/>
                  <a:gd name="connsiteX1" fmla="*/ 54769 w 71437"/>
                  <a:gd name="connsiteY1" fmla="*/ 0 h 61963"/>
                  <a:gd name="connsiteX2" fmla="*/ 35719 w 71437"/>
                  <a:gd name="connsiteY2" fmla="*/ 14288 h 61963"/>
                  <a:gd name="connsiteX3" fmla="*/ 30956 w 71437"/>
                  <a:gd name="connsiteY3" fmla="*/ 21432 h 61963"/>
                  <a:gd name="connsiteX4" fmla="*/ 23812 w 71437"/>
                  <a:gd name="connsiteY4" fmla="*/ 33338 h 61963"/>
                  <a:gd name="connsiteX5" fmla="*/ 16669 w 71437"/>
                  <a:gd name="connsiteY5" fmla="*/ 38100 h 61963"/>
                  <a:gd name="connsiteX6" fmla="*/ 0 w 71437"/>
                  <a:gd name="connsiteY6" fmla="*/ 57150 h 61963"/>
                  <a:gd name="connsiteX7" fmla="*/ 7144 w 71437"/>
                  <a:gd name="connsiteY7" fmla="*/ 61913 h 61963"/>
                  <a:gd name="connsiteX8" fmla="*/ 16669 w 71437"/>
                  <a:gd name="connsiteY8" fmla="*/ 59532 h 61963"/>
                  <a:gd name="connsiteX9" fmla="*/ 54769 w 71437"/>
                  <a:gd name="connsiteY9" fmla="*/ 61913 h 61963"/>
                  <a:gd name="connsiteX10" fmla="*/ 61912 w 71437"/>
                  <a:gd name="connsiteY10" fmla="*/ 52388 h 61963"/>
                  <a:gd name="connsiteX11" fmla="*/ 66675 w 71437"/>
                  <a:gd name="connsiteY11" fmla="*/ 35719 h 61963"/>
                  <a:gd name="connsiteX12" fmla="*/ 71437 w 71437"/>
                  <a:gd name="connsiteY12" fmla="*/ 14288 h 61963"/>
                  <a:gd name="connsiteX13" fmla="*/ 54769 w 71437"/>
                  <a:gd name="connsiteY13" fmla="*/ 0 h 6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437" h="61963">
                    <a:moveTo>
                      <a:pt x="54769" y="0"/>
                    </a:moveTo>
                    <a:lnTo>
                      <a:pt x="54769" y="0"/>
                    </a:lnTo>
                    <a:cubicBezTo>
                      <a:pt x="48419" y="4763"/>
                      <a:pt x="41619" y="8978"/>
                      <a:pt x="35719" y="14288"/>
                    </a:cubicBezTo>
                    <a:cubicBezTo>
                      <a:pt x="33592" y="16203"/>
                      <a:pt x="32473" y="19005"/>
                      <a:pt x="30956" y="21432"/>
                    </a:cubicBezTo>
                    <a:cubicBezTo>
                      <a:pt x="28503" y="25357"/>
                      <a:pt x="26824" y="29824"/>
                      <a:pt x="23812" y="33338"/>
                    </a:cubicBezTo>
                    <a:cubicBezTo>
                      <a:pt x="21950" y="35511"/>
                      <a:pt x="18842" y="36238"/>
                      <a:pt x="16669" y="38100"/>
                    </a:cubicBezTo>
                    <a:cubicBezTo>
                      <a:pt x="8037" y="45499"/>
                      <a:pt x="6568" y="48393"/>
                      <a:pt x="0" y="57150"/>
                    </a:cubicBezTo>
                    <a:cubicBezTo>
                      <a:pt x="2381" y="58738"/>
                      <a:pt x="4311" y="61508"/>
                      <a:pt x="7144" y="61913"/>
                    </a:cubicBezTo>
                    <a:cubicBezTo>
                      <a:pt x="10384" y="62376"/>
                      <a:pt x="13396" y="59532"/>
                      <a:pt x="16669" y="59532"/>
                    </a:cubicBezTo>
                    <a:cubicBezTo>
                      <a:pt x="29394" y="59532"/>
                      <a:pt x="42069" y="61119"/>
                      <a:pt x="54769" y="61913"/>
                    </a:cubicBezTo>
                    <a:cubicBezTo>
                      <a:pt x="57150" y="58738"/>
                      <a:pt x="59943" y="55834"/>
                      <a:pt x="61912" y="52388"/>
                    </a:cubicBezTo>
                    <a:cubicBezTo>
                      <a:pt x="63546" y="49529"/>
                      <a:pt x="66011" y="38045"/>
                      <a:pt x="66675" y="35719"/>
                    </a:cubicBezTo>
                    <a:cubicBezTo>
                      <a:pt x="71364" y="19305"/>
                      <a:pt x="67140" y="40071"/>
                      <a:pt x="71437" y="14288"/>
                    </a:cubicBezTo>
                    <a:cubicBezTo>
                      <a:pt x="62817" y="8540"/>
                      <a:pt x="57547" y="2381"/>
                      <a:pt x="54769" y="0"/>
                    </a:cubicBezTo>
                    <a:close/>
                  </a:path>
                </a:pathLst>
              </a:custGeom>
              <a:solidFill>
                <a:srgbClr val="9999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Conector: angular 24">
                <a:extLst>
                  <a:ext uri="{FF2B5EF4-FFF2-40B4-BE49-F238E27FC236}">
                    <a16:creationId xmlns:a16="http://schemas.microsoft.com/office/drawing/2014/main" id="{9E812675-AD16-B6C2-F562-A85EBD2BEF17}"/>
                  </a:ext>
                </a:extLst>
              </p:cNvPr>
              <p:cNvCxnSpPr>
                <a:cxnSpLocks/>
              </p:cNvCxnSpPr>
              <p:nvPr/>
            </p:nvCxnSpPr>
            <p:spPr>
              <a:xfrm flipV="1">
                <a:off x="5850731" y="2085975"/>
                <a:ext cx="478472" cy="78581"/>
              </a:xfrm>
              <a:prstGeom prst="bentConnector3">
                <a:avLst>
                  <a:gd name="adj1" fmla="val 50000"/>
                </a:avLst>
              </a:prstGeom>
              <a:ln w="9525">
                <a:prstDash val="sysDash"/>
                <a:tailEnd type="triangle"/>
              </a:ln>
            </p:spPr>
            <p:style>
              <a:lnRef idx="2">
                <a:schemeClr val="accent1"/>
              </a:lnRef>
              <a:fillRef idx="0">
                <a:schemeClr val="accent1"/>
              </a:fillRef>
              <a:effectRef idx="1">
                <a:schemeClr val="accent1"/>
              </a:effectRef>
              <a:fontRef idx="minor">
                <a:schemeClr val="tx1"/>
              </a:fontRef>
            </p:style>
          </p:cxnSp>
        </p:grpSp>
        <p:sp>
          <p:nvSpPr>
            <p:cNvPr id="22" name="CuadroTexto 21">
              <a:extLst>
                <a:ext uri="{FF2B5EF4-FFF2-40B4-BE49-F238E27FC236}">
                  <a16:creationId xmlns:a16="http://schemas.microsoft.com/office/drawing/2014/main" id="{ED15F976-0791-F9D2-D438-22CDA4905EE0}"/>
                </a:ext>
              </a:extLst>
            </p:cNvPr>
            <p:cNvSpPr txBox="1"/>
            <p:nvPr/>
          </p:nvSpPr>
          <p:spPr>
            <a:xfrm>
              <a:off x="6920202" y="2309807"/>
              <a:ext cx="2127092" cy="338554"/>
            </a:xfrm>
            <a:prstGeom prst="rect">
              <a:avLst/>
            </a:prstGeom>
            <a:noFill/>
          </p:spPr>
          <p:txBody>
            <a:bodyPr wrap="square" rtlCol="0">
              <a:spAutoFit/>
            </a:bodyPr>
            <a:lstStyle/>
            <a:p>
              <a:pPr algn="r"/>
              <a:r>
                <a:rPr lang="en-US" sz="800" b="1" dirty="0">
                  <a:latin typeface="Arial" panose="020B0604020202020204" pitchFamily="34" charset="0"/>
                  <a:cs typeface="Arial" panose="020B0604020202020204" pitchFamily="34" charset="0"/>
                </a:rPr>
                <a:t>In light blue the Guanajuato State, </a:t>
              </a:r>
            </a:p>
            <a:p>
              <a:pPr algn="r"/>
              <a:r>
                <a:rPr lang="en-US" sz="800" dirty="0">
                  <a:latin typeface="Arial" panose="020B0604020202020204" pitchFamily="34" charset="0"/>
                  <a:cs typeface="Arial" panose="020B0604020202020204" pitchFamily="34" charset="0"/>
                </a:rPr>
                <a:t>México </a:t>
              </a:r>
            </a:p>
          </p:txBody>
        </p:sp>
      </p:grpSp>
      <p:sp>
        <p:nvSpPr>
          <p:cNvPr id="5" name="Rectángulo 4">
            <a:hlinkClick r:id="rId9" action="ppaction://hlinksldjump"/>
            <a:extLst>
              <a:ext uri="{FF2B5EF4-FFF2-40B4-BE49-F238E27FC236}">
                <a16:creationId xmlns:a16="http://schemas.microsoft.com/office/drawing/2014/main" id="{FB4E9A03-3238-8B63-4329-E5E0AE07213F}"/>
              </a:ext>
            </a:extLst>
          </p:cNvPr>
          <p:cNvSpPr/>
          <p:nvPr/>
        </p:nvSpPr>
        <p:spPr>
          <a:xfrm>
            <a:off x="7866697" y="56226"/>
            <a:ext cx="760587" cy="83624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Elipse 5">
            <a:hlinkClick r:id="rId9" action="ppaction://hlinksldjump"/>
            <a:extLst>
              <a:ext uri="{FF2B5EF4-FFF2-40B4-BE49-F238E27FC236}">
                <a16:creationId xmlns:a16="http://schemas.microsoft.com/office/drawing/2014/main" id="{728CA646-4DD4-E187-7CA8-7D9E55C24C4E}"/>
              </a:ext>
            </a:extLst>
          </p:cNvPr>
          <p:cNvSpPr/>
          <p:nvPr/>
        </p:nvSpPr>
        <p:spPr>
          <a:xfrm>
            <a:off x="8977782" y="4966437"/>
            <a:ext cx="139024" cy="139024"/>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76855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0">
        <p15:prstTrans prst="pageCurlDouble"/>
      </p:transition>
    </mc:Choice>
    <mc:Fallback xmlns="">
      <p:transition spd="slow"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1000"/>
                                        <p:tgtEl>
                                          <p:spTgt spid="3"/>
                                        </p:tgtEl>
                                      </p:cBhvr>
                                    </p:animEffect>
                                  </p:childTnLst>
                                </p:cTn>
                              </p:par>
                            </p:childTnLst>
                          </p:cTn>
                        </p:par>
                        <p:par>
                          <p:cTn id="14" fill="hold">
                            <p:stCondLst>
                              <p:cond delay="1500"/>
                            </p:stCondLst>
                            <p:childTnLst>
                              <p:par>
                                <p:cTn id="15" presetID="53" presetClass="entr" presetSubtype="16"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Effect transition="in" filter="fade">
                                      <p:cBhvr>
                                        <p:cTn id="19" dur="1000"/>
                                        <p:tgtEl>
                                          <p:spTgt spid="8"/>
                                        </p:tgtEl>
                                      </p:cBhvr>
                                    </p:animEffect>
                                  </p:childTnLst>
                                </p:cTn>
                              </p:par>
                            </p:childTnLst>
                          </p:cTn>
                        </p:par>
                        <p:par>
                          <p:cTn id="20" fill="hold">
                            <p:stCondLst>
                              <p:cond delay="2500"/>
                            </p:stCondLst>
                            <p:childTnLst>
                              <p:par>
                                <p:cTn id="21" presetID="10" presetClass="entr" presetSubtype="0" fill="hold" grpId="0" nodeType="afterEffect">
                                  <p:stCondLst>
                                    <p:cond delay="50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ángulo 22">
            <a:extLst>
              <a:ext uri="{FF2B5EF4-FFF2-40B4-BE49-F238E27FC236}">
                <a16:creationId xmlns:a16="http://schemas.microsoft.com/office/drawing/2014/main" id="{181EB6BF-4D07-B801-2704-81F7758B62D0}"/>
              </a:ext>
            </a:extLst>
          </p:cNvPr>
          <p:cNvSpPr/>
          <p:nvPr/>
        </p:nvSpPr>
        <p:spPr>
          <a:xfrm>
            <a:off x="3176191" y="0"/>
            <a:ext cx="2808321" cy="51435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25FBE202-7235-E8D7-1DCF-F4A4C4FABFF4}"/>
              </a:ext>
            </a:extLst>
          </p:cNvPr>
          <p:cNvSpPr>
            <a:spLocks noGrp="1"/>
          </p:cNvSpPr>
          <p:nvPr>
            <p:ph sz="half" idx="4294967295"/>
          </p:nvPr>
        </p:nvSpPr>
        <p:spPr>
          <a:xfrm>
            <a:off x="86936" y="621233"/>
            <a:ext cx="3072553" cy="4209431"/>
          </a:xfrm>
          <a:prstGeom prst="roundRect">
            <a:avLst>
              <a:gd name="adj" fmla="val 0"/>
            </a:avLst>
          </a:prstGeom>
          <a:solidFill>
            <a:schemeClr val="bg1"/>
          </a:solidFill>
          <a:ln w="12700">
            <a:noFill/>
            <a:prstDash val="sysDash"/>
          </a:ln>
          <a:effectLst/>
        </p:spPr>
        <p:txBody>
          <a:bodyPr anchor="ctr">
            <a:noAutofit/>
          </a:bodyPr>
          <a:lstStyle/>
          <a:p>
            <a:pPr marL="0" indent="0">
              <a:lnSpc>
                <a:spcPct val="107000"/>
              </a:lnSpc>
              <a:spcAft>
                <a:spcPts val="800"/>
              </a:spcAft>
              <a:buNone/>
            </a:pPr>
            <a:r>
              <a:rPr lang="en-US" sz="1400" kern="100" dirty="0">
                <a:latin typeface="Arial" panose="020B0604020202020204" pitchFamily="34" charset="0"/>
                <a:ea typeface="Aptos" panose="020B0004020202020204" pitchFamily="34" charset="0"/>
                <a:cs typeface="Arial" panose="020B0604020202020204" pitchFamily="34" charset="0"/>
              </a:rPr>
              <a:t>Ana Paola is a skilled and observant woman. She has always been aware of the environmental changes occurring around her, such as drastic temperature changes, water shortages, and vegetation loss. These concerns motivated her to pursue studies that would enable her to contribute with knowledge and find sustainable solutions to improve habitats and communities. Her professional preparation has inspired other young people to continue their education.</a:t>
            </a:r>
          </a:p>
        </p:txBody>
      </p:sp>
      <p:sp>
        <p:nvSpPr>
          <p:cNvPr id="2" name="Rectangle 1">
            <a:extLst>
              <a:ext uri="{FF2B5EF4-FFF2-40B4-BE49-F238E27FC236}">
                <a16:creationId xmlns:a16="http://schemas.microsoft.com/office/drawing/2014/main" id="{BE908D1F-4D11-A242-5BF8-4EBA54641E56}"/>
              </a:ext>
            </a:extLst>
          </p:cNvPr>
          <p:cNvSpPr/>
          <p:nvPr/>
        </p:nvSpPr>
        <p:spPr>
          <a:xfrm>
            <a:off x="6043000" y="621233"/>
            <a:ext cx="3014063" cy="4142768"/>
          </a:xfrm>
          <a:prstGeom prst="roundRect">
            <a:avLst>
              <a:gd name="adj" fmla="val 0"/>
            </a:avLst>
          </a:prstGeom>
          <a:solidFill>
            <a:schemeClr val="bg1"/>
          </a:solidFill>
          <a:ln w="1270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2906" tIns="32906" rIns="32906" bIns="32906" rtlCol="0" anchor="ctr"/>
          <a:lstStyle/>
          <a:p>
            <a:r>
              <a:rPr lang="en-US" sz="1400" dirty="0">
                <a:solidFill>
                  <a:schemeClr val="tx1"/>
                </a:solidFill>
                <a:latin typeface="Arial"/>
                <a:cs typeface="Arial"/>
              </a:rPr>
              <a:t>In the region, </a:t>
            </a:r>
            <a:r>
              <a:rPr lang="en-US" sz="1400" b="1" dirty="0">
                <a:solidFill>
                  <a:schemeClr val="tx1"/>
                </a:solidFill>
                <a:latin typeface="Arial"/>
                <a:cs typeface="Arial"/>
              </a:rPr>
              <a:t>extreme droughts and reduced water levels </a:t>
            </a:r>
            <a:r>
              <a:rPr lang="en-US" sz="1400" dirty="0">
                <a:solidFill>
                  <a:schemeClr val="tx1"/>
                </a:solidFill>
                <a:latin typeface="Arial"/>
                <a:cs typeface="Arial"/>
              </a:rPr>
              <a:t>have affected wetlands, springs, and aquifers, along with more frequent pests and forest fires, overgrazing, deforestation, and natural resource extraction. Overall, this has led to soil erosion and compaction, resulting in </a:t>
            </a:r>
            <a:r>
              <a:rPr lang="en-US" sz="1400" b="1" dirty="0">
                <a:solidFill>
                  <a:schemeClr val="tx1"/>
                </a:solidFill>
                <a:latin typeface="Arial"/>
                <a:cs typeface="Arial"/>
              </a:rPr>
              <a:t>vegetation loss and negative impacts on agricultural production</a:t>
            </a:r>
            <a:r>
              <a:rPr lang="en-US" sz="1400" dirty="0">
                <a:solidFill>
                  <a:schemeClr val="tx1"/>
                </a:solidFill>
                <a:latin typeface="Arial"/>
                <a:cs typeface="Arial"/>
              </a:rPr>
              <a:t>.</a:t>
            </a:r>
          </a:p>
          <a:p>
            <a:endParaRPr lang="en-US" sz="1400" dirty="0">
              <a:solidFill>
                <a:schemeClr val="tx1"/>
              </a:solidFill>
              <a:latin typeface="Arial"/>
              <a:cs typeface="Arial"/>
            </a:endParaRPr>
          </a:p>
          <a:p>
            <a:r>
              <a:rPr lang="en-US" sz="1400" dirty="0">
                <a:solidFill>
                  <a:schemeClr val="tx1"/>
                </a:solidFill>
                <a:latin typeface="Arial"/>
                <a:cs typeface="Arial"/>
              </a:rPr>
              <a:t>For these reasons, Ana Paola became involved in implementing solutions related to soil, water, and biodiversity conservation.</a:t>
            </a:r>
          </a:p>
        </p:txBody>
      </p:sp>
      <p:grpSp>
        <p:nvGrpSpPr>
          <p:cNvPr id="3" name="Grupo 2">
            <a:extLst>
              <a:ext uri="{FF2B5EF4-FFF2-40B4-BE49-F238E27FC236}">
                <a16:creationId xmlns:a16="http://schemas.microsoft.com/office/drawing/2014/main" id="{6FA543E4-CCFD-0DB2-62A2-BDA19E36CEAC}"/>
              </a:ext>
            </a:extLst>
          </p:cNvPr>
          <p:cNvGrpSpPr/>
          <p:nvPr/>
        </p:nvGrpSpPr>
        <p:grpSpPr>
          <a:xfrm>
            <a:off x="179386" y="-30453"/>
            <a:ext cx="2996805" cy="394210"/>
            <a:chOff x="179386" y="-30453"/>
            <a:chExt cx="2996805" cy="394210"/>
          </a:xfrm>
        </p:grpSpPr>
        <p:sp>
          <p:nvSpPr>
            <p:cNvPr id="11" name="Rectángulo: una sola esquina redondeada 10">
              <a:extLst>
                <a:ext uri="{FF2B5EF4-FFF2-40B4-BE49-F238E27FC236}">
                  <a16:creationId xmlns:a16="http://schemas.microsoft.com/office/drawing/2014/main" id="{663E6463-4166-44CE-7C9F-84798C9E3F61}"/>
                </a:ext>
              </a:extLst>
            </p:cNvPr>
            <p:cNvSpPr/>
            <p:nvPr/>
          </p:nvSpPr>
          <p:spPr>
            <a:xfrm flipV="1">
              <a:off x="179387" y="-1287"/>
              <a:ext cx="2996804" cy="336891"/>
            </a:xfrm>
            <a:prstGeom prst="round1Rect">
              <a:avLst>
                <a:gd name="adj" fmla="val 37295"/>
              </a:avLst>
            </a:prstGeom>
            <a:solidFill>
              <a:srgbClr val="156082"/>
            </a:solidFill>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Headline">
              <a:extLst>
                <a:ext uri="{FF2B5EF4-FFF2-40B4-BE49-F238E27FC236}">
                  <a16:creationId xmlns:a16="http://schemas.microsoft.com/office/drawing/2014/main" id="{DB9FA5DA-4F55-FF0A-A910-B4AD06C5B002}"/>
                </a:ext>
              </a:extLst>
            </p:cNvPr>
            <p:cNvSpPr txBox="1">
              <a:spLocks/>
            </p:cNvSpPr>
            <p:nvPr/>
          </p:nvSpPr>
          <p:spPr bwMode="gray">
            <a:xfrm>
              <a:off x="179386" y="-30453"/>
              <a:ext cx="1419067" cy="394210"/>
            </a:xfrm>
            <a:prstGeom prst="rect">
              <a:avLst/>
            </a:prstGeom>
          </p:spPr>
          <p:txBody>
            <a:bodyPr wrap="square">
              <a:spAutoFit/>
            </a:bodyPr>
            <a:lstStyle>
              <a:lvl1pPr algn="l" defTabSz="685800" rtl="0" eaLnBrk="1" latinLnBrk="0" hangingPunct="1">
                <a:lnSpc>
                  <a:spcPct val="90000"/>
                </a:lnSpc>
                <a:spcBef>
                  <a:spcPct val="0"/>
                </a:spcBef>
                <a:buNone/>
                <a:defRPr sz="2600" b="1" kern="1200">
                  <a:solidFill>
                    <a:schemeClr val="tx1"/>
                  </a:solidFill>
                  <a:latin typeface="+mj-lt"/>
                  <a:ea typeface="+mj-ea"/>
                  <a:cs typeface="+mj-cs"/>
                </a:defRPr>
              </a:lvl1pPr>
            </a:lstStyle>
            <a:p>
              <a:pPr>
                <a:lnSpc>
                  <a:spcPct val="120000"/>
                </a:lnSpc>
                <a:spcAft>
                  <a:spcPts val="600"/>
                </a:spcAft>
              </a:pPr>
              <a:r>
                <a:rPr lang="en-US" sz="1800" dirty="0">
                  <a:solidFill>
                    <a:schemeClr val="bg1"/>
                  </a:solidFill>
                  <a:latin typeface="Arial" panose="020B0604020202020204" pitchFamily="34" charset="0"/>
                  <a:cs typeface="Arial" panose="020B0604020202020204" pitchFamily="34" charset="0"/>
                </a:rPr>
                <a:t>Motivation</a:t>
              </a:r>
            </a:p>
          </p:txBody>
        </p:sp>
      </p:grpSp>
      <p:grpSp>
        <p:nvGrpSpPr>
          <p:cNvPr id="6" name="Grupo 5">
            <a:extLst>
              <a:ext uri="{FF2B5EF4-FFF2-40B4-BE49-F238E27FC236}">
                <a16:creationId xmlns:a16="http://schemas.microsoft.com/office/drawing/2014/main" id="{6451DCE6-3276-F371-C1A6-1F8B6EFD1676}"/>
              </a:ext>
            </a:extLst>
          </p:cNvPr>
          <p:cNvGrpSpPr/>
          <p:nvPr/>
        </p:nvGrpSpPr>
        <p:grpSpPr>
          <a:xfrm>
            <a:off x="5967810" y="-47844"/>
            <a:ext cx="2996804" cy="394210"/>
            <a:chOff x="5967810" y="-47844"/>
            <a:chExt cx="2996804" cy="394210"/>
          </a:xfrm>
        </p:grpSpPr>
        <p:sp>
          <p:nvSpPr>
            <p:cNvPr id="15" name="Rectángulo: una sola esquina redondeada 14">
              <a:extLst>
                <a:ext uri="{FF2B5EF4-FFF2-40B4-BE49-F238E27FC236}">
                  <a16:creationId xmlns:a16="http://schemas.microsoft.com/office/drawing/2014/main" id="{21EB8A96-84A0-AB4A-9404-FE58D16A13C6}"/>
                </a:ext>
              </a:extLst>
            </p:cNvPr>
            <p:cNvSpPr/>
            <p:nvPr/>
          </p:nvSpPr>
          <p:spPr>
            <a:xfrm flipV="1">
              <a:off x="5967810" y="-1280"/>
              <a:ext cx="2996804" cy="336892"/>
            </a:xfrm>
            <a:prstGeom prst="round1Rect">
              <a:avLst>
                <a:gd name="adj" fmla="val 29007"/>
              </a:avLst>
            </a:prstGeom>
            <a:solidFill>
              <a:srgbClr val="156082"/>
            </a:solidFill>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Headline">
              <a:extLst>
                <a:ext uri="{FF2B5EF4-FFF2-40B4-BE49-F238E27FC236}">
                  <a16:creationId xmlns:a16="http://schemas.microsoft.com/office/drawing/2014/main" id="{B5E11C8F-F1E5-1B1A-9D0A-03839DCD1636}"/>
                </a:ext>
              </a:extLst>
            </p:cNvPr>
            <p:cNvSpPr txBox="1">
              <a:spLocks/>
            </p:cNvSpPr>
            <p:nvPr/>
          </p:nvSpPr>
          <p:spPr bwMode="gray">
            <a:xfrm>
              <a:off x="6047554" y="-47844"/>
              <a:ext cx="1419067" cy="394210"/>
            </a:xfrm>
            <a:prstGeom prst="rect">
              <a:avLst/>
            </a:prstGeom>
          </p:spPr>
          <p:txBody>
            <a:bodyPr wrap="square">
              <a:spAutoFit/>
            </a:bodyPr>
            <a:lstStyle>
              <a:lvl1pPr algn="l" defTabSz="685800" rtl="0" eaLnBrk="1" latinLnBrk="0" hangingPunct="1">
                <a:lnSpc>
                  <a:spcPct val="90000"/>
                </a:lnSpc>
                <a:spcBef>
                  <a:spcPct val="0"/>
                </a:spcBef>
                <a:buNone/>
                <a:defRPr sz="2600" b="1" kern="1200">
                  <a:solidFill>
                    <a:schemeClr val="tx1"/>
                  </a:solidFill>
                  <a:latin typeface="+mj-lt"/>
                  <a:ea typeface="+mj-ea"/>
                  <a:cs typeface="+mj-cs"/>
                </a:defRPr>
              </a:lvl1pPr>
            </a:lstStyle>
            <a:p>
              <a:pPr>
                <a:lnSpc>
                  <a:spcPct val="120000"/>
                </a:lnSpc>
                <a:spcAft>
                  <a:spcPts val="600"/>
                </a:spcAft>
              </a:pPr>
              <a:r>
                <a:rPr lang="en-US" sz="1800" dirty="0">
                  <a:solidFill>
                    <a:schemeClr val="bg1"/>
                  </a:solidFill>
                  <a:latin typeface="Arial" panose="020B0604020202020204" pitchFamily="34" charset="0"/>
                  <a:cs typeface="Arial" panose="020B0604020202020204" pitchFamily="34" charset="0"/>
                </a:rPr>
                <a:t>Context</a:t>
              </a:r>
            </a:p>
          </p:txBody>
        </p:sp>
      </p:grpSp>
      <p:grpSp>
        <p:nvGrpSpPr>
          <p:cNvPr id="4" name="Grupo 3">
            <a:extLst>
              <a:ext uri="{FF2B5EF4-FFF2-40B4-BE49-F238E27FC236}">
                <a16:creationId xmlns:a16="http://schemas.microsoft.com/office/drawing/2014/main" id="{78E203CC-8203-3A44-883E-872AB81CB6C2}"/>
              </a:ext>
            </a:extLst>
          </p:cNvPr>
          <p:cNvGrpSpPr/>
          <p:nvPr/>
        </p:nvGrpSpPr>
        <p:grpSpPr>
          <a:xfrm>
            <a:off x="3397232" y="0"/>
            <a:ext cx="2351258" cy="5145843"/>
            <a:chOff x="3397232" y="0"/>
            <a:chExt cx="2351258" cy="5145843"/>
          </a:xfrm>
        </p:grpSpPr>
        <p:sp>
          <p:nvSpPr>
            <p:cNvPr id="8" name="CuadroTexto 7">
              <a:extLst>
                <a:ext uri="{FF2B5EF4-FFF2-40B4-BE49-F238E27FC236}">
                  <a16:creationId xmlns:a16="http://schemas.microsoft.com/office/drawing/2014/main" id="{21C97FC2-9E98-02CA-BC07-48F541B9CC19}"/>
                </a:ext>
              </a:extLst>
            </p:cNvPr>
            <p:cNvSpPr txBox="1"/>
            <p:nvPr/>
          </p:nvSpPr>
          <p:spPr>
            <a:xfrm>
              <a:off x="3397232" y="1927922"/>
              <a:ext cx="2351257" cy="466281"/>
            </a:xfrm>
            <a:prstGeom prst="rect">
              <a:avLst/>
            </a:prstGeom>
            <a:noFill/>
          </p:spPr>
          <p:txBody>
            <a:bodyPr wrap="square">
              <a:spAutoFit/>
            </a:bodyPr>
            <a:lstStyle/>
            <a:p>
              <a:pPr algn="ctr">
                <a:lnSpc>
                  <a:spcPct val="90000"/>
                </a:lnSpc>
              </a:pPr>
              <a:r>
                <a:rPr lang="en-US" sz="900" dirty="0">
                  <a:latin typeface="Arial" panose="020B0604020202020204" pitchFamily="34" charset="0"/>
                  <a:cs typeface="Arial" panose="020B0604020202020204" pitchFamily="34" charset="0"/>
                </a:rPr>
                <a:t>Environmental Education Arte </a:t>
              </a:r>
              <a:r>
                <a:rPr lang="en-US" sz="900" dirty="0" err="1">
                  <a:latin typeface="Arial" panose="020B0604020202020204" pitchFamily="34" charset="0"/>
                  <a:cs typeface="Arial" panose="020B0604020202020204" pitchFamily="34" charset="0"/>
                </a:rPr>
                <a:t>Naturaleza</a:t>
              </a:r>
              <a:r>
                <a:rPr lang="en-US" sz="900" dirty="0">
                  <a:latin typeface="Arial" panose="020B0604020202020204" pitchFamily="34" charset="0"/>
                  <a:cs typeface="Arial" panose="020B0604020202020204" pitchFamily="34" charset="0"/>
                </a:rPr>
                <a:t> in primary school Natural Protected Area  Peña Alta</a:t>
              </a:r>
            </a:p>
          </p:txBody>
        </p:sp>
        <p:pic>
          <p:nvPicPr>
            <p:cNvPr id="9" name="Imagen 8" descr="Un grupo de gente con paraguas&#10;&#10;Descripción generada automáticamente">
              <a:extLst>
                <a:ext uri="{FF2B5EF4-FFF2-40B4-BE49-F238E27FC236}">
                  <a16:creationId xmlns:a16="http://schemas.microsoft.com/office/drawing/2014/main" id="{D056318E-196F-B401-5041-DBC41EEA22D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397234" y="0"/>
              <a:ext cx="2351256" cy="1879073"/>
            </a:xfrm>
            <a:prstGeom prst="rect">
              <a:avLst/>
            </a:prstGeom>
          </p:spPr>
        </p:pic>
        <p:pic>
          <p:nvPicPr>
            <p:cNvPr id="14" name="Imagen 13" descr="Hombre sentado en el pasto&#10;&#10;Descripción generada automáticamente con confianza media">
              <a:extLst>
                <a:ext uri="{FF2B5EF4-FFF2-40B4-BE49-F238E27FC236}">
                  <a16:creationId xmlns:a16="http://schemas.microsoft.com/office/drawing/2014/main" id="{B74B133B-6B5D-76B5-F916-6BD5A347628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397234" y="2443053"/>
              <a:ext cx="2351256" cy="2702790"/>
            </a:xfrm>
            <a:prstGeom prst="rect">
              <a:avLst/>
            </a:prstGeom>
          </p:spPr>
        </p:pic>
      </p:grpSp>
      <p:sp>
        <p:nvSpPr>
          <p:cNvPr id="7" name="Elipse 6">
            <a:hlinkClick r:id="rId5" action="ppaction://hlinksldjump"/>
            <a:extLst>
              <a:ext uri="{FF2B5EF4-FFF2-40B4-BE49-F238E27FC236}">
                <a16:creationId xmlns:a16="http://schemas.microsoft.com/office/drawing/2014/main" id="{BF65BF9C-55B0-AC50-AB9F-3844ACFED852}"/>
              </a:ext>
            </a:extLst>
          </p:cNvPr>
          <p:cNvSpPr/>
          <p:nvPr/>
        </p:nvSpPr>
        <p:spPr>
          <a:xfrm>
            <a:off x="8977782" y="4966437"/>
            <a:ext cx="139024" cy="139024"/>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40766664"/>
      </p:ext>
    </p:extLst>
  </p:cSld>
  <p:clrMapOvr>
    <a:masterClrMapping/>
  </p:clrMapOvr>
  <p:transition spd="slow" advClick="0" advTm="5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500"/>
                                  </p:stCondLst>
                                  <p:childTnLst>
                                    <p:set>
                                      <p:cBhvr>
                                        <p:cTn id="11" dur="1" fill="hold">
                                          <p:stCondLst>
                                            <p:cond delay="0"/>
                                          </p:stCondLst>
                                        </p:cTn>
                                        <p:tgtEl>
                                          <p:spTgt spid="5">
                                            <p:bg/>
                                          </p:spTgt>
                                        </p:tgtEl>
                                        <p:attrNameLst>
                                          <p:attrName>style.visibility</p:attrName>
                                        </p:attrNameLst>
                                      </p:cBhvr>
                                      <p:to>
                                        <p:strVal val="visible"/>
                                      </p:to>
                                    </p:set>
                                    <p:animEffect transition="in" filter="fade">
                                      <p:cBhvr>
                                        <p:cTn id="12" dur="1500"/>
                                        <p:tgtEl>
                                          <p:spTgt spid="5">
                                            <p:bg/>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1500"/>
                                        <p:tgtEl>
                                          <p:spTgt spid="5">
                                            <p:txEl>
                                              <p:pRg st="0" end="0"/>
                                            </p:txEl>
                                          </p:spTgt>
                                        </p:tgtEl>
                                      </p:cBhvr>
                                    </p:animEffect>
                                  </p:childTnLst>
                                </p:cTn>
                              </p:par>
                              <p:par>
                                <p:cTn id="16" presetID="2" presetClass="entr" presetSubtype="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500" fill="hold"/>
                                        <p:tgtEl>
                                          <p:spTgt spid="4"/>
                                        </p:tgtEl>
                                        <p:attrNameLst>
                                          <p:attrName>ppt_x</p:attrName>
                                        </p:attrNameLst>
                                      </p:cBhvr>
                                      <p:tavLst>
                                        <p:tav tm="0">
                                          <p:val>
                                            <p:strVal val="#ppt_x"/>
                                          </p:val>
                                        </p:tav>
                                        <p:tav tm="100000">
                                          <p:val>
                                            <p:strVal val="#ppt_x"/>
                                          </p:val>
                                        </p:tav>
                                      </p:tavLst>
                                    </p:anim>
                                    <p:anim calcmode="lin" valueType="num">
                                      <p:cBhvr additive="base">
                                        <p:cTn id="19" dur="1500" fill="hold"/>
                                        <p:tgtEl>
                                          <p:spTgt spid="4"/>
                                        </p:tgtEl>
                                        <p:attrNameLst>
                                          <p:attrName>ppt_y</p:attrName>
                                        </p:attrNameLst>
                                      </p:cBhvr>
                                      <p:tavLst>
                                        <p:tav tm="0">
                                          <p:val>
                                            <p:strVal val="0-#ppt_h/2"/>
                                          </p:val>
                                        </p:tav>
                                        <p:tav tm="100000">
                                          <p:val>
                                            <p:strVal val="#ppt_y"/>
                                          </p:val>
                                        </p:tav>
                                      </p:tavLst>
                                    </p:anim>
                                  </p:childTnLst>
                                </p:cTn>
                              </p:par>
                            </p:childTnLst>
                          </p:cTn>
                        </p:par>
                        <p:par>
                          <p:cTn id="20" fill="hold">
                            <p:stCondLst>
                              <p:cond delay="3000"/>
                            </p:stCondLst>
                            <p:childTnLst>
                              <p:par>
                                <p:cTn id="21" presetID="2" presetClass="entr" presetSubtype="1" fill="hold" nodeType="afterEffect">
                                  <p:stCondLst>
                                    <p:cond delay="450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1000" fill="hold"/>
                                        <p:tgtEl>
                                          <p:spTgt spid="6"/>
                                        </p:tgtEl>
                                        <p:attrNameLst>
                                          <p:attrName>ppt_x</p:attrName>
                                        </p:attrNameLst>
                                      </p:cBhvr>
                                      <p:tavLst>
                                        <p:tav tm="0">
                                          <p:val>
                                            <p:strVal val="#ppt_x"/>
                                          </p:val>
                                        </p:tav>
                                        <p:tav tm="100000">
                                          <p:val>
                                            <p:strVal val="#ppt_x"/>
                                          </p:val>
                                        </p:tav>
                                      </p:tavLst>
                                    </p:anim>
                                    <p:anim calcmode="lin" valueType="num">
                                      <p:cBhvr additive="base">
                                        <p:cTn id="24" dur="1000" fill="hold"/>
                                        <p:tgtEl>
                                          <p:spTgt spid="6"/>
                                        </p:tgtEl>
                                        <p:attrNameLst>
                                          <p:attrName>ppt_y</p:attrName>
                                        </p:attrNameLst>
                                      </p:cBhvr>
                                      <p:tavLst>
                                        <p:tav tm="0">
                                          <p:val>
                                            <p:strVal val="0-#ppt_h/2"/>
                                          </p:val>
                                        </p:tav>
                                        <p:tav tm="100000">
                                          <p:val>
                                            <p:strVal val="#ppt_y"/>
                                          </p:val>
                                        </p:tav>
                                      </p:tavLst>
                                    </p:anim>
                                  </p:childTnLst>
                                </p:cTn>
                              </p:par>
                            </p:childTnLst>
                          </p:cTn>
                        </p:par>
                        <p:par>
                          <p:cTn id="25" fill="hold">
                            <p:stCondLst>
                              <p:cond delay="8500"/>
                            </p:stCondLst>
                            <p:childTnLst>
                              <p:par>
                                <p:cTn id="26" presetID="10" presetClass="entr" presetSubtype="0" fill="hold" grpId="0" nodeType="afterEffect">
                                  <p:stCondLst>
                                    <p:cond delay="750"/>
                                  </p:stCondLst>
                                  <p:childTnLst>
                                    <p:set>
                                      <p:cBhvr>
                                        <p:cTn id="27" dur="1" fill="hold">
                                          <p:stCondLst>
                                            <p:cond delay="0"/>
                                          </p:stCondLst>
                                        </p:cTn>
                                        <p:tgtEl>
                                          <p:spTgt spid="2">
                                            <p:bg/>
                                          </p:spTgt>
                                        </p:tgtEl>
                                        <p:attrNameLst>
                                          <p:attrName>style.visibility</p:attrName>
                                        </p:attrNameLst>
                                      </p:cBhvr>
                                      <p:to>
                                        <p:strVal val="visible"/>
                                      </p:to>
                                    </p:set>
                                    <p:animEffect transition="in" filter="fade">
                                      <p:cBhvr>
                                        <p:cTn id="28" dur="1500"/>
                                        <p:tgtEl>
                                          <p:spTgt spid="2">
                                            <p:bg/>
                                          </p:spTgt>
                                        </p:tgtEl>
                                      </p:cBhvr>
                                    </p:animEffect>
                                  </p:childTnLst>
                                </p:cTn>
                              </p:par>
                            </p:childTnLst>
                          </p:cTn>
                        </p:par>
                        <p:par>
                          <p:cTn id="29" fill="hold">
                            <p:stCondLst>
                              <p:cond delay="10750"/>
                            </p:stCondLst>
                            <p:childTnLst>
                              <p:par>
                                <p:cTn id="30" presetID="10" presetClass="entr" presetSubtype="0" fill="hold" grpId="0" nodeType="after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fade">
                                      <p:cBhvr>
                                        <p:cTn id="32" dur="1500"/>
                                        <p:tgtEl>
                                          <p:spTgt spid="2">
                                            <p:txEl>
                                              <p:pRg st="0" end="0"/>
                                            </p:txEl>
                                          </p:spTgt>
                                        </p:tgtEl>
                                      </p:cBhvr>
                                    </p:animEffect>
                                  </p:childTnLst>
                                </p:cTn>
                              </p:par>
                            </p:childTnLst>
                          </p:cTn>
                        </p:par>
                        <p:par>
                          <p:cTn id="33" fill="hold">
                            <p:stCondLst>
                              <p:cond delay="12250"/>
                            </p:stCondLst>
                            <p:childTnLst>
                              <p:par>
                                <p:cTn id="34" presetID="10" presetClass="entr" presetSubtype="0" fill="hold" grpId="0" nodeType="afterEffect">
                                  <p:stCondLst>
                                    <p:cond delay="0"/>
                                  </p:stCondLst>
                                  <p:childTnLst>
                                    <p:set>
                                      <p:cBhvr>
                                        <p:cTn id="35" dur="1" fill="hold">
                                          <p:stCondLst>
                                            <p:cond delay="0"/>
                                          </p:stCondLst>
                                        </p:cTn>
                                        <p:tgtEl>
                                          <p:spTgt spid="2">
                                            <p:txEl>
                                              <p:pRg st="2" end="2"/>
                                            </p:txEl>
                                          </p:spTgt>
                                        </p:tgtEl>
                                        <p:attrNameLst>
                                          <p:attrName>style.visibility</p:attrName>
                                        </p:attrNameLst>
                                      </p:cBhvr>
                                      <p:to>
                                        <p:strVal val="visible"/>
                                      </p:to>
                                    </p:set>
                                    <p:animEffect transition="in" filter="fade">
                                      <p:cBhvr>
                                        <p:cTn id="36" dur="1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2" grpId="0" uiExpand="1" build="p"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A98271DA-19CC-1554-49B5-922C932DBD6B}"/>
              </a:ext>
            </a:extLst>
          </p:cNvPr>
          <p:cNvSpPr/>
          <p:nvPr/>
        </p:nvSpPr>
        <p:spPr>
          <a:xfrm>
            <a:off x="0" y="0"/>
            <a:ext cx="3880965" cy="51435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25FBE202-7235-E8D7-1DCF-F4A4C4FABFF4}"/>
              </a:ext>
            </a:extLst>
          </p:cNvPr>
          <p:cNvSpPr>
            <a:spLocks noGrp="1"/>
          </p:cNvSpPr>
          <p:nvPr>
            <p:ph sz="half" idx="1"/>
          </p:nvPr>
        </p:nvSpPr>
        <p:spPr>
          <a:xfrm>
            <a:off x="150214" y="473509"/>
            <a:ext cx="3577189" cy="4470302"/>
          </a:xfrm>
          <a:ln>
            <a:noFill/>
          </a:ln>
        </p:spPr>
        <p:txBody>
          <a:bodyPr anchor="ctr">
            <a:noAutofit/>
          </a:bodyPr>
          <a:lstStyle/>
          <a:p>
            <a:pPr>
              <a:buClr>
                <a:srgbClr val="6FC3BA"/>
              </a:buClr>
            </a:pPr>
            <a:r>
              <a:rPr lang="en-US" sz="1350" kern="100" dirty="0">
                <a:latin typeface="Arial"/>
                <a:ea typeface="Aptos" panose="020B0004020202020204" pitchFamily="34" charset="0"/>
                <a:cs typeface="Arial"/>
              </a:rPr>
              <a:t>To address water scarcity, in 2019, Ana Paola began collaborating with </a:t>
            </a:r>
            <a:r>
              <a:rPr lang="en-US" sz="1350" kern="100" dirty="0" err="1">
                <a:latin typeface="Arial"/>
                <a:ea typeface="Aptos" panose="020B0004020202020204" pitchFamily="34" charset="0"/>
                <a:cs typeface="Arial"/>
              </a:rPr>
              <a:t>Salvemos</a:t>
            </a:r>
            <a:r>
              <a:rPr lang="en-US" sz="1350" kern="100" dirty="0">
                <a:latin typeface="Arial"/>
                <a:ea typeface="Aptos" panose="020B0004020202020204" pitchFamily="34" charset="0"/>
                <a:cs typeface="Arial"/>
              </a:rPr>
              <a:t> al Río Laja A.C. Together, they joined the ADAPTUR (GIZ) project. She trained and participated in </a:t>
            </a:r>
            <a:r>
              <a:rPr lang="en-US" sz="1350" b="1" kern="100" dirty="0">
                <a:latin typeface="Arial"/>
                <a:ea typeface="Aptos" panose="020B0004020202020204" pitchFamily="34" charset="0"/>
                <a:cs typeface="Arial"/>
              </a:rPr>
              <a:t>designing ecosystem-based adaptation (</a:t>
            </a:r>
            <a:r>
              <a:rPr lang="en-US" sz="1350" b="1" kern="100" dirty="0" err="1">
                <a:latin typeface="Arial"/>
                <a:ea typeface="Aptos" panose="020B0004020202020204" pitchFamily="34" charset="0"/>
                <a:cs typeface="Arial"/>
              </a:rPr>
              <a:t>EbA</a:t>
            </a:r>
            <a:r>
              <a:rPr lang="en-US" sz="1350" b="1" kern="100" dirty="0">
                <a:latin typeface="Arial"/>
                <a:ea typeface="Aptos" panose="020B0004020202020204" pitchFamily="34" charset="0"/>
                <a:cs typeface="Arial"/>
              </a:rPr>
              <a:t>) measures </a:t>
            </a:r>
            <a:r>
              <a:rPr lang="en-US" sz="1350" kern="100" dirty="0">
                <a:latin typeface="Arial"/>
                <a:ea typeface="Aptos" panose="020B0004020202020204" pitchFamily="34" charset="0"/>
                <a:cs typeface="Arial"/>
              </a:rPr>
              <a:t>for the communities of Puerto Nieto and </a:t>
            </a:r>
            <a:r>
              <a:rPr lang="en-US" sz="1350" kern="100" dirty="0" err="1">
                <a:latin typeface="Arial"/>
                <a:ea typeface="Aptos" panose="020B0004020202020204" pitchFamily="34" charset="0"/>
                <a:cs typeface="Arial"/>
              </a:rPr>
              <a:t>Agustín</a:t>
            </a:r>
            <a:r>
              <a:rPr lang="en-US" sz="1350" kern="100" dirty="0">
                <a:latin typeface="Arial"/>
                <a:ea typeface="Aptos" panose="020B0004020202020204" pitchFamily="34" charset="0"/>
                <a:cs typeface="Arial"/>
              </a:rPr>
              <a:t> González in the Municipality of San Miguel de Allende.</a:t>
            </a:r>
          </a:p>
          <a:p>
            <a:pPr>
              <a:buClr>
                <a:srgbClr val="6FC3BA"/>
              </a:buClr>
            </a:pPr>
            <a:r>
              <a:rPr lang="en-US" sz="1350" kern="100" dirty="0">
                <a:latin typeface="Arial"/>
                <a:ea typeface="Aptos" panose="020B0004020202020204" pitchFamily="34" charset="0"/>
                <a:cs typeface="Arial"/>
              </a:rPr>
              <a:t>In 2020 and 2022, she coordinated the design and implementation of </a:t>
            </a:r>
            <a:r>
              <a:rPr lang="en-US" sz="1350" kern="100" dirty="0" err="1">
                <a:latin typeface="Arial"/>
                <a:ea typeface="Aptos" panose="020B0004020202020204" pitchFamily="34" charset="0"/>
                <a:cs typeface="Arial"/>
              </a:rPr>
              <a:t>EbA</a:t>
            </a:r>
            <a:r>
              <a:rPr lang="en-US" sz="1350" kern="100" dirty="0">
                <a:latin typeface="Arial"/>
                <a:ea typeface="Aptos" panose="020B0004020202020204" pitchFamily="34" charset="0"/>
                <a:cs typeface="Arial"/>
              </a:rPr>
              <a:t> measures with the communities, including </a:t>
            </a:r>
            <a:r>
              <a:rPr lang="en-US" sz="1350" b="1" kern="100" dirty="0">
                <a:latin typeface="Arial"/>
                <a:ea typeface="Aptos" panose="020B0004020202020204" pitchFamily="34" charset="0"/>
                <a:cs typeface="Arial"/>
              </a:rPr>
              <a:t>soil conservation </a:t>
            </a:r>
            <a:r>
              <a:rPr lang="en-US" sz="1350" kern="100" dirty="0">
                <a:latin typeface="Arial"/>
                <a:ea typeface="Aptos" panose="020B0004020202020204" pitchFamily="34" charset="0"/>
                <a:cs typeface="Arial"/>
              </a:rPr>
              <a:t>practices to improve water infiltration and </a:t>
            </a:r>
            <a:r>
              <a:rPr lang="en-US" sz="1350" b="1" kern="100" dirty="0">
                <a:latin typeface="Arial"/>
                <a:ea typeface="Aptos" panose="020B0004020202020204" pitchFamily="34" charset="0"/>
                <a:cs typeface="Arial"/>
              </a:rPr>
              <a:t>reforestation </a:t>
            </a:r>
            <a:r>
              <a:rPr lang="en-US" sz="1350" kern="100" dirty="0">
                <a:latin typeface="Arial"/>
                <a:ea typeface="Aptos" panose="020B0004020202020204" pitchFamily="34" charset="0"/>
                <a:cs typeface="Arial"/>
              </a:rPr>
              <a:t>with native plant species.</a:t>
            </a:r>
          </a:p>
          <a:p>
            <a:pPr>
              <a:buClr>
                <a:srgbClr val="6FC3BA"/>
              </a:buClr>
            </a:pPr>
            <a:r>
              <a:rPr lang="en-US" sz="1350" kern="100" dirty="0">
                <a:latin typeface="Arial"/>
                <a:ea typeface="Aptos" panose="020B0004020202020204" pitchFamily="34" charset="0"/>
                <a:cs typeface="Arial"/>
              </a:rPr>
              <a:t>Today, she continues working with these communities and is a member of the technical committee of the Peña Alta Protected Natural Area, where decisions are made on natural resource conservation.</a:t>
            </a:r>
            <a:r>
              <a:rPr lang="en-US" sz="1350" dirty="0">
                <a:effectLst/>
                <a:latin typeface="Arial"/>
                <a:ea typeface="Aptos" panose="020B0004020202020204" pitchFamily="34" charset="0"/>
                <a:cs typeface="Arial"/>
              </a:rPr>
              <a:t>. </a:t>
            </a:r>
            <a:endParaRPr lang="en-US" sz="1350" dirty="0">
              <a:latin typeface="Arial"/>
              <a:cs typeface="Arial"/>
            </a:endParaRPr>
          </a:p>
        </p:txBody>
      </p:sp>
      <p:grpSp>
        <p:nvGrpSpPr>
          <p:cNvPr id="3" name="Grupo 2">
            <a:extLst>
              <a:ext uri="{FF2B5EF4-FFF2-40B4-BE49-F238E27FC236}">
                <a16:creationId xmlns:a16="http://schemas.microsoft.com/office/drawing/2014/main" id="{5DE38D94-3BF2-DBD4-499B-5D29525C6E6D}"/>
              </a:ext>
            </a:extLst>
          </p:cNvPr>
          <p:cNvGrpSpPr/>
          <p:nvPr/>
        </p:nvGrpSpPr>
        <p:grpSpPr>
          <a:xfrm>
            <a:off x="179386" y="-37433"/>
            <a:ext cx="2954703" cy="394210"/>
            <a:chOff x="179386" y="-37433"/>
            <a:chExt cx="2954703" cy="394210"/>
          </a:xfrm>
        </p:grpSpPr>
        <p:sp>
          <p:nvSpPr>
            <p:cNvPr id="9" name="Rectángulo: una sola esquina redondeada 8">
              <a:extLst>
                <a:ext uri="{FF2B5EF4-FFF2-40B4-BE49-F238E27FC236}">
                  <a16:creationId xmlns:a16="http://schemas.microsoft.com/office/drawing/2014/main" id="{EA368E6F-F549-086C-B20E-3EC72F902F8A}"/>
                </a:ext>
              </a:extLst>
            </p:cNvPr>
            <p:cNvSpPr/>
            <p:nvPr/>
          </p:nvSpPr>
          <p:spPr>
            <a:xfrm flipV="1">
              <a:off x="179387" y="-1286"/>
              <a:ext cx="2954702" cy="336891"/>
            </a:xfrm>
            <a:prstGeom prst="round1Rect">
              <a:avLst>
                <a:gd name="adj" fmla="val 37295"/>
              </a:avLst>
            </a:prstGeom>
            <a:solidFill>
              <a:srgbClr val="156082"/>
            </a:solidFill>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Headline">
              <a:extLst>
                <a:ext uri="{FF2B5EF4-FFF2-40B4-BE49-F238E27FC236}">
                  <a16:creationId xmlns:a16="http://schemas.microsoft.com/office/drawing/2014/main" id="{F465BB8B-A92A-A61B-7DF5-D32CE735F1AA}"/>
                </a:ext>
              </a:extLst>
            </p:cNvPr>
            <p:cNvSpPr txBox="1">
              <a:spLocks/>
            </p:cNvSpPr>
            <p:nvPr/>
          </p:nvSpPr>
          <p:spPr bwMode="gray">
            <a:xfrm>
              <a:off x="179386" y="-37433"/>
              <a:ext cx="1419067" cy="394210"/>
            </a:xfrm>
            <a:prstGeom prst="rect">
              <a:avLst/>
            </a:prstGeom>
          </p:spPr>
          <p:txBody>
            <a:bodyPr wrap="square">
              <a:spAutoFit/>
            </a:bodyPr>
            <a:lstStyle>
              <a:lvl1pPr algn="l" defTabSz="685800" rtl="0" eaLnBrk="1" latinLnBrk="0" hangingPunct="1">
                <a:lnSpc>
                  <a:spcPct val="90000"/>
                </a:lnSpc>
                <a:spcBef>
                  <a:spcPct val="0"/>
                </a:spcBef>
                <a:buNone/>
                <a:defRPr sz="2600" b="1" kern="1200">
                  <a:solidFill>
                    <a:schemeClr val="tx1"/>
                  </a:solidFill>
                  <a:latin typeface="+mj-lt"/>
                  <a:ea typeface="+mj-ea"/>
                  <a:cs typeface="+mj-cs"/>
                </a:defRPr>
              </a:lvl1pPr>
            </a:lstStyle>
            <a:p>
              <a:pPr>
                <a:lnSpc>
                  <a:spcPct val="120000"/>
                </a:lnSpc>
                <a:spcAft>
                  <a:spcPts val="600"/>
                </a:spcAft>
              </a:pPr>
              <a:r>
                <a:rPr lang="en-US" sz="1800" dirty="0">
                  <a:solidFill>
                    <a:schemeClr val="bg1"/>
                  </a:solidFill>
                  <a:latin typeface="Arial" panose="020B0604020202020204" pitchFamily="34" charset="0"/>
                  <a:cs typeface="Arial" panose="020B0604020202020204" pitchFamily="34" charset="0"/>
                </a:rPr>
                <a:t>Actions</a:t>
              </a:r>
            </a:p>
          </p:txBody>
        </p:sp>
      </p:grpSp>
      <p:grpSp>
        <p:nvGrpSpPr>
          <p:cNvPr id="8" name="Grupo 7">
            <a:extLst>
              <a:ext uri="{FF2B5EF4-FFF2-40B4-BE49-F238E27FC236}">
                <a16:creationId xmlns:a16="http://schemas.microsoft.com/office/drawing/2014/main" id="{09364D4D-E640-26AE-7694-1ABD13466ECD}"/>
              </a:ext>
            </a:extLst>
          </p:cNvPr>
          <p:cNvGrpSpPr/>
          <p:nvPr/>
        </p:nvGrpSpPr>
        <p:grpSpPr>
          <a:xfrm>
            <a:off x="4060351" y="175836"/>
            <a:ext cx="4904262" cy="4787582"/>
            <a:chOff x="4060351" y="175836"/>
            <a:chExt cx="4904262" cy="4787582"/>
          </a:xfrm>
        </p:grpSpPr>
        <p:pic>
          <p:nvPicPr>
            <p:cNvPr id="4" name="Imagen 3" descr="Un grupo de personas en medio de campo&#10;&#10;Descripción generada automáticamente">
              <a:extLst>
                <a:ext uri="{FF2B5EF4-FFF2-40B4-BE49-F238E27FC236}">
                  <a16:creationId xmlns:a16="http://schemas.microsoft.com/office/drawing/2014/main" id="{30F94420-B1B7-2F3C-060D-7830C8DFAE8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060351" y="175836"/>
              <a:ext cx="4904262" cy="4787053"/>
            </a:xfrm>
            <a:prstGeom prst="rect">
              <a:avLst/>
            </a:prstGeom>
          </p:spPr>
        </p:pic>
        <p:sp>
          <p:nvSpPr>
            <p:cNvPr id="6" name="Rectángulo 5">
              <a:extLst>
                <a:ext uri="{FF2B5EF4-FFF2-40B4-BE49-F238E27FC236}">
                  <a16:creationId xmlns:a16="http://schemas.microsoft.com/office/drawing/2014/main" id="{6955D38B-421E-8687-2E09-EEFCB8DC2A6E}"/>
                </a:ext>
              </a:extLst>
            </p:cNvPr>
            <p:cNvSpPr/>
            <p:nvPr/>
          </p:nvSpPr>
          <p:spPr>
            <a:xfrm>
              <a:off x="4060351" y="4732586"/>
              <a:ext cx="4904261" cy="230832"/>
            </a:xfrm>
            <a:prstGeom prst="rect">
              <a:avLst/>
            </a:prstGeom>
            <a:solidFill>
              <a:schemeClr val="tx1">
                <a:alpha val="4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uadroTexto 6">
              <a:extLst>
                <a:ext uri="{FF2B5EF4-FFF2-40B4-BE49-F238E27FC236}">
                  <a16:creationId xmlns:a16="http://schemas.microsoft.com/office/drawing/2014/main" id="{FEC0C4A7-1A82-0125-1B37-E676B7A1E3B5}"/>
                </a:ext>
              </a:extLst>
            </p:cNvPr>
            <p:cNvSpPr txBox="1"/>
            <p:nvPr/>
          </p:nvSpPr>
          <p:spPr>
            <a:xfrm>
              <a:off x="5110967" y="4726954"/>
              <a:ext cx="3853645" cy="234167"/>
            </a:xfrm>
            <a:prstGeom prst="rect">
              <a:avLst/>
            </a:prstGeom>
            <a:noFill/>
          </p:spPr>
          <p:txBody>
            <a:bodyPr wrap="square" rtlCol="0">
              <a:spAutoFit/>
            </a:bodyPr>
            <a:lstStyle/>
            <a:p>
              <a:pPr algn="r">
                <a:lnSpc>
                  <a:spcPct val="107000"/>
                </a:lnSpc>
                <a:spcAft>
                  <a:spcPts val="800"/>
                </a:spcAft>
              </a:pPr>
              <a:r>
                <a:rPr lang="en-US" sz="9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Paola reforesting with native plants</a:t>
              </a:r>
              <a:endParaRPr lang="en-US"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grpSp>
      <p:sp>
        <p:nvSpPr>
          <p:cNvPr id="11" name="Elipse 10">
            <a:hlinkClick r:id="rId3" action="ppaction://hlinksldjump"/>
            <a:extLst>
              <a:ext uri="{FF2B5EF4-FFF2-40B4-BE49-F238E27FC236}">
                <a16:creationId xmlns:a16="http://schemas.microsoft.com/office/drawing/2014/main" id="{5A219D6D-A3E3-CC99-F69C-D1A1407D50B4}"/>
              </a:ext>
            </a:extLst>
          </p:cNvPr>
          <p:cNvSpPr/>
          <p:nvPr/>
        </p:nvSpPr>
        <p:spPr>
          <a:xfrm>
            <a:off x="8977782" y="4966437"/>
            <a:ext cx="139024" cy="139024"/>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56741602"/>
      </p:ext>
    </p:extLst>
  </p:cSld>
  <p:clrMapOvr>
    <a:masterClrMapping/>
  </p:clrMapOvr>
  <p:transition spd="slow" advClick="0" advTm="3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500"/>
                                        <p:tgtEl>
                                          <p:spTgt spid="5">
                                            <p:txEl>
                                              <p:pRg st="0" end="0"/>
                                            </p:txEl>
                                          </p:spTgt>
                                        </p:tgtEl>
                                      </p:cBhvr>
                                    </p:animEffect>
                                  </p:childTnLst>
                                </p:cTn>
                              </p:par>
                              <p:par>
                                <p:cTn id="13" presetID="53" presetClass="entr" presetSubtype="16" fill="hold" nodeType="withEffect">
                                  <p:stCondLst>
                                    <p:cond delay="1000"/>
                                  </p:stCondLst>
                                  <p:childTnLst>
                                    <p:set>
                                      <p:cBhvr>
                                        <p:cTn id="14" dur="1" fill="hold">
                                          <p:stCondLst>
                                            <p:cond delay="0"/>
                                          </p:stCondLst>
                                        </p:cTn>
                                        <p:tgtEl>
                                          <p:spTgt spid="8"/>
                                        </p:tgtEl>
                                        <p:attrNameLst>
                                          <p:attrName>style.visibility</p:attrName>
                                        </p:attrNameLst>
                                      </p:cBhvr>
                                      <p:to>
                                        <p:strVal val="visible"/>
                                      </p:to>
                                    </p:set>
                                    <p:anim calcmode="lin" valueType="num">
                                      <p:cBhvr>
                                        <p:cTn id="15" dur="1500" fill="hold"/>
                                        <p:tgtEl>
                                          <p:spTgt spid="8"/>
                                        </p:tgtEl>
                                        <p:attrNameLst>
                                          <p:attrName>ppt_w</p:attrName>
                                        </p:attrNameLst>
                                      </p:cBhvr>
                                      <p:tavLst>
                                        <p:tav tm="0">
                                          <p:val>
                                            <p:fltVal val="0"/>
                                          </p:val>
                                        </p:tav>
                                        <p:tav tm="100000">
                                          <p:val>
                                            <p:strVal val="#ppt_w"/>
                                          </p:val>
                                        </p:tav>
                                      </p:tavLst>
                                    </p:anim>
                                    <p:anim calcmode="lin" valueType="num">
                                      <p:cBhvr>
                                        <p:cTn id="16" dur="1500" fill="hold"/>
                                        <p:tgtEl>
                                          <p:spTgt spid="8"/>
                                        </p:tgtEl>
                                        <p:attrNameLst>
                                          <p:attrName>ppt_h</p:attrName>
                                        </p:attrNameLst>
                                      </p:cBhvr>
                                      <p:tavLst>
                                        <p:tav tm="0">
                                          <p:val>
                                            <p:fltVal val="0"/>
                                          </p:val>
                                        </p:tav>
                                        <p:tav tm="100000">
                                          <p:val>
                                            <p:strVal val="#ppt_h"/>
                                          </p:val>
                                        </p:tav>
                                      </p:tavLst>
                                    </p:anim>
                                    <p:animEffect transition="in" filter="fade">
                                      <p:cBhvr>
                                        <p:cTn id="17" dur="1500"/>
                                        <p:tgtEl>
                                          <p:spTgt spid="8"/>
                                        </p:tgtEl>
                                      </p:cBhvr>
                                    </p:animEffect>
                                  </p:childTnLst>
                                </p:cTn>
                              </p:par>
                            </p:childTnLst>
                          </p:cTn>
                        </p:par>
                        <p:par>
                          <p:cTn id="18" fill="hold">
                            <p:stCondLst>
                              <p:cond delay="3500"/>
                            </p:stCondLst>
                            <p:childTnLst>
                              <p:par>
                                <p:cTn id="19" presetID="10" presetClass="entr" presetSubtype="0" fill="hold" grpId="0" nodeType="after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500"/>
                                        <p:tgtEl>
                                          <p:spTgt spid="5">
                                            <p:txEl>
                                              <p:pRg st="1" end="1"/>
                                            </p:txEl>
                                          </p:spTgt>
                                        </p:tgtEl>
                                      </p:cBhvr>
                                    </p:animEffect>
                                  </p:childTnLst>
                                </p:cTn>
                              </p:par>
                            </p:childTnLst>
                          </p:cTn>
                        </p:par>
                        <p:par>
                          <p:cTn id="22" fill="hold">
                            <p:stCondLst>
                              <p:cond delay="5000"/>
                            </p:stCondLst>
                            <p:childTnLst>
                              <p:par>
                                <p:cTn id="23" presetID="10" presetClass="entr" presetSubtype="0" fill="hold" grpId="0" nodeType="after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fade">
                                      <p:cBhvr>
                                        <p:cTn id="25" dur="1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15">
            <a:extLst>
              <a:ext uri="{FF2B5EF4-FFF2-40B4-BE49-F238E27FC236}">
                <a16:creationId xmlns:a16="http://schemas.microsoft.com/office/drawing/2014/main" id="{C0098B3A-4309-61EE-BAE8-479BABC8F66D}"/>
              </a:ext>
            </a:extLst>
          </p:cNvPr>
          <p:cNvSpPr/>
          <p:nvPr/>
        </p:nvSpPr>
        <p:spPr>
          <a:xfrm>
            <a:off x="4080915" y="2739848"/>
            <a:ext cx="5063086" cy="2403652"/>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ángulo 1">
            <a:extLst>
              <a:ext uri="{FF2B5EF4-FFF2-40B4-BE49-F238E27FC236}">
                <a16:creationId xmlns:a16="http://schemas.microsoft.com/office/drawing/2014/main" id="{4FE6F827-05FC-C787-4EE3-6F54754D3496}"/>
              </a:ext>
            </a:extLst>
          </p:cNvPr>
          <p:cNvSpPr/>
          <p:nvPr/>
        </p:nvSpPr>
        <p:spPr>
          <a:xfrm>
            <a:off x="-1" y="-1"/>
            <a:ext cx="3915867" cy="514349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5">
            <a:extLst>
              <a:ext uri="{FF2B5EF4-FFF2-40B4-BE49-F238E27FC236}">
                <a16:creationId xmlns:a16="http://schemas.microsoft.com/office/drawing/2014/main" id="{12F5512E-EDEE-0B52-D1B9-7E94D254A307}"/>
              </a:ext>
            </a:extLst>
          </p:cNvPr>
          <p:cNvSpPr>
            <a:spLocks noGrp="1"/>
          </p:cNvSpPr>
          <p:nvPr>
            <p:ph sz="half" idx="2"/>
          </p:nvPr>
        </p:nvSpPr>
        <p:spPr>
          <a:xfrm>
            <a:off x="130001" y="663927"/>
            <a:ext cx="3454598" cy="4105760"/>
          </a:xfrm>
          <a:ln>
            <a:noFill/>
          </a:ln>
        </p:spPr>
        <p:txBody>
          <a:bodyPr vert="horz" lIns="91440" tIns="45720" rIns="91440" bIns="45720" rtlCol="0" anchor="t">
            <a:noAutofit/>
          </a:bodyPr>
          <a:lstStyle/>
          <a:p>
            <a:pPr marL="0" indent="0">
              <a:lnSpc>
                <a:spcPct val="107000"/>
              </a:lnSpc>
              <a:spcAft>
                <a:spcPts val="800"/>
              </a:spcAft>
              <a:buClr>
                <a:srgbClr val="6FC3BA"/>
              </a:buClr>
              <a:buNone/>
            </a:pPr>
            <a:r>
              <a:rPr lang="en-US" sz="1600" kern="100" dirty="0">
                <a:solidFill>
                  <a:schemeClr val="bg1"/>
                </a:solidFill>
                <a:latin typeface="Arial"/>
                <a:ea typeface="Aptos" panose="020B0004020202020204" pitchFamily="34" charset="0"/>
                <a:cs typeface="Arial"/>
              </a:rPr>
              <a:t>In the </a:t>
            </a:r>
            <a:r>
              <a:rPr lang="en-US" sz="1600" kern="100" dirty="0" err="1">
                <a:solidFill>
                  <a:schemeClr val="bg1"/>
                </a:solidFill>
                <a:latin typeface="Arial"/>
                <a:ea typeface="Aptos" panose="020B0004020202020204" pitchFamily="34" charset="0"/>
                <a:cs typeface="Arial"/>
              </a:rPr>
              <a:t>Agustín</a:t>
            </a:r>
            <a:r>
              <a:rPr lang="en-US" sz="1600" kern="100" dirty="0">
                <a:solidFill>
                  <a:schemeClr val="bg1"/>
                </a:solidFill>
                <a:latin typeface="Arial"/>
                <a:ea typeface="Aptos" panose="020B0004020202020204" pitchFamily="34" charset="0"/>
                <a:cs typeface="Arial"/>
              </a:rPr>
              <a:t> González &amp; Puerto Nieto communities:</a:t>
            </a:r>
          </a:p>
          <a:p>
            <a:pPr>
              <a:lnSpc>
                <a:spcPct val="107000"/>
              </a:lnSpc>
              <a:buClr>
                <a:srgbClr val="6FC3BA"/>
              </a:buClr>
            </a:pPr>
            <a:r>
              <a:rPr lang="en-US" sz="1600" kern="100" dirty="0">
                <a:solidFill>
                  <a:schemeClr val="bg1"/>
                </a:solidFill>
                <a:latin typeface="Arial"/>
                <a:ea typeface="Aptos" panose="020B0004020202020204" pitchFamily="34" charset="0"/>
                <a:cs typeface="Arial"/>
              </a:rPr>
              <a:t>Residents acquired knowledge and have continued implementing solutions to their problems beyond the project.</a:t>
            </a:r>
          </a:p>
          <a:p>
            <a:pPr>
              <a:lnSpc>
                <a:spcPct val="107000"/>
              </a:lnSpc>
              <a:buClr>
                <a:srgbClr val="6FC3BA"/>
              </a:buClr>
            </a:pPr>
            <a:r>
              <a:rPr lang="en-US" sz="1600" kern="100" dirty="0">
                <a:solidFill>
                  <a:schemeClr val="bg1"/>
                </a:solidFill>
                <a:latin typeface="Arial"/>
                <a:ea typeface="Aptos" panose="020B0004020202020204" pitchFamily="34" charset="0"/>
                <a:cs typeface="Arial"/>
              </a:rPr>
              <a:t>80 hectares have been improved with soil conservation and water infiltration works, including terracing, trenches, dams, and stone cordons.</a:t>
            </a:r>
          </a:p>
          <a:p>
            <a:pPr>
              <a:lnSpc>
                <a:spcPct val="107000"/>
              </a:lnSpc>
              <a:buClr>
                <a:srgbClr val="6FC3BA"/>
              </a:buClr>
            </a:pPr>
            <a:r>
              <a:rPr lang="en-US" sz="1600" kern="100" dirty="0">
                <a:solidFill>
                  <a:schemeClr val="bg1"/>
                </a:solidFill>
                <a:latin typeface="Arial"/>
                <a:ea typeface="Aptos" panose="020B0004020202020204" pitchFamily="34" charset="0"/>
                <a:cs typeface="Arial"/>
              </a:rPr>
              <a:t>Reforestation with 15,000 native plants including maguey, nopal, ocotillo, and others.</a:t>
            </a:r>
            <a:endParaRPr lang="en-US" sz="1600" kern="100" dirty="0">
              <a:solidFill>
                <a:schemeClr val="bg1"/>
              </a:solidFill>
              <a:effectLst/>
              <a:latin typeface="Arial"/>
              <a:ea typeface="Aptos" panose="020B0004020202020204" pitchFamily="34" charset="0"/>
              <a:cs typeface="Arial"/>
            </a:endParaRPr>
          </a:p>
        </p:txBody>
      </p:sp>
      <p:sp>
        <p:nvSpPr>
          <p:cNvPr id="5" name="Content Placeholder 4">
            <a:extLst>
              <a:ext uri="{FF2B5EF4-FFF2-40B4-BE49-F238E27FC236}">
                <a16:creationId xmlns:a16="http://schemas.microsoft.com/office/drawing/2014/main" id="{25FBE202-7235-E8D7-1DCF-F4A4C4FABFF4}"/>
              </a:ext>
            </a:extLst>
          </p:cNvPr>
          <p:cNvSpPr>
            <a:spLocks noGrp="1"/>
          </p:cNvSpPr>
          <p:nvPr>
            <p:ph sz="half" idx="1"/>
          </p:nvPr>
        </p:nvSpPr>
        <p:spPr>
          <a:xfrm>
            <a:off x="4541109" y="3122994"/>
            <a:ext cx="4295386" cy="1162137"/>
          </a:xfrm>
        </p:spPr>
        <p:txBody>
          <a:bodyPr>
            <a:noAutofit/>
          </a:bodyPr>
          <a:lstStyle/>
          <a:p>
            <a:pPr marL="0" indent="0">
              <a:spcAft>
                <a:spcPts val="800"/>
              </a:spcAft>
              <a:buNone/>
            </a:pPr>
            <a:r>
              <a:rPr lang="en-US" sz="1600" kern="100" dirty="0">
                <a:solidFill>
                  <a:srgbClr val="156082"/>
                </a:solidFill>
                <a:latin typeface="Arial" panose="020B0604020202020204" pitchFamily="34" charset="0"/>
                <a:ea typeface="Aptos" panose="020B0004020202020204" pitchFamily="34" charset="0"/>
                <a:cs typeface="Arial" panose="020B0604020202020204" pitchFamily="34" charset="0"/>
              </a:rPr>
              <a:t>“Working for the communities and schools, I have realized that the actions and follow-ups that we have promoted have been successful and are a form of adaptation for the residents.”</a:t>
            </a:r>
            <a:endParaRPr lang="en-US" sz="1600" kern="100" dirty="0">
              <a:solidFill>
                <a:srgbClr val="156082"/>
              </a:solidFill>
              <a:effectLst/>
              <a:latin typeface="Arial" panose="020B0604020202020204" pitchFamily="34" charset="0"/>
              <a:ea typeface="Aptos" panose="020B0004020202020204" pitchFamily="34" charset="0"/>
              <a:cs typeface="Arial" panose="020B0604020202020204" pitchFamily="34" charset="0"/>
            </a:endParaRPr>
          </a:p>
        </p:txBody>
      </p:sp>
      <p:sp>
        <p:nvSpPr>
          <p:cNvPr id="7" name="Rectángulo: esquinas superiores redondeadas 14">
            <a:extLst>
              <a:ext uri="{FF2B5EF4-FFF2-40B4-BE49-F238E27FC236}">
                <a16:creationId xmlns:a16="http://schemas.microsoft.com/office/drawing/2014/main" id="{39656C93-6003-2ACD-A708-54AAE04DE697}"/>
              </a:ext>
            </a:extLst>
          </p:cNvPr>
          <p:cNvSpPr/>
          <p:nvPr/>
        </p:nvSpPr>
        <p:spPr>
          <a:xfrm rot="10800000" flipV="1">
            <a:off x="4080913" y="2571750"/>
            <a:ext cx="2707813" cy="290113"/>
          </a:xfrm>
          <a:prstGeom prst="wedgeRectCallout">
            <a:avLst>
              <a:gd name="adj1" fmla="val 20619"/>
              <a:gd name="adj2" fmla="val 85393"/>
            </a:avLst>
          </a:prstGeom>
          <a:solidFill>
            <a:srgbClr val="7ABF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latin typeface="Arial" panose="020B0604020202020204" pitchFamily="34" charset="0"/>
                <a:cs typeface="Arial" panose="020B0604020202020204" pitchFamily="34" charset="0"/>
              </a:rPr>
              <a:t>Message from Ana Paola:</a:t>
            </a:r>
          </a:p>
        </p:txBody>
      </p:sp>
      <p:grpSp>
        <p:nvGrpSpPr>
          <p:cNvPr id="11" name="Grupo 10">
            <a:extLst>
              <a:ext uri="{FF2B5EF4-FFF2-40B4-BE49-F238E27FC236}">
                <a16:creationId xmlns:a16="http://schemas.microsoft.com/office/drawing/2014/main" id="{30AEA417-0057-B453-5A78-32AC897FC685}"/>
              </a:ext>
            </a:extLst>
          </p:cNvPr>
          <p:cNvGrpSpPr/>
          <p:nvPr/>
        </p:nvGrpSpPr>
        <p:grpSpPr>
          <a:xfrm>
            <a:off x="179386" y="-37433"/>
            <a:ext cx="2954703" cy="394210"/>
            <a:chOff x="179386" y="-37433"/>
            <a:chExt cx="2954703" cy="394210"/>
          </a:xfrm>
        </p:grpSpPr>
        <p:sp>
          <p:nvSpPr>
            <p:cNvPr id="2" name="Rectángulo: una sola esquina redondeada 1">
              <a:extLst>
                <a:ext uri="{FF2B5EF4-FFF2-40B4-BE49-F238E27FC236}">
                  <a16:creationId xmlns:a16="http://schemas.microsoft.com/office/drawing/2014/main" id="{A934E0B5-4BAC-8058-B850-B32766A73649}"/>
                </a:ext>
              </a:extLst>
            </p:cNvPr>
            <p:cNvSpPr/>
            <p:nvPr/>
          </p:nvSpPr>
          <p:spPr>
            <a:xfrm flipV="1">
              <a:off x="179387" y="-1286"/>
              <a:ext cx="2954702" cy="336891"/>
            </a:xfrm>
            <a:prstGeom prst="round1Rect">
              <a:avLst>
                <a:gd name="adj" fmla="val 37295"/>
              </a:avLst>
            </a:prstGeom>
            <a:solidFill>
              <a:srgbClr val="6FC3BA"/>
            </a:solidFill>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Headline">
              <a:extLst>
                <a:ext uri="{FF2B5EF4-FFF2-40B4-BE49-F238E27FC236}">
                  <a16:creationId xmlns:a16="http://schemas.microsoft.com/office/drawing/2014/main" id="{0C86EA41-923D-523E-E249-5A7F1FE9F74A}"/>
                </a:ext>
              </a:extLst>
            </p:cNvPr>
            <p:cNvSpPr txBox="1">
              <a:spLocks/>
            </p:cNvSpPr>
            <p:nvPr/>
          </p:nvSpPr>
          <p:spPr bwMode="gray">
            <a:xfrm>
              <a:off x="179386" y="-37433"/>
              <a:ext cx="2702359" cy="394210"/>
            </a:xfrm>
            <a:prstGeom prst="rect">
              <a:avLst/>
            </a:prstGeom>
          </p:spPr>
          <p:txBody>
            <a:bodyPr wrap="square">
              <a:spAutoFit/>
            </a:bodyPr>
            <a:lstStyle>
              <a:lvl1pPr algn="l" defTabSz="685800" rtl="0" eaLnBrk="1" latinLnBrk="0" hangingPunct="1">
                <a:lnSpc>
                  <a:spcPct val="90000"/>
                </a:lnSpc>
                <a:spcBef>
                  <a:spcPct val="0"/>
                </a:spcBef>
                <a:buNone/>
                <a:defRPr sz="2600" b="1" kern="1200">
                  <a:solidFill>
                    <a:schemeClr val="tx1"/>
                  </a:solidFill>
                  <a:latin typeface="+mj-lt"/>
                  <a:ea typeface="+mj-ea"/>
                  <a:cs typeface="+mj-cs"/>
                </a:defRPr>
              </a:lvl1pPr>
            </a:lstStyle>
            <a:p>
              <a:pPr>
                <a:lnSpc>
                  <a:spcPct val="120000"/>
                </a:lnSpc>
                <a:spcAft>
                  <a:spcPts val="600"/>
                </a:spcAft>
              </a:pPr>
              <a:r>
                <a:rPr lang="en-US" sz="1800" dirty="0">
                  <a:solidFill>
                    <a:schemeClr val="bg1"/>
                  </a:solidFill>
                  <a:latin typeface="Arial" panose="020B0604020202020204" pitchFamily="34" charset="0"/>
                  <a:cs typeface="Arial" panose="020B0604020202020204" pitchFamily="34" charset="0"/>
                </a:rPr>
                <a:t>Achievements</a:t>
              </a:r>
            </a:p>
          </p:txBody>
        </p:sp>
      </p:grpSp>
      <p:sp>
        <p:nvSpPr>
          <p:cNvPr id="10" name="CuadroTexto 9">
            <a:extLst>
              <a:ext uri="{FF2B5EF4-FFF2-40B4-BE49-F238E27FC236}">
                <a16:creationId xmlns:a16="http://schemas.microsoft.com/office/drawing/2014/main" id="{E99CD4A6-D0EF-54A7-401E-1C9F2CB3CDD7}"/>
              </a:ext>
            </a:extLst>
          </p:cNvPr>
          <p:cNvSpPr txBox="1"/>
          <p:nvPr/>
        </p:nvSpPr>
        <p:spPr>
          <a:xfrm>
            <a:off x="4080913" y="4746383"/>
            <a:ext cx="4574079" cy="276999"/>
          </a:xfrm>
          <a:prstGeom prst="rect">
            <a:avLst/>
          </a:prstGeom>
          <a:noFill/>
        </p:spPr>
        <p:txBody>
          <a:bodyPr wrap="square" rtlCol="0">
            <a:spAutoFit/>
          </a:bodyPr>
          <a:lstStyle/>
          <a:p>
            <a:r>
              <a:rPr lang="en-US" sz="600" kern="100" dirty="0">
                <a:latin typeface="Arial" panose="020B0604020202020204" pitchFamily="34" charset="0"/>
                <a:ea typeface="Aptos" panose="020B00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Adaptation to climate change in the tourism sector </a:t>
            </a:r>
            <a:r>
              <a:rPr lang="en-US" sz="600" kern="100" dirty="0">
                <a:latin typeface="Arial" panose="020B0604020202020204" pitchFamily="34" charset="0"/>
                <a:ea typeface="Aptos" panose="020B0004020202020204" pitchFamily="34" charset="0"/>
                <a:cs typeface="Arial" panose="020B0604020202020204" pitchFamily="34" charset="0"/>
              </a:rPr>
              <a:t>(ADAPTUR), GIZ México, </a:t>
            </a:r>
            <a:r>
              <a:rPr lang="en-US" sz="600" dirty="0">
                <a:latin typeface="Arial" panose="020B0604020202020204" pitchFamily="34" charset="0"/>
                <a:cs typeface="Arial" panose="020B0604020202020204" pitchFamily="34" charset="0"/>
              </a:rPr>
              <a:t>on behalf of BMUV funded by IKI </a:t>
            </a:r>
          </a:p>
          <a:p>
            <a:r>
              <a:rPr lang="en-US" sz="600" kern="100" dirty="0">
                <a:effectLst/>
                <a:latin typeface="Arial" panose="020B0604020202020204" pitchFamily="34" charset="0"/>
                <a:ea typeface="Aptos" panose="020B0004020202020204" pitchFamily="34" charset="0"/>
                <a:cs typeface="Arial" panose="020B0604020202020204" pitchFamily="34" charset="0"/>
              </a:rPr>
              <a:t>Authors: Daniela Valera Aguilar, GIZ. Fotos: © Ana Paola Rangel Romero &amp; </a:t>
            </a:r>
            <a:r>
              <a:rPr lang="en-US" sz="600" kern="100" dirty="0" err="1">
                <a:effectLst/>
                <a:latin typeface="Arial" panose="020B0604020202020204" pitchFamily="34" charset="0"/>
                <a:ea typeface="Aptos" panose="020B0004020202020204" pitchFamily="34" charset="0"/>
                <a:cs typeface="Arial" panose="020B0604020202020204" pitchFamily="34" charset="0"/>
              </a:rPr>
              <a:t>Agustín</a:t>
            </a:r>
            <a:r>
              <a:rPr lang="en-US" sz="600" kern="100" dirty="0">
                <a:effectLst/>
                <a:latin typeface="Arial" panose="020B0604020202020204" pitchFamily="34" charset="0"/>
                <a:ea typeface="Aptos" panose="020B0004020202020204" pitchFamily="34" charset="0"/>
                <a:cs typeface="Arial" panose="020B0604020202020204" pitchFamily="34" charset="0"/>
              </a:rPr>
              <a:t> Madrigal </a:t>
            </a:r>
            <a:r>
              <a:rPr lang="en-US" sz="600" kern="100" dirty="0" err="1">
                <a:effectLst/>
                <a:latin typeface="Arial" panose="020B0604020202020204" pitchFamily="34" charset="0"/>
                <a:ea typeface="Aptos" panose="020B0004020202020204" pitchFamily="34" charset="0"/>
                <a:cs typeface="Arial" panose="020B0604020202020204" pitchFamily="34" charset="0"/>
              </a:rPr>
              <a:t>Bulnes</a:t>
            </a:r>
            <a:endParaRPr lang="en-US" sz="600" kern="100" dirty="0">
              <a:effectLst/>
              <a:latin typeface="Arial" panose="020B0604020202020204" pitchFamily="34" charset="0"/>
              <a:ea typeface="Aptos" panose="020B0004020202020204" pitchFamily="34" charset="0"/>
              <a:cs typeface="Arial" panose="020B0604020202020204" pitchFamily="34" charset="0"/>
            </a:endParaRPr>
          </a:p>
        </p:txBody>
      </p:sp>
      <p:sp>
        <p:nvSpPr>
          <p:cNvPr id="14" name="Elipse 13">
            <a:hlinkClick r:id="rId4" action="ppaction://hlinksldjump"/>
            <a:extLst>
              <a:ext uri="{FF2B5EF4-FFF2-40B4-BE49-F238E27FC236}">
                <a16:creationId xmlns:a16="http://schemas.microsoft.com/office/drawing/2014/main" id="{F261BF88-6EB3-293D-5822-011A78DE5AC0}"/>
              </a:ext>
            </a:extLst>
          </p:cNvPr>
          <p:cNvSpPr/>
          <p:nvPr/>
        </p:nvSpPr>
        <p:spPr>
          <a:xfrm>
            <a:off x="8977782" y="4966437"/>
            <a:ext cx="139024" cy="139024"/>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upo 12">
            <a:extLst>
              <a:ext uri="{FF2B5EF4-FFF2-40B4-BE49-F238E27FC236}">
                <a16:creationId xmlns:a16="http://schemas.microsoft.com/office/drawing/2014/main" id="{B4CDB112-E24B-270F-13F3-248C6A5B6020}"/>
              </a:ext>
            </a:extLst>
          </p:cNvPr>
          <p:cNvGrpSpPr/>
          <p:nvPr/>
        </p:nvGrpSpPr>
        <p:grpSpPr>
          <a:xfrm>
            <a:off x="4080915" y="180241"/>
            <a:ext cx="4911616" cy="2398487"/>
            <a:chOff x="4080915" y="180241"/>
            <a:chExt cx="4911616" cy="2398487"/>
          </a:xfrm>
        </p:grpSpPr>
        <p:pic>
          <p:nvPicPr>
            <p:cNvPr id="12" name="Imagen 11" descr="Una roca en un río&#10;&#10;Descripción generada automáticamente con confianza baja">
              <a:extLst>
                <a:ext uri="{FF2B5EF4-FFF2-40B4-BE49-F238E27FC236}">
                  <a16:creationId xmlns:a16="http://schemas.microsoft.com/office/drawing/2014/main" id="{6CB6BDCD-646B-6F2C-6C99-CE4D94E2D605}"/>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080915" y="180241"/>
              <a:ext cx="4883698" cy="2389319"/>
            </a:xfrm>
            <a:prstGeom prst="rect">
              <a:avLst/>
            </a:prstGeom>
          </p:spPr>
        </p:pic>
        <p:sp>
          <p:nvSpPr>
            <p:cNvPr id="4" name="Rectángulo 3">
              <a:extLst>
                <a:ext uri="{FF2B5EF4-FFF2-40B4-BE49-F238E27FC236}">
                  <a16:creationId xmlns:a16="http://schemas.microsoft.com/office/drawing/2014/main" id="{9D41A5DF-7699-4381-E7FD-F55DC7A00130}"/>
                </a:ext>
              </a:extLst>
            </p:cNvPr>
            <p:cNvSpPr/>
            <p:nvPr/>
          </p:nvSpPr>
          <p:spPr>
            <a:xfrm>
              <a:off x="4080915" y="2347896"/>
              <a:ext cx="4883697" cy="230832"/>
            </a:xfrm>
            <a:prstGeom prst="rect">
              <a:avLst/>
            </a:prstGeom>
            <a:solidFill>
              <a:schemeClr val="tx1">
                <a:alpha val="4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uadroTexto 8">
              <a:extLst>
                <a:ext uri="{FF2B5EF4-FFF2-40B4-BE49-F238E27FC236}">
                  <a16:creationId xmlns:a16="http://schemas.microsoft.com/office/drawing/2014/main" id="{6C9A28ED-7CD6-C0FF-C492-CD75351476CB}"/>
                </a:ext>
              </a:extLst>
            </p:cNvPr>
            <p:cNvSpPr txBox="1"/>
            <p:nvPr/>
          </p:nvSpPr>
          <p:spPr>
            <a:xfrm>
              <a:off x="5646944" y="2338316"/>
              <a:ext cx="3345587" cy="229743"/>
            </a:xfrm>
            <a:prstGeom prst="rect">
              <a:avLst/>
            </a:prstGeom>
            <a:noFill/>
          </p:spPr>
          <p:txBody>
            <a:bodyPr wrap="square" rtlCol="0">
              <a:spAutoFit/>
            </a:bodyPr>
            <a:lstStyle/>
            <a:p>
              <a:pPr algn="r">
                <a:lnSpc>
                  <a:spcPct val="107000"/>
                </a:lnSpc>
                <a:spcAft>
                  <a:spcPts val="800"/>
                </a:spcAft>
              </a:pPr>
              <a:r>
                <a:rPr lang="en-US" sz="900" kern="100" dirty="0">
                  <a:solidFill>
                    <a:schemeClr val="bg1"/>
                  </a:solidFill>
                  <a:latin typeface="Arial" panose="020B0604020202020204" pitchFamily="34" charset="0"/>
                  <a:ea typeface="Aptos" panose="020B0004020202020204" pitchFamily="34" charset="0"/>
                  <a:cs typeface="Arial" panose="020B0604020202020204" pitchFamily="34" charset="0"/>
                </a:rPr>
                <a:t>W</a:t>
              </a:r>
              <a:r>
                <a:rPr lang="en-US" sz="9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alls made of stone that store and filter water </a:t>
              </a:r>
            </a:p>
          </p:txBody>
        </p:sp>
      </p:grpSp>
    </p:spTree>
    <p:extLst>
      <p:ext uri="{BB962C8B-B14F-4D97-AF65-F5344CB8AC3E}">
        <p14:creationId xmlns:p14="http://schemas.microsoft.com/office/powerpoint/2010/main" val="991431077"/>
      </p:ext>
    </p:extLst>
  </p:cSld>
  <p:clrMapOvr>
    <a:masterClrMapping/>
  </p:clrMapOvr>
  <p:transition spd="slow" advClick="0" advTm="30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500"/>
                                        <p:tgtEl>
                                          <p:spTgt spid="3">
                                            <p:txEl>
                                              <p:pRg st="0" end="0"/>
                                            </p:txEl>
                                          </p:spTgt>
                                        </p:tgtEl>
                                      </p:cBhvr>
                                    </p:animEffect>
                                  </p:childTnLst>
                                </p:cTn>
                              </p:par>
                              <p:par>
                                <p:cTn id="13" presetID="53" presetClass="entr" presetSubtype="16" fill="hold" nodeType="withEffect">
                                  <p:stCondLst>
                                    <p:cond delay="100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500" fill="hold"/>
                                        <p:tgtEl>
                                          <p:spTgt spid="13"/>
                                        </p:tgtEl>
                                        <p:attrNameLst>
                                          <p:attrName>ppt_w</p:attrName>
                                        </p:attrNameLst>
                                      </p:cBhvr>
                                      <p:tavLst>
                                        <p:tav tm="0">
                                          <p:val>
                                            <p:fltVal val="0"/>
                                          </p:val>
                                        </p:tav>
                                        <p:tav tm="100000">
                                          <p:val>
                                            <p:strVal val="#ppt_w"/>
                                          </p:val>
                                        </p:tav>
                                      </p:tavLst>
                                    </p:anim>
                                    <p:anim calcmode="lin" valueType="num">
                                      <p:cBhvr>
                                        <p:cTn id="16" dur="1500" fill="hold"/>
                                        <p:tgtEl>
                                          <p:spTgt spid="13"/>
                                        </p:tgtEl>
                                        <p:attrNameLst>
                                          <p:attrName>ppt_h</p:attrName>
                                        </p:attrNameLst>
                                      </p:cBhvr>
                                      <p:tavLst>
                                        <p:tav tm="0">
                                          <p:val>
                                            <p:fltVal val="0"/>
                                          </p:val>
                                        </p:tav>
                                        <p:tav tm="100000">
                                          <p:val>
                                            <p:strVal val="#ppt_h"/>
                                          </p:val>
                                        </p:tav>
                                      </p:tavLst>
                                    </p:anim>
                                    <p:animEffect transition="in" filter="fade">
                                      <p:cBhvr>
                                        <p:cTn id="17" dur="1500"/>
                                        <p:tgtEl>
                                          <p:spTgt spid="13"/>
                                        </p:tgtEl>
                                      </p:cBhvr>
                                    </p:animEffect>
                                  </p:childTnLst>
                                </p:cTn>
                              </p:par>
                            </p:childTnLst>
                          </p:cTn>
                        </p:par>
                        <p:par>
                          <p:cTn id="18" fill="hold">
                            <p:stCondLst>
                              <p:cond delay="3500"/>
                            </p:stCondLst>
                            <p:childTnLst>
                              <p:par>
                                <p:cTn id="19" presetID="10" presetClass="entr" presetSubtype="0" fill="hold" nodeType="after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500"/>
                                        <p:tgtEl>
                                          <p:spTgt spid="3">
                                            <p:txEl>
                                              <p:pRg st="1" end="1"/>
                                            </p:txEl>
                                          </p:spTgt>
                                        </p:tgtEl>
                                      </p:cBhvr>
                                    </p:animEffect>
                                  </p:childTnLst>
                                </p:cTn>
                              </p:par>
                            </p:childTnLst>
                          </p:cTn>
                        </p:par>
                        <p:par>
                          <p:cTn id="22" fill="hold">
                            <p:stCondLst>
                              <p:cond delay="5000"/>
                            </p:stCondLst>
                            <p:childTnLst>
                              <p:par>
                                <p:cTn id="23" presetID="10" presetClass="entr" presetSubtype="0" fill="hold" nodeType="after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500"/>
                                        <p:tgtEl>
                                          <p:spTgt spid="3">
                                            <p:txEl>
                                              <p:pRg st="2" end="2"/>
                                            </p:txEl>
                                          </p:spTgt>
                                        </p:tgtEl>
                                      </p:cBhvr>
                                    </p:animEffect>
                                  </p:childTnLst>
                                </p:cTn>
                              </p:par>
                            </p:childTnLst>
                          </p:cTn>
                        </p:par>
                        <p:par>
                          <p:cTn id="26" fill="hold">
                            <p:stCondLst>
                              <p:cond delay="6500"/>
                            </p:stCondLst>
                            <p:childTnLst>
                              <p:par>
                                <p:cTn id="27" presetID="10" presetClass="entr" presetSubtype="0" fill="hold" nodeType="after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1500"/>
                                        <p:tgtEl>
                                          <p:spTgt spid="3">
                                            <p:txEl>
                                              <p:pRg st="3" end="3"/>
                                            </p:txEl>
                                          </p:spTgt>
                                        </p:tgtEl>
                                      </p:cBhvr>
                                    </p:animEffect>
                                  </p:childTnLst>
                                </p:cTn>
                              </p:par>
                            </p:childTnLst>
                          </p:cTn>
                        </p:par>
                        <p:par>
                          <p:cTn id="30" fill="hold">
                            <p:stCondLst>
                              <p:cond delay="8000"/>
                            </p:stCondLst>
                            <p:childTnLst>
                              <p:par>
                                <p:cTn id="31" presetID="47" presetClass="entr" presetSubtype="0"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500"/>
                                        <p:tgtEl>
                                          <p:spTgt spid="7"/>
                                        </p:tgtEl>
                                      </p:cBhvr>
                                    </p:animEffect>
                                    <p:anim calcmode="lin" valueType="num">
                                      <p:cBhvr>
                                        <p:cTn id="34" dur="1500" fill="hold"/>
                                        <p:tgtEl>
                                          <p:spTgt spid="7"/>
                                        </p:tgtEl>
                                        <p:attrNameLst>
                                          <p:attrName>ppt_x</p:attrName>
                                        </p:attrNameLst>
                                      </p:cBhvr>
                                      <p:tavLst>
                                        <p:tav tm="0">
                                          <p:val>
                                            <p:strVal val="#ppt_x"/>
                                          </p:val>
                                        </p:tav>
                                        <p:tav tm="100000">
                                          <p:val>
                                            <p:strVal val="#ppt_x"/>
                                          </p:val>
                                        </p:tav>
                                      </p:tavLst>
                                    </p:anim>
                                    <p:anim calcmode="lin" valueType="num">
                                      <p:cBhvr>
                                        <p:cTn id="35" dur="1500" fill="hold"/>
                                        <p:tgtEl>
                                          <p:spTgt spid="7"/>
                                        </p:tgtEl>
                                        <p:attrNameLst>
                                          <p:attrName>ppt_y</p:attrName>
                                        </p:attrNameLst>
                                      </p:cBhvr>
                                      <p:tavLst>
                                        <p:tav tm="0">
                                          <p:val>
                                            <p:strVal val="#ppt_y-.1"/>
                                          </p:val>
                                        </p:tav>
                                        <p:tav tm="100000">
                                          <p:val>
                                            <p:strVal val="#ppt_y"/>
                                          </p:val>
                                        </p:tav>
                                      </p:tavLst>
                                    </p:anim>
                                  </p:childTnLst>
                                </p:cTn>
                              </p:par>
                            </p:childTnLst>
                          </p:cTn>
                        </p:par>
                        <p:par>
                          <p:cTn id="36" fill="hold">
                            <p:stCondLst>
                              <p:cond delay="9500"/>
                            </p:stCondLst>
                            <p:childTnLst>
                              <p:par>
                                <p:cTn id="37" presetID="10" presetClass="entr" presetSubtype="0" fill="hold" grpId="0" nodeType="afterEffect">
                                  <p:stCondLst>
                                    <p:cond delay="0"/>
                                  </p:stCondLst>
                                  <p:childTnLst>
                                    <p:set>
                                      <p:cBhvr>
                                        <p:cTn id="38" dur="1" fill="hold">
                                          <p:stCondLst>
                                            <p:cond delay="0"/>
                                          </p:stCondLst>
                                        </p:cTn>
                                        <p:tgtEl>
                                          <p:spTgt spid="5">
                                            <p:txEl>
                                              <p:pRg st="0" end="0"/>
                                            </p:txEl>
                                          </p:spTgt>
                                        </p:tgtEl>
                                        <p:attrNameLst>
                                          <p:attrName>style.visibility</p:attrName>
                                        </p:attrNameLst>
                                      </p:cBhvr>
                                      <p:to>
                                        <p:strVal val="visible"/>
                                      </p:to>
                                    </p:set>
                                    <p:animEffect transition="in" filter="fade">
                                      <p:cBhvr>
                                        <p:cTn id="39" dur="1500"/>
                                        <p:tgtEl>
                                          <p:spTgt spid="5">
                                            <p:txEl>
                                              <p:pRg st="0" end="0"/>
                                            </p:txEl>
                                          </p:spTgt>
                                        </p:tgtEl>
                                      </p:cBhvr>
                                    </p:animEffect>
                                  </p:childTnLst>
                                </p:cTn>
                              </p:par>
                            </p:childTnLst>
                          </p:cTn>
                        </p:par>
                        <p:par>
                          <p:cTn id="40" fill="hold">
                            <p:stCondLst>
                              <p:cond delay="11000"/>
                            </p:stCondLst>
                            <p:childTnLst>
                              <p:par>
                                <p:cTn id="41" presetID="10" presetClass="entr" presetSubtype="0" fill="hold" grpId="0" nodeType="afterEffect">
                                  <p:stCondLst>
                                    <p:cond delay="25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animBg="1"/>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64A4EC7A-3FEB-81A0-97EA-CD07EAA319DC}"/>
              </a:ext>
            </a:extLst>
          </p:cNvPr>
          <p:cNvSpPr/>
          <p:nvPr/>
        </p:nvSpPr>
        <p:spPr>
          <a:xfrm>
            <a:off x="3940905" y="0"/>
            <a:ext cx="5203095" cy="51435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grpSp>
        <p:nvGrpSpPr>
          <p:cNvPr id="12" name="Grupo 11">
            <a:extLst>
              <a:ext uri="{FF2B5EF4-FFF2-40B4-BE49-F238E27FC236}">
                <a16:creationId xmlns:a16="http://schemas.microsoft.com/office/drawing/2014/main" id="{294D1995-3627-FE41-F3C4-B0B05F1EB3DC}"/>
              </a:ext>
            </a:extLst>
          </p:cNvPr>
          <p:cNvGrpSpPr/>
          <p:nvPr/>
        </p:nvGrpSpPr>
        <p:grpSpPr>
          <a:xfrm>
            <a:off x="4654846" y="974194"/>
            <a:ext cx="4392448" cy="1691571"/>
            <a:chOff x="4654846" y="864867"/>
            <a:chExt cx="4392448" cy="1691571"/>
          </a:xfrm>
        </p:grpSpPr>
        <p:grpSp>
          <p:nvGrpSpPr>
            <p:cNvPr id="14" name="Grupo 13">
              <a:extLst>
                <a:ext uri="{FF2B5EF4-FFF2-40B4-BE49-F238E27FC236}">
                  <a16:creationId xmlns:a16="http://schemas.microsoft.com/office/drawing/2014/main" id="{E396C163-761D-CEB9-DD54-9174D1276246}"/>
                </a:ext>
              </a:extLst>
            </p:cNvPr>
            <p:cNvGrpSpPr/>
            <p:nvPr/>
          </p:nvGrpSpPr>
          <p:grpSpPr>
            <a:xfrm>
              <a:off x="4654846" y="864867"/>
              <a:ext cx="3007239" cy="1691571"/>
              <a:chOff x="4654846" y="885807"/>
              <a:chExt cx="3007239" cy="1691571"/>
            </a:xfrm>
          </p:grpSpPr>
          <p:pic>
            <p:nvPicPr>
              <p:cNvPr id="9" name="Imagen 8">
                <a:extLst>
                  <a:ext uri="{FF2B5EF4-FFF2-40B4-BE49-F238E27FC236}">
                    <a16:creationId xmlns:a16="http://schemas.microsoft.com/office/drawing/2014/main" id="{D9B08A89-5AB1-7E0C-F8D1-A4020C476BB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654846" y="885807"/>
                <a:ext cx="3007239" cy="1691571"/>
              </a:xfrm>
              <a:prstGeom prst="rect">
                <a:avLst/>
              </a:prstGeom>
            </p:spPr>
          </p:pic>
          <p:cxnSp>
            <p:nvCxnSpPr>
              <p:cNvPr id="10" name="Conector: angular 9">
                <a:extLst>
                  <a:ext uri="{FF2B5EF4-FFF2-40B4-BE49-F238E27FC236}">
                    <a16:creationId xmlns:a16="http://schemas.microsoft.com/office/drawing/2014/main" id="{8246C686-4601-339B-A3EE-66C952AAC7D3}"/>
                  </a:ext>
                </a:extLst>
              </p:cNvPr>
              <p:cNvCxnSpPr>
                <a:cxnSpLocks/>
              </p:cNvCxnSpPr>
              <p:nvPr/>
            </p:nvCxnSpPr>
            <p:spPr>
              <a:xfrm flipV="1">
                <a:off x="5916913" y="1948086"/>
                <a:ext cx="460970" cy="348315"/>
              </a:xfrm>
              <a:prstGeom prst="bentConnector3">
                <a:avLst>
                  <a:gd name="adj1" fmla="val 50000"/>
                </a:avLst>
              </a:prstGeom>
              <a:ln w="9525">
                <a:prstDash val="sysDash"/>
                <a:tailEnd type="triangle"/>
              </a:ln>
            </p:spPr>
            <p:style>
              <a:lnRef idx="2">
                <a:schemeClr val="accent1"/>
              </a:lnRef>
              <a:fillRef idx="0">
                <a:schemeClr val="accent1"/>
              </a:fillRef>
              <a:effectRef idx="1">
                <a:schemeClr val="accent1"/>
              </a:effectRef>
              <a:fontRef idx="minor">
                <a:schemeClr val="tx1"/>
              </a:fontRef>
            </p:style>
          </p:cxnSp>
        </p:grpSp>
        <p:sp>
          <p:nvSpPr>
            <p:cNvPr id="22" name="CuadroTexto 21">
              <a:extLst>
                <a:ext uri="{FF2B5EF4-FFF2-40B4-BE49-F238E27FC236}">
                  <a16:creationId xmlns:a16="http://schemas.microsoft.com/office/drawing/2014/main" id="{ED15F976-0791-F9D2-D438-22CDA4905EE0}"/>
                </a:ext>
              </a:extLst>
            </p:cNvPr>
            <p:cNvSpPr txBox="1"/>
            <p:nvPr/>
          </p:nvSpPr>
          <p:spPr>
            <a:xfrm>
              <a:off x="6741165" y="2196289"/>
              <a:ext cx="2306129" cy="338554"/>
            </a:xfrm>
            <a:prstGeom prst="rect">
              <a:avLst/>
            </a:prstGeom>
            <a:noFill/>
          </p:spPr>
          <p:txBody>
            <a:bodyPr wrap="square" lIns="91440" tIns="45720" rIns="91440" bIns="45720" rtlCol="0" anchor="t">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CA" sz="800" b="1" i="0" u="none" strike="noStrike" kern="1200" cap="none" spc="0" normalizeH="0" baseline="0" noProof="0" dirty="0">
                  <a:ln>
                    <a:noFill/>
                  </a:ln>
                  <a:solidFill>
                    <a:prstClr val="black"/>
                  </a:solidFill>
                  <a:effectLst/>
                  <a:uLnTx/>
                  <a:uFillTx/>
                  <a:latin typeface="Arial"/>
                  <a:ea typeface="+mn-ea"/>
                  <a:cs typeface="Arial"/>
                </a:rPr>
                <a:t>In light blue, the Tehuantepec isthmus,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prstClr val="black"/>
                  </a:solidFill>
                  <a:effectLst/>
                  <a:uLnTx/>
                  <a:uFillTx/>
                  <a:latin typeface="Arial"/>
                  <a:ea typeface="+mn-ea"/>
                  <a:cs typeface="Arial"/>
                </a:rPr>
                <a:t>Oaxaca State, México</a:t>
              </a:r>
              <a:endParaRPr kumimoji="0" lang="en-CA" sz="800" b="0" i="0" u="none" strike="noStrike" kern="1200" cap="none" spc="0" normalizeH="0" baseline="0" noProof="0" dirty="0">
                <a:ln>
                  <a:noFill/>
                </a:ln>
                <a:solidFill>
                  <a:prstClr val="black"/>
                </a:solidFill>
                <a:effectLst/>
                <a:uLnTx/>
                <a:uFillTx/>
                <a:latin typeface="Aptos" panose="02110004020202020204"/>
                <a:ea typeface="+mn-ea"/>
                <a:cs typeface="Arial"/>
              </a:endParaRPr>
            </a:p>
          </p:txBody>
        </p:sp>
      </p:grpSp>
      <p:sp>
        <p:nvSpPr>
          <p:cNvPr id="7" name="Rectángulo: una sola esquina redondeada 6">
            <a:extLst>
              <a:ext uri="{FF2B5EF4-FFF2-40B4-BE49-F238E27FC236}">
                <a16:creationId xmlns:a16="http://schemas.microsoft.com/office/drawing/2014/main" id="{45D227AF-9095-7870-80EF-F43001459AF4}"/>
              </a:ext>
            </a:extLst>
          </p:cNvPr>
          <p:cNvSpPr/>
          <p:nvPr/>
        </p:nvSpPr>
        <p:spPr>
          <a:xfrm flipV="1">
            <a:off x="1" y="506203"/>
            <a:ext cx="7175596" cy="350004"/>
          </a:xfrm>
          <a:prstGeom prst="round1Rect">
            <a:avLst>
              <a:gd name="adj" fmla="val 50000"/>
            </a:avLst>
          </a:prstGeom>
          <a:solidFill>
            <a:schemeClr val="bg1"/>
          </a:solidFill>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1" name="Rectángulo: una sola esquina redondeada 10">
            <a:extLst>
              <a:ext uri="{FF2B5EF4-FFF2-40B4-BE49-F238E27FC236}">
                <a16:creationId xmlns:a16="http://schemas.microsoft.com/office/drawing/2014/main" id="{6E88865C-1621-0B64-FDA0-6EBF4AF29AD9}"/>
              </a:ext>
            </a:extLst>
          </p:cNvPr>
          <p:cNvSpPr/>
          <p:nvPr/>
        </p:nvSpPr>
        <p:spPr>
          <a:xfrm flipV="1">
            <a:off x="1" y="0"/>
            <a:ext cx="8904916" cy="514308"/>
          </a:xfrm>
          <a:prstGeom prst="round1Rect">
            <a:avLst>
              <a:gd name="adj" fmla="val 50000"/>
            </a:avLst>
          </a:prstGeom>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 name="Headline">
            <a:extLst>
              <a:ext uri="{FF2B5EF4-FFF2-40B4-BE49-F238E27FC236}">
                <a16:creationId xmlns:a16="http://schemas.microsoft.com/office/drawing/2014/main" id="{4E78CD54-7686-ABBD-B1C7-C3F65E665B83}"/>
              </a:ext>
            </a:extLst>
          </p:cNvPr>
          <p:cNvSpPr txBox="1">
            <a:spLocks/>
          </p:cNvSpPr>
          <p:nvPr/>
        </p:nvSpPr>
        <p:spPr bwMode="gray">
          <a:xfrm>
            <a:off x="179387" y="18520"/>
            <a:ext cx="6996209" cy="503599"/>
          </a:xfrm>
          <a:prstGeom prst="rect">
            <a:avLst/>
          </a:prstGeom>
        </p:spPr>
        <p:txBody>
          <a:bodyPr wrap="square">
            <a:spAutoFit/>
          </a:bodyPr>
          <a:lstStyle>
            <a:lvl1pPr algn="l" defTabSz="685800" rtl="0" eaLnBrk="1" latinLnBrk="0" hangingPunct="1">
              <a:lnSpc>
                <a:spcPct val="90000"/>
              </a:lnSpc>
              <a:spcBef>
                <a:spcPct val="0"/>
              </a:spcBef>
              <a:buNone/>
              <a:defRPr sz="2600" b="1" kern="1200">
                <a:solidFill>
                  <a:schemeClr val="tx1"/>
                </a:solidFill>
                <a:latin typeface="+mj-lt"/>
                <a:ea typeface="+mj-ea"/>
                <a:cs typeface="+mj-cs"/>
              </a:defRPr>
            </a:lvl1pPr>
          </a:lstStyle>
          <a:p>
            <a:pPr>
              <a:lnSpc>
                <a:spcPct val="120000"/>
              </a:lnSpc>
              <a:spcAft>
                <a:spcPts val="600"/>
              </a:spcAft>
            </a:pPr>
            <a:r>
              <a:rPr lang="es-CR" sz="2400" b="1" i="0" u="none" strike="noStrike" dirty="0">
                <a:solidFill>
                  <a:schemeClr val="bg1"/>
                </a:solidFill>
                <a:effectLst/>
                <a:latin typeface="Arial" panose="020B0604020202020204" pitchFamily="34" charset="0"/>
                <a:cs typeface="Arial" panose="020B0604020202020204" pitchFamily="34" charset="0"/>
              </a:rPr>
              <a:t>RESTORING OUR RIVERS</a:t>
            </a:r>
          </a:p>
        </p:txBody>
      </p:sp>
      <p:sp>
        <p:nvSpPr>
          <p:cNvPr id="3" name="Subline">
            <a:extLst>
              <a:ext uri="{FF2B5EF4-FFF2-40B4-BE49-F238E27FC236}">
                <a16:creationId xmlns:a16="http://schemas.microsoft.com/office/drawing/2014/main" id="{135F137E-0299-15B2-43D0-B300F2233AEA}"/>
              </a:ext>
            </a:extLst>
          </p:cNvPr>
          <p:cNvSpPr txBox="1">
            <a:spLocks/>
          </p:cNvSpPr>
          <p:nvPr/>
        </p:nvSpPr>
        <p:spPr bwMode="gray">
          <a:xfrm>
            <a:off x="187416" y="515346"/>
            <a:ext cx="7299821" cy="326243"/>
          </a:xfrm>
          <a:prstGeom prst="rect">
            <a:avLst/>
          </a:prstGeom>
        </p:spPr>
        <p:txBody>
          <a:bodyPr vert="horz" wrap="square" lIns="91440" tIns="45720" rIns="91440" bIns="45720" rtlCol="0" anchor="ctr">
            <a:spAutoFit/>
          </a:bodyPr>
          <a:lstStyle>
            <a:defPPr>
              <a:defRPr lang="en-US"/>
            </a:defPPr>
            <a:lvl1pPr marL="0" indent="0" algn="l" defTabSz="457200" rtl="0" eaLnBrk="1" latinLnBrk="0" hangingPunct="1">
              <a:lnSpc>
                <a:spcPct val="95000"/>
              </a:lnSpc>
              <a:spcBef>
                <a:spcPts val="1200"/>
              </a:spcBef>
              <a:spcAft>
                <a:spcPts val="0"/>
              </a:spcAft>
              <a:buNone/>
              <a:defRPr sz="15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sz="1600" b="1" dirty="0" err="1">
                <a:solidFill>
                  <a:srgbClr val="156082"/>
                </a:solidFill>
                <a:latin typeface="Arial" panose="020B0604020202020204" pitchFamily="34" charset="0"/>
                <a:cs typeface="Arial" panose="020B0604020202020204" pitchFamily="34" charset="0"/>
              </a:rPr>
              <a:t>Perseida</a:t>
            </a:r>
            <a:r>
              <a:rPr lang="es-MX" sz="1600" b="1" dirty="0">
                <a:solidFill>
                  <a:srgbClr val="156082"/>
                </a:solidFill>
                <a:latin typeface="Arial" panose="020B0604020202020204" pitchFamily="34" charset="0"/>
                <a:cs typeface="Arial" panose="020B0604020202020204" pitchFamily="34" charset="0"/>
              </a:rPr>
              <a:t> Tenorio Toledo: </a:t>
            </a:r>
            <a:r>
              <a:rPr lang="es-MX" sz="1600" b="1" dirty="0" err="1">
                <a:solidFill>
                  <a:srgbClr val="156082"/>
                </a:solidFill>
                <a:latin typeface="Arial" panose="020B0604020202020204" pitchFamily="34" charset="0"/>
                <a:cs typeface="Arial" panose="020B0604020202020204" pitchFamily="34" charset="0"/>
              </a:rPr>
              <a:t>Promoting</a:t>
            </a:r>
            <a:r>
              <a:rPr lang="es-MX" sz="1600" b="1" dirty="0">
                <a:solidFill>
                  <a:srgbClr val="156082"/>
                </a:solidFill>
                <a:latin typeface="Arial" panose="020B0604020202020204" pitchFamily="34" charset="0"/>
                <a:cs typeface="Arial" panose="020B0604020202020204" pitchFamily="34" charset="0"/>
              </a:rPr>
              <a:t> </a:t>
            </a:r>
            <a:r>
              <a:rPr lang="es-MX" sz="1600" b="1" dirty="0" err="1">
                <a:solidFill>
                  <a:srgbClr val="156082"/>
                </a:solidFill>
                <a:latin typeface="Arial" panose="020B0604020202020204" pitchFamily="34" charset="0"/>
                <a:cs typeface="Arial" panose="020B0604020202020204" pitchFamily="34" charset="0"/>
              </a:rPr>
              <a:t>Ecotechnologies</a:t>
            </a:r>
            <a:r>
              <a:rPr lang="es-MX" sz="1600" b="1" dirty="0">
                <a:solidFill>
                  <a:srgbClr val="156082"/>
                </a:solidFill>
                <a:latin typeface="Arial" panose="020B0604020202020204" pitchFamily="34" charset="0"/>
                <a:cs typeface="Arial" panose="020B0604020202020204" pitchFamily="34" charset="0"/>
              </a:rPr>
              <a:t> in Oaxaca</a:t>
            </a:r>
          </a:p>
        </p:txBody>
      </p:sp>
      <p:pic>
        <p:nvPicPr>
          <p:cNvPr id="23" name="Gráfico 22">
            <a:extLst>
              <a:ext uri="{FF2B5EF4-FFF2-40B4-BE49-F238E27FC236}">
                <a16:creationId xmlns:a16="http://schemas.microsoft.com/office/drawing/2014/main" id="{5ECAF392-FEB0-A065-6557-ECB77052BC5F}"/>
              </a:ext>
            </a:extLst>
          </p:cNvPr>
          <p:cNvPicPr>
            <a:picLocks noChangeAspect="1"/>
          </p:cNvPicPr>
          <p:nvPr/>
        </p:nvPicPr>
        <p:blipFill>
          <a:blip r:embed="rId4" cstate="screen">
            <a:lum bright="100000" contrast="100000"/>
            <a:extLst>
              <a:ext uri="{28A0092B-C50C-407E-A947-70E740481C1C}">
                <a14:useLocalDpi xmlns:a14="http://schemas.microsoft.com/office/drawing/2010/main"/>
              </a:ext>
              <a:ext uri="{96DAC541-7B7A-43D3-8B79-37D633B846F1}">
                <asvg:svgBlip xmlns:asvg="http://schemas.microsoft.com/office/drawing/2016/SVG/main" r:embed="rId5"/>
              </a:ext>
            </a:extLst>
          </a:blip>
          <a:srcRect l="-14430" t="40174" r="23568" b="-6430"/>
          <a:stretch>
            <a:fillRect/>
          </a:stretch>
        </p:blipFill>
        <p:spPr>
          <a:xfrm>
            <a:off x="6928082" y="0"/>
            <a:ext cx="2215918" cy="1569660"/>
          </a:xfrm>
          <a:custGeom>
            <a:avLst/>
            <a:gdLst>
              <a:gd name="connsiteX0" fmla="*/ 0 w 2215918"/>
              <a:gd name="connsiteY0" fmla="*/ 0 h 1569660"/>
              <a:gd name="connsiteX1" fmla="*/ 351911 w 2215918"/>
              <a:gd name="connsiteY1" fmla="*/ 0 h 1569660"/>
              <a:gd name="connsiteX2" fmla="*/ 351911 w 2215918"/>
              <a:gd name="connsiteY2" fmla="*/ 1417328 h 1569660"/>
              <a:gd name="connsiteX3" fmla="*/ 2215918 w 2215918"/>
              <a:gd name="connsiteY3" fmla="*/ 1417328 h 1569660"/>
              <a:gd name="connsiteX4" fmla="*/ 2215918 w 2215918"/>
              <a:gd name="connsiteY4" fmla="*/ 1569660 h 1569660"/>
              <a:gd name="connsiteX5" fmla="*/ 0 w 2215918"/>
              <a:gd name="connsiteY5" fmla="*/ 1569660 h 1569660"/>
              <a:gd name="connsiteX6" fmla="*/ 0 w 2215918"/>
              <a:gd name="connsiteY6"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5918" h="1569660">
                <a:moveTo>
                  <a:pt x="0" y="0"/>
                </a:moveTo>
                <a:lnTo>
                  <a:pt x="351911" y="0"/>
                </a:lnTo>
                <a:lnTo>
                  <a:pt x="351911" y="1417328"/>
                </a:lnTo>
                <a:lnTo>
                  <a:pt x="2215918" y="1417328"/>
                </a:lnTo>
                <a:lnTo>
                  <a:pt x="2215918" y="1569660"/>
                </a:lnTo>
                <a:lnTo>
                  <a:pt x="0" y="1569660"/>
                </a:lnTo>
                <a:lnTo>
                  <a:pt x="0" y="0"/>
                </a:lnTo>
                <a:close/>
              </a:path>
            </a:pathLst>
          </a:custGeom>
        </p:spPr>
      </p:pic>
      <p:sp>
        <p:nvSpPr>
          <p:cNvPr id="4" name="CuadroTexto 3">
            <a:extLst>
              <a:ext uri="{FF2B5EF4-FFF2-40B4-BE49-F238E27FC236}">
                <a16:creationId xmlns:a16="http://schemas.microsoft.com/office/drawing/2014/main" id="{5F48A140-5CAE-36EE-32A8-65E2B4B719BE}"/>
              </a:ext>
            </a:extLst>
          </p:cNvPr>
          <p:cNvSpPr txBox="1"/>
          <p:nvPr/>
        </p:nvSpPr>
        <p:spPr>
          <a:xfrm>
            <a:off x="4089245" y="2669590"/>
            <a:ext cx="4875368" cy="2292935"/>
          </a:xfrm>
          <a:prstGeom prst="roundRect">
            <a:avLst>
              <a:gd name="adj" fmla="val 0"/>
            </a:avLst>
          </a:prstGeom>
          <a:solidFill>
            <a:schemeClr val="bg1"/>
          </a:solidFill>
          <a:ln w="12700">
            <a:noFill/>
            <a:prstDash val="dash"/>
          </a:ln>
          <a:effectLst/>
        </p:spPr>
        <p:txBody>
          <a:bodyPr wrap="square" lIns="91440" tIns="45720" rIns="91440" bIns="45720" rtlCol="0" anchor="ctr">
            <a:spAutoFit/>
          </a:bodyPr>
          <a:lstStyle/>
          <a:p>
            <a:r>
              <a:rPr lang="en-US" sz="1300" dirty="0" err="1">
                <a:latin typeface="Arial"/>
                <a:cs typeface="Arial"/>
              </a:rPr>
              <a:t>Perseida</a:t>
            </a:r>
            <a:r>
              <a:rPr lang="en-US" sz="1300" dirty="0">
                <a:latin typeface="Arial"/>
                <a:cs typeface="Arial"/>
              </a:rPr>
              <a:t> is 31 years old and Zapotec, from the Isthmus of Tehuantepec, Oaxaca, Mexico. In 2021, she founded the</a:t>
            </a:r>
            <a:r>
              <a:rPr lang="en-US" sz="1300" b="1" dirty="0">
                <a:latin typeface="Arial"/>
                <a:cs typeface="Arial"/>
              </a:rPr>
              <a:t> Traveling Water and Arts School, "El Corazón de la Tierra."</a:t>
            </a:r>
          </a:p>
          <a:p>
            <a:br>
              <a:rPr lang="en-US" sz="1300" dirty="0">
                <a:latin typeface="Arial"/>
                <a:cs typeface="Arial"/>
              </a:rPr>
            </a:br>
            <a:r>
              <a:rPr lang="en-US" sz="1300" dirty="0">
                <a:latin typeface="Arial"/>
                <a:cs typeface="Arial"/>
              </a:rPr>
              <a:t>As an outstanding student and student leader, she received several scholarships: at the </a:t>
            </a:r>
            <a:r>
              <a:rPr lang="en-US" sz="1300" dirty="0" err="1">
                <a:latin typeface="Arial"/>
                <a:cs typeface="Arial"/>
              </a:rPr>
              <a:t>Tecnológico</a:t>
            </a:r>
            <a:r>
              <a:rPr lang="en-US" sz="1300" dirty="0">
                <a:latin typeface="Arial"/>
                <a:cs typeface="Arial"/>
              </a:rPr>
              <a:t> de Monterrey, Querétaro Campus, she trained as a Food Industry Engineer; at the University of Buenos Aires (Argentina), she specialized in fruit and vegetable production and post-harvest; and in Ecuador, she visited various initiatives and learned about water ecotechnologies.</a:t>
            </a:r>
          </a:p>
        </p:txBody>
      </p:sp>
      <p:pic>
        <p:nvPicPr>
          <p:cNvPr id="6" name="Imagen 5" descr="Mujer sonriendo en una playa&#10;&#10;Descripción generada automáticamente">
            <a:extLst>
              <a:ext uri="{FF2B5EF4-FFF2-40B4-BE49-F238E27FC236}">
                <a16:creationId xmlns:a16="http://schemas.microsoft.com/office/drawing/2014/main" id="{E19B3977-42CC-0D74-B8CC-0E415C7BE29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87415" y="1022845"/>
            <a:ext cx="3533766" cy="3947108"/>
          </a:xfrm>
          <a:prstGeom prst="rect">
            <a:avLst/>
          </a:prstGeom>
        </p:spPr>
      </p:pic>
      <p:grpSp>
        <p:nvGrpSpPr>
          <p:cNvPr id="17" name="Grupo 16">
            <a:extLst>
              <a:ext uri="{FF2B5EF4-FFF2-40B4-BE49-F238E27FC236}">
                <a16:creationId xmlns:a16="http://schemas.microsoft.com/office/drawing/2014/main" id="{31AC8E95-59EB-B364-DCBB-E09660BF40C5}"/>
              </a:ext>
            </a:extLst>
          </p:cNvPr>
          <p:cNvGrpSpPr/>
          <p:nvPr/>
        </p:nvGrpSpPr>
        <p:grpSpPr>
          <a:xfrm>
            <a:off x="7861747" y="85134"/>
            <a:ext cx="770488" cy="778431"/>
            <a:chOff x="7861747" y="85134"/>
            <a:chExt cx="770488" cy="778431"/>
          </a:xfrm>
          <a:effectLst>
            <a:outerShdw blurRad="50800" dist="38100" dir="5400000" algn="t" rotWithShape="0">
              <a:prstClr val="black">
                <a:alpha val="40000"/>
              </a:prstClr>
            </a:outerShdw>
          </a:effectLst>
        </p:grpSpPr>
        <p:pic>
          <p:nvPicPr>
            <p:cNvPr id="16" name="Gráfico 15">
              <a:extLst>
                <a:ext uri="{FF2B5EF4-FFF2-40B4-BE49-F238E27FC236}">
                  <a16:creationId xmlns:a16="http://schemas.microsoft.com/office/drawing/2014/main" id="{FFD19459-1AF7-AD0D-2118-B0590DB265B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61747" y="85134"/>
              <a:ext cx="770488" cy="778431"/>
            </a:xfrm>
            <a:prstGeom prst="rect">
              <a:avLst/>
            </a:prstGeom>
          </p:spPr>
        </p:pic>
        <p:sp>
          <p:nvSpPr>
            <p:cNvPr id="32" name="CuadroTexto 31">
              <a:extLst>
                <a:ext uri="{FF2B5EF4-FFF2-40B4-BE49-F238E27FC236}">
                  <a16:creationId xmlns:a16="http://schemas.microsoft.com/office/drawing/2014/main" id="{B0CCED30-159D-12EF-CE40-BD6F71C7E803}"/>
                </a:ext>
              </a:extLst>
            </p:cNvPr>
            <p:cNvSpPr txBox="1"/>
            <p:nvPr/>
          </p:nvSpPr>
          <p:spPr>
            <a:xfrm>
              <a:off x="7933021" y="618699"/>
              <a:ext cx="635416" cy="200055"/>
            </a:xfrm>
            <a:prstGeom prst="rect">
              <a:avLst/>
            </a:prstGeom>
            <a:noFill/>
          </p:spPr>
          <p:txBody>
            <a:bodyPr wrap="square" rtlCol="0">
              <a:spAutoFit/>
            </a:bodyPr>
            <a:lstStyle/>
            <a:p>
              <a:pPr algn="ctr"/>
              <a:r>
                <a:rPr lang="es-CR" sz="700" b="1">
                  <a:solidFill>
                    <a:srgbClr val="0F435E"/>
                  </a:solidFill>
                  <a:latin typeface="Arial Black" panose="020B0A04020102020204" pitchFamily="34" charset="0"/>
                  <a:cs typeface="Arial" panose="020B0604020202020204" pitchFamily="34" charset="0"/>
                </a:rPr>
                <a:t>MÉXICO</a:t>
              </a:r>
            </a:p>
          </p:txBody>
        </p:sp>
      </p:grpSp>
      <p:sp>
        <p:nvSpPr>
          <p:cNvPr id="5" name="Rectángulo 4">
            <a:hlinkClick r:id="rId9" action="ppaction://hlinksldjump"/>
            <a:extLst>
              <a:ext uri="{FF2B5EF4-FFF2-40B4-BE49-F238E27FC236}">
                <a16:creationId xmlns:a16="http://schemas.microsoft.com/office/drawing/2014/main" id="{355A9417-AA33-9618-1B5B-EF4B7F61CCB4}"/>
              </a:ext>
            </a:extLst>
          </p:cNvPr>
          <p:cNvSpPr/>
          <p:nvPr/>
        </p:nvSpPr>
        <p:spPr>
          <a:xfrm>
            <a:off x="7866697" y="27319"/>
            <a:ext cx="760587" cy="83624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3" name="Elipse 12">
            <a:hlinkClick r:id="rId9" action="ppaction://hlinksldjump"/>
            <a:extLst>
              <a:ext uri="{FF2B5EF4-FFF2-40B4-BE49-F238E27FC236}">
                <a16:creationId xmlns:a16="http://schemas.microsoft.com/office/drawing/2014/main" id="{3F463904-7D72-4118-F736-F50D11E88005}"/>
              </a:ext>
            </a:extLst>
          </p:cNvPr>
          <p:cNvSpPr/>
          <p:nvPr/>
        </p:nvSpPr>
        <p:spPr>
          <a:xfrm>
            <a:off x="8977782" y="4966437"/>
            <a:ext cx="139024" cy="139024"/>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Tree>
    <p:extLst>
      <p:ext uri="{BB962C8B-B14F-4D97-AF65-F5344CB8AC3E}">
        <p14:creationId xmlns:p14="http://schemas.microsoft.com/office/powerpoint/2010/main" val="11178348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0">
        <p15:prstTrans prst="pageCurlDouble"/>
      </p:transition>
    </mc:Choice>
    <mc:Fallback xmlns="">
      <p:transition spd="slow"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1000"/>
                                        <p:tgtEl>
                                          <p:spTgt spid="3"/>
                                        </p:tgtEl>
                                      </p:cBhvr>
                                    </p:animEffect>
                                  </p:childTnLst>
                                </p:cTn>
                              </p:par>
                            </p:childTnLst>
                          </p:cTn>
                        </p:par>
                        <p:par>
                          <p:cTn id="14" fill="hold">
                            <p:stCondLst>
                              <p:cond delay="1500"/>
                            </p:stCondLst>
                            <p:childTnLst>
                              <p:par>
                                <p:cTn id="15" presetID="53" presetClass="entr" presetSubtype="16"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1000" fill="hold"/>
                                        <p:tgtEl>
                                          <p:spTgt spid="12"/>
                                        </p:tgtEl>
                                        <p:attrNameLst>
                                          <p:attrName>ppt_w</p:attrName>
                                        </p:attrNameLst>
                                      </p:cBhvr>
                                      <p:tavLst>
                                        <p:tav tm="0">
                                          <p:val>
                                            <p:fltVal val="0"/>
                                          </p:val>
                                        </p:tav>
                                        <p:tav tm="100000">
                                          <p:val>
                                            <p:strVal val="#ppt_w"/>
                                          </p:val>
                                        </p:tav>
                                      </p:tavLst>
                                    </p:anim>
                                    <p:anim calcmode="lin" valueType="num">
                                      <p:cBhvr>
                                        <p:cTn id="18" dur="1000" fill="hold"/>
                                        <p:tgtEl>
                                          <p:spTgt spid="12"/>
                                        </p:tgtEl>
                                        <p:attrNameLst>
                                          <p:attrName>ppt_h</p:attrName>
                                        </p:attrNameLst>
                                      </p:cBhvr>
                                      <p:tavLst>
                                        <p:tav tm="0">
                                          <p:val>
                                            <p:fltVal val="0"/>
                                          </p:val>
                                        </p:tav>
                                        <p:tav tm="100000">
                                          <p:val>
                                            <p:strVal val="#ppt_h"/>
                                          </p:val>
                                        </p:tav>
                                      </p:tavLst>
                                    </p:anim>
                                    <p:animEffect transition="in" filter="fade">
                                      <p:cBhvr>
                                        <p:cTn id="19" dur="1000"/>
                                        <p:tgtEl>
                                          <p:spTgt spid="12"/>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A98271DA-19CC-1554-49B5-922C932DBD6B}"/>
              </a:ext>
            </a:extLst>
          </p:cNvPr>
          <p:cNvSpPr/>
          <p:nvPr/>
        </p:nvSpPr>
        <p:spPr>
          <a:xfrm>
            <a:off x="0" y="0"/>
            <a:ext cx="3880965" cy="51435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4">
            <a:extLst>
              <a:ext uri="{FF2B5EF4-FFF2-40B4-BE49-F238E27FC236}">
                <a16:creationId xmlns:a16="http://schemas.microsoft.com/office/drawing/2014/main" id="{25FBE202-7235-E8D7-1DCF-F4A4C4FABFF4}"/>
              </a:ext>
            </a:extLst>
          </p:cNvPr>
          <p:cNvSpPr>
            <a:spLocks noGrp="1"/>
          </p:cNvSpPr>
          <p:nvPr>
            <p:ph sz="half" idx="1"/>
          </p:nvPr>
        </p:nvSpPr>
        <p:spPr>
          <a:xfrm>
            <a:off x="106289" y="751050"/>
            <a:ext cx="3537352" cy="3977004"/>
          </a:xfrm>
          <a:ln>
            <a:noFill/>
          </a:ln>
        </p:spPr>
        <p:txBody>
          <a:bodyPr anchor="ctr">
            <a:noAutofit/>
          </a:bodyPr>
          <a:lstStyle/>
          <a:p>
            <a:pPr>
              <a:buClr>
                <a:srgbClr val="156082"/>
              </a:buClr>
            </a:pPr>
            <a:r>
              <a:rPr lang="en-GB" sz="1400">
                <a:latin typeface="Arial"/>
                <a:cs typeface="Arial"/>
              </a:rPr>
              <a:t>Watershed </a:t>
            </a:r>
            <a:r>
              <a:rPr lang="en-GB" sz="1400" b="1">
                <a:latin typeface="Arial"/>
                <a:cs typeface="Arial"/>
              </a:rPr>
              <a:t>protection activities are planned in a participatory manner </a:t>
            </a:r>
            <a:r>
              <a:rPr lang="en-GB" sz="1400">
                <a:latin typeface="Arial"/>
                <a:cs typeface="Arial"/>
              </a:rPr>
              <a:t>on </a:t>
            </a:r>
            <a:r>
              <a:rPr lang="en-GB" sz="1400" b="1">
                <a:latin typeface="Arial"/>
                <a:cs typeface="Arial"/>
              </a:rPr>
              <a:t> </a:t>
            </a:r>
            <a:r>
              <a:rPr lang="en-GB" sz="1400">
                <a:latin typeface="Arial"/>
                <a:cs typeface="Arial"/>
              </a:rPr>
              <a:t>the Azero watershed multi-stakeholder platform. </a:t>
            </a:r>
          </a:p>
          <a:p>
            <a:pPr>
              <a:buClr>
                <a:srgbClr val="156082"/>
              </a:buClr>
            </a:pPr>
            <a:r>
              <a:rPr lang="en-GB" sz="1400">
                <a:latin typeface="Arial"/>
                <a:cs typeface="Arial"/>
              </a:rPr>
              <a:t>The Community Council is part of the multi-stakeholder platform. Through active participation, Ana promotes projects to improve water security.</a:t>
            </a:r>
          </a:p>
          <a:p>
            <a:pPr>
              <a:buClr>
                <a:srgbClr val="156082"/>
              </a:buClr>
            </a:pPr>
            <a:r>
              <a:rPr lang="en-GB" sz="1400">
                <a:latin typeface="Arial"/>
                <a:cs typeface="Arial"/>
              </a:rPr>
              <a:t>The main goal is to secure </a:t>
            </a:r>
            <a:r>
              <a:rPr lang="en-GB" sz="1400" b="1">
                <a:latin typeface="Arial"/>
                <a:cs typeface="Arial"/>
              </a:rPr>
              <a:t>water quantity and quality </a:t>
            </a:r>
            <a:r>
              <a:rPr lang="en-GB" sz="1400">
                <a:latin typeface="Arial"/>
                <a:cs typeface="Arial"/>
              </a:rPr>
              <a:t>for the entire watershed.</a:t>
            </a:r>
          </a:p>
          <a:p>
            <a:pPr>
              <a:buClr>
                <a:srgbClr val="156082"/>
              </a:buClr>
            </a:pPr>
            <a:r>
              <a:rPr lang="en-GB" sz="1400">
                <a:latin typeface="Arial"/>
                <a:cs typeface="Arial"/>
              </a:rPr>
              <a:t>Together with local and national stakeholders, Ana worked on the preparation and approval of the Azero watershed plan, which identifies water security needs and is in implementation. </a:t>
            </a:r>
          </a:p>
        </p:txBody>
      </p:sp>
      <p:grpSp>
        <p:nvGrpSpPr>
          <p:cNvPr id="3" name="Grupo 2">
            <a:extLst>
              <a:ext uri="{FF2B5EF4-FFF2-40B4-BE49-F238E27FC236}">
                <a16:creationId xmlns:a16="http://schemas.microsoft.com/office/drawing/2014/main" id="{1A2F859E-8297-74D3-B7B6-0D0A620F4B61}"/>
              </a:ext>
            </a:extLst>
          </p:cNvPr>
          <p:cNvGrpSpPr/>
          <p:nvPr/>
        </p:nvGrpSpPr>
        <p:grpSpPr>
          <a:xfrm>
            <a:off x="179386" y="-37433"/>
            <a:ext cx="2954703" cy="394210"/>
            <a:chOff x="179386" y="-37433"/>
            <a:chExt cx="2954703" cy="394210"/>
          </a:xfrm>
        </p:grpSpPr>
        <p:sp>
          <p:nvSpPr>
            <p:cNvPr id="9" name="Rectángulo: una sola esquina redondeada 8">
              <a:extLst>
                <a:ext uri="{FF2B5EF4-FFF2-40B4-BE49-F238E27FC236}">
                  <a16:creationId xmlns:a16="http://schemas.microsoft.com/office/drawing/2014/main" id="{EA368E6F-F549-086C-B20E-3EC72F902F8A}"/>
                </a:ext>
              </a:extLst>
            </p:cNvPr>
            <p:cNvSpPr/>
            <p:nvPr/>
          </p:nvSpPr>
          <p:spPr>
            <a:xfrm flipV="1">
              <a:off x="179387" y="-1286"/>
              <a:ext cx="2954702" cy="336891"/>
            </a:xfrm>
            <a:prstGeom prst="round1Rect">
              <a:avLst>
                <a:gd name="adj" fmla="val 37295"/>
              </a:avLst>
            </a:prstGeom>
            <a:solidFill>
              <a:srgbClr val="156082"/>
            </a:solidFill>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Headline">
              <a:extLst>
                <a:ext uri="{FF2B5EF4-FFF2-40B4-BE49-F238E27FC236}">
                  <a16:creationId xmlns:a16="http://schemas.microsoft.com/office/drawing/2014/main" id="{F465BB8B-A92A-A61B-7DF5-D32CE735F1AA}"/>
                </a:ext>
              </a:extLst>
            </p:cNvPr>
            <p:cNvSpPr txBox="1">
              <a:spLocks/>
            </p:cNvSpPr>
            <p:nvPr/>
          </p:nvSpPr>
          <p:spPr bwMode="gray">
            <a:xfrm>
              <a:off x="179386" y="-37433"/>
              <a:ext cx="1419067" cy="394210"/>
            </a:xfrm>
            <a:prstGeom prst="rect">
              <a:avLst/>
            </a:prstGeom>
          </p:spPr>
          <p:txBody>
            <a:bodyPr wrap="square">
              <a:spAutoFit/>
            </a:bodyPr>
            <a:lstStyle>
              <a:lvl1pPr algn="l" defTabSz="685800" rtl="0" eaLnBrk="1" latinLnBrk="0" hangingPunct="1">
                <a:lnSpc>
                  <a:spcPct val="90000"/>
                </a:lnSpc>
                <a:spcBef>
                  <a:spcPct val="0"/>
                </a:spcBef>
                <a:buNone/>
                <a:defRPr sz="2600" b="1" kern="1200">
                  <a:solidFill>
                    <a:schemeClr val="tx1"/>
                  </a:solidFill>
                  <a:latin typeface="+mj-lt"/>
                  <a:ea typeface="+mj-ea"/>
                  <a:cs typeface="+mj-cs"/>
                </a:defRPr>
              </a:lvl1pPr>
            </a:lstStyle>
            <a:p>
              <a:pPr>
                <a:lnSpc>
                  <a:spcPct val="120000"/>
                </a:lnSpc>
                <a:spcAft>
                  <a:spcPts val="600"/>
                </a:spcAft>
              </a:pPr>
              <a:r>
                <a:rPr lang="en-GB" sz="1800">
                  <a:solidFill>
                    <a:schemeClr val="bg1"/>
                  </a:solidFill>
                  <a:latin typeface="Arial" panose="020B0604020202020204" pitchFamily="34" charset="0"/>
                  <a:cs typeface="Arial" panose="020B0604020202020204" pitchFamily="34" charset="0"/>
                </a:rPr>
                <a:t>Actions</a:t>
              </a:r>
            </a:p>
          </p:txBody>
        </p:sp>
      </p:grpSp>
      <p:sp>
        <p:nvSpPr>
          <p:cNvPr id="1754" name="Forma libre: forma 1753">
            <a:extLst>
              <a:ext uri="{FF2B5EF4-FFF2-40B4-BE49-F238E27FC236}">
                <a16:creationId xmlns:a16="http://schemas.microsoft.com/office/drawing/2014/main" id="{BBF4FE9B-C543-F109-3167-58FBBD649E3D}"/>
              </a:ext>
            </a:extLst>
          </p:cNvPr>
          <p:cNvSpPr/>
          <p:nvPr/>
        </p:nvSpPr>
        <p:spPr>
          <a:xfrm>
            <a:off x="2827466" y="221196"/>
            <a:ext cx="6134" cy="5137"/>
          </a:xfrm>
          <a:custGeom>
            <a:avLst/>
            <a:gdLst>
              <a:gd name="connsiteX0" fmla="*/ 6134 w 6134"/>
              <a:gd name="connsiteY0" fmla="*/ 0 h 5137"/>
              <a:gd name="connsiteX1" fmla="*/ 1269 w 6134"/>
              <a:gd name="connsiteY1" fmla="*/ 4865 h 5137"/>
              <a:gd name="connsiteX2" fmla="*/ 2055 w 6134"/>
              <a:gd name="connsiteY2" fmla="*/ 3989 h 5137"/>
              <a:gd name="connsiteX3" fmla="*/ 0 w 6134"/>
              <a:gd name="connsiteY3" fmla="*/ 5137 h 5137"/>
              <a:gd name="connsiteX4" fmla="*/ 6134 w 6134"/>
              <a:gd name="connsiteY4" fmla="*/ 0 h 5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4" h="5137">
                <a:moveTo>
                  <a:pt x="6134" y="0"/>
                </a:moveTo>
                <a:cubicBezTo>
                  <a:pt x="4563" y="1692"/>
                  <a:pt x="2931" y="3294"/>
                  <a:pt x="1269" y="4865"/>
                </a:cubicBezTo>
                <a:cubicBezTo>
                  <a:pt x="1541" y="4593"/>
                  <a:pt x="1813" y="4291"/>
                  <a:pt x="2055" y="3989"/>
                </a:cubicBezTo>
                <a:cubicBezTo>
                  <a:pt x="1390" y="4382"/>
                  <a:pt x="695" y="4774"/>
                  <a:pt x="0" y="5137"/>
                </a:cubicBezTo>
                <a:cubicBezTo>
                  <a:pt x="2115" y="3536"/>
                  <a:pt x="4170" y="1813"/>
                  <a:pt x="6134" y="0"/>
                </a:cubicBezTo>
                <a:close/>
              </a:path>
            </a:pathLst>
          </a:custGeom>
          <a:solidFill>
            <a:srgbClr val="000000">
              <a:alpha val="20000"/>
            </a:srgbClr>
          </a:solidFill>
          <a:ln w="2990" cap="flat">
            <a:noFill/>
            <a:prstDash val="solid"/>
            <a:miter/>
          </a:ln>
        </p:spPr>
        <p:txBody>
          <a:bodyPr rtlCol="0" anchor="ctr"/>
          <a:lstStyle/>
          <a:p>
            <a:endParaRPr lang="en-GB"/>
          </a:p>
        </p:txBody>
      </p:sp>
      <p:sp>
        <p:nvSpPr>
          <p:cNvPr id="1755" name="Elipse 1754">
            <a:extLst>
              <a:ext uri="{FF2B5EF4-FFF2-40B4-BE49-F238E27FC236}">
                <a16:creationId xmlns:a16="http://schemas.microsoft.com/office/drawing/2014/main" id="{C60E843E-AE33-A95F-D8F3-C9A8B0122501}"/>
              </a:ext>
            </a:extLst>
          </p:cNvPr>
          <p:cNvSpPr/>
          <p:nvPr/>
        </p:nvSpPr>
        <p:spPr>
          <a:xfrm>
            <a:off x="2707264" y="76200"/>
            <a:ext cx="221456" cy="221456"/>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Elipse 3">
            <a:hlinkClick r:id="rId2" action="ppaction://hlinksldjump"/>
            <a:extLst>
              <a:ext uri="{FF2B5EF4-FFF2-40B4-BE49-F238E27FC236}">
                <a16:creationId xmlns:a16="http://schemas.microsoft.com/office/drawing/2014/main" id="{3287332E-6841-CFA3-8E38-7EEF9708BD7E}"/>
              </a:ext>
            </a:extLst>
          </p:cNvPr>
          <p:cNvSpPr/>
          <p:nvPr/>
        </p:nvSpPr>
        <p:spPr>
          <a:xfrm>
            <a:off x="8977782" y="4966437"/>
            <a:ext cx="139024" cy="139024"/>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upo 12">
            <a:extLst>
              <a:ext uri="{FF2B5EF4-FFF2-40B4-BE49-F238E27FC236}">
                <a16:creationId xmlns:a16="http://schemas.microsoft.com/office/drawing/2014/main" id="{375C8422-A249-70B0-09CE-9575DD4DC3E0}"/>
              </a:ext>
            </a:extLst>
          </p:cNvPr>
          <p:cNvGrpSpPr/>
          <p:nvPr/>
        </p:nvGrpSpPr>
        <p:grpSpPr>
          <a:xfrm>
            <a:off x="4037531" y="187137"/>
            <a:ext cx="4968171" cy="4963288"/>
            <a:chOff x="4037531" y="180210"/>
            <a:chExt cx="4968171" cy="4963288"/>
          </a:xfrm>
        </p:grpSpPr>
        <p:pic>
          <p:nvPicPr>
            <p:cNvPr id="6" name="Picture 10" descr="A body of water with trees and mountains in the background&#10;&#10;Description automatically generated">
              <a:extLst>
                <a:ext uri="{FF2B5EF4-FFF2-40B4-BE49-F238E27FC236}">
                  <a16:creationId xmlns:a16="http://schemas.microsoft.com/office/drawing/2014/main" id="{7338AD7D-6842-0311-385B-928E8902EF4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3863"/>
            <a:stretch/>
          </p:blipFill>
          <p:spPr>
            <a:xfrm rot="5400000">
              <a:off x="4019978" y="198864"/>
              <a:ext cx="4963288" cy="4925979"/>
            </a:xfrm>
            <a:prstGeom prst="rect">
              <a:avLst/>
            </a:prstGeom>
            <a:ln>
              <a:noFill/>
            </a:ln>
          </p:spPr>
        </p:pic>
        <p:sp>
          <p:nvSpPr>
            <p:cNvPr id="7" name="Rectángulo 6">
              <a:extLst>
                <a:ext uri="{FF2B5EF4-FFF2-40B4-BE49-F238E27FC236}">
                  <a16:creationId xmlns:a16="http://schemas.microsoft.com/office/drawing/2014/main" id="{E47151F2-C64F-F3F3-3C70-784F6D328A5B}"/>
                </a:ext>
              </a:extLst>
            </p:cNvPr>
            <p:cNvSpPr/>
            <p:nvPr/>
          </p:nvSpPr>
          <p:spPr>
            <a:xfrm>
              <a:off x="4037531" y="4735337"/>
              <a:ext cx="4940459" cy="227187"/>
            </a:xfrm>
            <a:prstGeom prst="rect">
              <a:avLst/>
            </a:prstGeom>
            <a:solidFill>
              <a:schemeClr val="tx1">
                <a:alpha val="4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uadroTexto 10">
              <a:extLst>
                <a:ext uri="{FF2B5EF4-FFF2-40B4-BE49-F238E27FC236}">
                  <a16:creationId xmlns:a16="http://schemas.microsoft.com/office/drawing/2014/main" id="{E043F7EC-7A76-C30A-F2F7-C053F1149764}"/>
                </a:ext>
              </a:extLst>
            </p:cNvPr>
            <p:cNvSpPr txBox="1"/>
            <p:nvPr/>
          </p:nvSpPr>
          <p:spPr>
            <a:xfrm>
              <a:off x="5307023" y="4739645"/>
              <a:ext cx="3698679" cy="230832"/>
            </a:xfrm>
            <a:prstGeom prst="rect">
              <a:avLst/>
            </a:prstGeom>
            <a:noFill/>
            <a:ln>
              <a:noFill/>
            </a:ln>
          </p:spPr>
          <p:txBody>
            <a:bodyPr wrap="square" rtlCol="0">
              <a:spAutoFit/>
            </a:bodyPr>
            <a:lstStyle/>
            <a:p>
              <a:pPr algn="r"/>
              <a:r>
                <a:rPr lang="en-GB" sz="900" dirty="0">
                  <a:solidFill>
                    <a:schemeClr val="bg1"/>
                  </a:solidFill>
                  <a:latin typeface="Arial" panose="020B0604020202020204" pitchFamily="34" charset="0"/>
                  <a:cs typeface="Arial" panose="020B0604020202020204" pitchFamily="34" charset="0"/>
                </a:rPr>
                <a:t>River </a:t>
              </a:r>
              <a:r>
                <a:rPr lang="en-GB" sz="900" dirty="0" err="1">
                  <a:solidFill>
                    <a:schemeClr val="bg1"/>
                  </a:solidFill>
                  <a:latin typeface="Arial" panose="020B0604020202020204" pitchFamily="34" charset="0"/>
                  <a:cs typeface="Arial" panose="020B0604020202020204" pitchFamily="34" charset="0"/>
                </a:rPr>
                <a:t>Azero</a:t>
              </a:r>
              <a:r>
                <a:rPr lang="en-GB" sz="900" dirty="0">
                  <a:solidFill>
                    <a:schemeClr val="bg1"/>
                  </a:solidFill>
                  <a:latin typeface="Arial" panose="020B0604020202020204" pitchFamily="34" charset="0"/>
                  <a:cs typeface="Arial" panose="020B0604020202020204" pitchFamily="34" charset="0"/>
                </a:rPr>
                <a:t> Watershed</a:t>
              </a:r>
            </a:p>
          </p:txBody>
        </p:sp>
      </p:grpSp>
    </p:spTree>
    <p:extLst>
      <p:ext uri="{BB962C8B-B14F-4D97-AF65-F5344CB8AC3E}">
        <p14:creationId xmlns:p14="http://schemas.microsoft.com/office/powerpoint/2010/main" val="736195032"/>
      </p:ext>
    </p:extLst>
  </p:cSld>
  <p:clrMapOvr>
    <a:masterClrMapping/>
  </p:clrMapOvr>
  <p:transition spd="slow" advClick="0" advTm="2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50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childTnLst>
                                </p:cTn>
                              </p:par>
                              <p:par>
                                <p:cTn id="13" presetID="53" presetClass="entr" presetSubtype="16"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ppt_w</p:attrName>
                                        </p:attrNameLst>
                                      </p:cBhvr>
                                      <p:tavLst>
                                        <p:tav tm="0">
                                          <p:val>
                                            <p:fltVal val="0"/>
                                          </p:val>
                                        </p:tav>
                                        <p:tav tm="100000">
                                          <p:val>
                                            <p:strVal val="#ppt_w"/>
                                          </p:val>
                                        </p:tav>
                                      </p:tavLst>
                                    </p:anim>
                                    <p:anim calcmode="lin" valueType="num">
                                      <p:cBhvr>
                                        <p:cTn id="16" dur="1000" fill="hold"/>
                                        <p:tgtEl>
                                          <p:spTgt spid="13"/>
                                        </p:tgtEl>
                                        <p:attrNameLst>
                                          <p:attrName>ppt_h</p:attrName>
                                        </p:attrNameLst>
                                      </p:cBhvr>
                                      <p:tavLst>
                                        <p:tav tm="0">
                                          <p:val>
                                            <p:fltVal val="0"/>
                                          </p:val>
                                        </p:tav>
                                        <p:tav tm="100000">
                                          <p:val>
                                            <p:strVal val="#ppt_h"/>
                                          </p:val>
                                        </p:tav>
                                      </p:tavLst>
                                    </p:anim>
                                    <p:animEffect transition="in" filter="fade">
                                      <p:cBhvr>
                                        <p:cTn id="17" dur="1000"/>
                                        <p:tgtEl>
                                          <p:spTgt spid="13"/>
                                        </p:tgtEl>
                                      </p:cBhvr>
                                    </p:animEffect>
                                  </p:childTnLst>
                                </p:cTn>
                              </p:par>
                            </p:childTnLst>
                          </p:cTn>
                        </p:par>
                        <p:par>
                          <p:cTn id="18" fill="hold">
                            <p:stCondLst>
                              <p:cond delay="2500"/>
                            </p:stCondLst>
                            <p:childTnLst>
                              <p:par>
                                <p:cTn id="19" presetID="10" presetClass="entr" presetSubtype="0" fill="hold" grpId="0" nodeType="afterEffect">
                                  <p:stCondLst>
                                    <p:cond delay="50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500"/>
                                        <p:tgtEl>
                                          <p:spTgt spid="5">
                                            <p:txEl>
                                              <p:pRg st="1" end="1"/>
                                            </p:txEl>
                                          </p:spTgt>
                                        </p:tgtEl>
                                      </p:cBhvr>
                                    </p:animEffect>
                                  </p:childTnLst>
                                </p:cTn>
                              </p:par>
                            </p:childTnLst>
                          </p:cTn>
                        </p:par>
                        <p:par>
                          <p:cTn id="22" fill="hold">
                            <p:stCondLst>
                              <p:cond delay="4500"/>
                            </p:stCondLst>
                            <p:childTnLst>
                              <p:par>
                                <p:cTn id="23" presetID="10" presetClass="entr" presetSubtype="0" fill="hold" grpId="0" nodeType="afterEffect">
                                  <p:stCondLst>
                                    <p:cond delay="50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fade">
                                      <p:cBhvr>
                                        <p:cTn id="25" dur="1500"/>
                                        <p:tgtEl>
                                          <p:spTgt spid="5">
                                            <p:txEl>
                                              <p:pRg st="2" end="2"/>
                                            </p:txEl>
                                          </p:spTgt>
                                        </p:tgtEl>
                                      </p:cBhvr>
                                    </p:animEffect>
                                  </p:childTnLst>
                                </p:cTn>
                              </p:par>
                            </p:childTnLst>
                          </p:cTn>
                        </p:par>
                        <p:par>
                          <p:cTn id="26" fill="hold">
                            <p:stCondLst>
                              <p:cond delay="6500"/>
                            </p:stCondLst>
                            <p:childTnLst>
                              <p:par>
                                <p:cTn id="27" presetID="10" presetClass="entr" presetSubtype="0" fill="hold" grpId="0" nodeType="afterEffect">
                                  <p:stCondLst>
                                    <p:cond delay="50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fade">
                                      <p:cBhvr>
                                        <p:cTn id="29" dur="1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ángulo 22">
            <a:extLst>
              <a:ext uri="{FF2B5EF4-FFF2-40B4-BE49-F238E27FC236}">
                <a16:creationId xmlns:a16="http://schemas.microsoft.com/office/drawing/2014/main" id="{181EB6BF-4D07-B801-2704-81F7758B62D0}"/>
              </a:ext>
            </a:extLst>
          </p:cNvPr>
          <p:cNvSpPr/>
          <p:nvPr/>
        </p:nvSpPr>
        <p:spPr>
          <a:xfrm>
            <a:off x="3176191" y="0"/>
            <a:ext cx="2808321" cy="51435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25FBE202-7235-E8D7-1DCF-F4A4C4FABFF4}"/>
              </a:ext>
            </a:extLst>
          </p:cNvPr>
          <p:cNvSpPr>
            <a:spLocks noGrp="1"/>
          </p:cNvSpPr>
          <p:nvPr>
            <p:ph sz="half" idx="4294967295"/>
          </p:nvPr>
        </p:nvSpPr>
        <p:spPr>
          <a:xfrm>
            <a:off x="103638" y="502573"/>
            <a:ext cx="3072553" cy="4481256"/>
          </a:xfrm>
          <a:prstGeom prst="roundRect">
            <a:avLst>
              <a:gd name="adj" fmla="val 0"/>
            </a:avLst>
          </a:prstGeom>
          <a:solidFill>
            <a:schemeClr val="bg1"/>
          </a:solidFill>
          <a:ln w="12700">
            <a:noFill/>
            <a:prstDash val="sysDash"/>
          </a:ln>
          <a:effectLst/>
        </p:spPr>
        <p:txBody>
          <a:bodyPr anchor="ctr">
            <a:noAutofit/>
          </a:bodyPr>
          <a:lstStyle/>
          <a:p>
            <a:pPr marL="0" indent="0">
              <a:spcBef>
                <a:spcPts val="0"/>
              </a:spcBef>
              <a:buNone/>
            </a:pPr>
            <a:r>
              <a:rPr lang="en-US" sz="1250" dirty="0" err="1">
                <a:latin typeface="Arial"/>
                <a:cs typeface="Arial"/>
              </a:rPr>
              <a:t>Perseida’s</a:t>
            </a:r>
            <a:r>
              <a:rPr lang="en-US" sz="1250" dirty="0">
                <a:latin typeface="Arial"/>
                <a:cs typeface="Arial"/>
              </a:rPr>
              <a:t> inspiration comes from her culture. Zapotec women are highly creative and have outstanding problem-solving abilities, using arts, flowers, and the wind in their relationship with nature.</a:t>
            </a:r>
          </a:p>
          <a:p>
            <a:pPr marL="0" indent="0">
              <a:spcBef>
                <a:spcPts val="0"/>
              </a:spcBef>
              <a:buNone/>
            </a:pPr>
            <a:endParaRPr lang="en-US" sz="1250" dirty="0">
              <a:latin typeface="Arial"/>
              <a:cs typeface="Arial"/>
            </a:endParaRPr>
          </a:p>
          <a:p>
            <a:pPr marL="0" indent="0">
              <a:spcBef>
                <a:spcPts val="0"/>
              </a:spcBef>
              <a:buNone/>
            </a:pPr>
            <a:r>
              <a:rPr lang="en-US" sz="1250" dirty="0">
                <a:latin typeface="Arial"/>
                <a:cs typeface="Arial"/>
              </a:rPr>
              <a:t>Despite economic limitations, </a:t>
            </a:r>
            <a:r>
              <a:rPr lang="en-US" sz="1250" dirty="0" err="1">
                <a:latin typeface="Arial"/>
                <a:cs typeface="Arial"/>
              </a:rPr>
              <a:t>Perseida</a:t>
            </a:r>
            <a:r>
              <a:rPr lang="en-US" sz="1250" dirty="0">
                <a:latin typeface="Arial"/>
                <a:cs typeface="Arial"/>
              </a:rPr>
              <a:t> stood out for the socio-environmental programs she has designed or led. She emphasizes the importance of creating </a:t>
            </a:r>
            <a:r>
              <a:rPr lang="en-US" sz="1250" b="1" dirty="0">
                <a:latin typeface="Arial"/>
                <a:cs typeface="Arial"/>
              </a:rPr>
              <a:t>local solutions </a:t>
            </a:r>
            <a:r>
              <a:rPr lang="en-US" sz="1250" dirty="0">
                <a:latin typeface="Arial"/>
                <a:cs typeface="Arial"/>
              </a:rPr>
              <a:t>to climate change, focusing on pillars like </a:t>
            </a:r>
            <a:r>
              <a:rPr lang="en-US" sz="1250" b="1" dirty="0" err="1">
                <a:latin typeface="Arial"/>
                <a:cs typeface="Arial"/>
              </a:rPr>
              <a:t>ecopedagogy</a:t>
            </a:r>
            <a:r>
              <a:rPr lang="en-US" sz="1250" dirty="0">
                <a:latin typeface="Arial"/>
                <a:cs typeface="Arial"/>
              </a:rPr>
              <a:t>, youth, nature, and women.</a:t>
            </a:r>
          </a:p>
          <a:p>
            <a:pPr marL="0" indent="0">
              <a:spcBef>
                <a:spcPts val="0"/>
              </a:spcBef>
              <a:buNone/>
            </a:pPr>
            <a:endParaRPr lang="en-US" sz="1250" dirty="0">
              <a:latin typeface="Arial"/>
              <a:cs typeface="Arial"/>
            </a:endParaRPr>
          </a:p>
          <a:p>
            <a:pPr marL="0" indent="0">
              <a:spcBef>
                <a:spcPts val="0"/>
              </a:spcBef>
              <a:buNone/>
            </a:pPr>
            <a:r>
              <a:rPr lang="en-US" sz="1250" dirty="0">
                <a:latin typeface="Arial"/>
                <a:cs typeface="Arial"/>
              </a:rPr>
              <a:t>The initiative began as a solution for her village, but she is determined to expand the school's outreach to </a:t>
            </a:r>
            <a:r>
              <a:rPr lang="en-US" sz="1250" b="1" dirty="0">
                <a:latin typeface="Arial"/>
                <a:cs typeface="Arial"/>
              </a:rPr>
              <a:t>restore rivers in rural communities throughout Latin America</a:t>
            </a:r>
            <a:r>
              <a:rPr lang="en-US" sz="1250" dirty="0">
                <a:latin typeface="Arial"/>
                <a:cs typeface="Arial"/>
              </a:rPr>
              <a:t>, with the ultimate goal of enabling young people to stay in their communities without the need to migrate.</a:t>
            </a:r>
          </a:p>
        </p:txBody>
      </p:sp>
      <p:sp>
        <p:nvSpPr>
          <p:cNvPr id="2" name="Rectangle 1">
            <a:extLst>
              <a:ext uri="{FF2B5EF4-FFF2-40B4-BE49-F238E27FC236}">
                <a16:creationId xmlns:a16="http://schemas.microsoft.com/office/drawing/2014/main" id="{BE908D1F-4D11-A242-5BF8-4EBA54641E56}"/>
              </a:ext>
            </a:extLst>
          </p:cNvPr>
          <p:cNvSpPr/>
          <p:nvPr/>
        </p:nvSpPr>
        <p:spPr>
          <a:xfrm>
            <a:off x="6129937" y="554020"/>
            <a:ext cx="2910425" cy="4371071"/>
          </a:xfrm>
          <a:prstGeom prst="roundRect">
            <a:avLst>
              <a:gd name="adj" fmla="val 0"/>
            </a:avLst>
          </a:prstGeom>
          <a:solidFill>
            <a:schemeClr val="bg1"/>
          </a:solidFill>
          <a:ln w="1270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2906" tIns="32906" rIns="32906" bIns="32906" rtlCol="0" anchor="ctr"/>
          <a:lstStyle/>
          <a:p>
            <a:r>
              <a:rPr lang="en-US" sz="1250" dirty="0">
                <a:solidFill>
                  <a:schemeClr val="tx1"/>
                </a:solidFill>
                <a:latin typeface="Arial"/>
                <a:cs typeface="Arial"/>
              </a:rPr>
              <a:t>The Zapotec communities settled on the banks of the </a:t>
            </a:r>
            <a:r>
              <a:rPr lang="en-US" sz="1250" dirty="0" err="1">
                <a:solidFill>
                  <a:schemeClr val="tx1"/>
                </a:solidFill>
                <a:latin typeface="Arial"/>
                <a:cs typeface="Arial"/>
              </a:rPr>
              <a:t>Guigubicu</a:t>
            </a:r>
            <a:r>
              <a:rPr lang="en-US" sz="1250" dirty="0">
                <a:solidFill>
                  <a:schemeClr val="tx1"/>
                </a:solidFill>
                <a:latin typeface="Arial"/>
                <a:cs typeface="Arial"/>
              </a:rPr>
              <a:t> River hundreds of years ago. Therefore, water, fishing, pottery, and other traditional crafts are integral parts of their culture. They installed a drainage system for the </a:t>
            </a:r>
            <a:r>
              <a:rPr lang="en-US" sz="1250" b="1" dirty="0">
                <a:solidFill>
                  <a:schemeClr val="tx1"/>
                </a:solidFill>
                <a:latin typeface="Arial"/>
                <a:cs typeface="Arial"/>
              </a:rPr>
              <a:t>wastewater discharging </a:t>
            </a:r>
            <a:r>
              <a:rPr lang="en-US" sz="1250" dirty="0">
                <a:solidFill>
                  <a:schemeClr val="tx1"/>
                </a:solidFill>
                <a:latin typeface="Arial"/>
                <a:cs typeface="Arial"/>
              </a:rPr>
              <a:t>into the river twenty years ago. Over the years, </a:t>
            </a:r>
            <a:r>
              <a:rPr lang="en-US" sz="1250" dirty="0" err="1">
                <a:solidFill>
                  <a:schemeClr val="tx1"/>
                </a:solidFill>
                <a:latin typeface="Arial"/>
                <a:cs typeface="Arial"/>
              </a:rPr>
              <a:t>Perseida</a:t>
            </a:r>
            <a:r>
              <a:rPr lang="en-US" sz="1250" dirty="0">
                <a:solidFill>
                  <a:schemeClr val="tx1"/>
                </a:solidFill>
                <a:latin typeface="Arial"/>
                <a:cs typeface="Arial"/>
              </a:rPr>
              <a:t> watched as </a:t>
            </a:r>
            <a:r>
              <a:rPr lang="en-US" sz="1250" b="1" dirty="0">
                <a:solidFill>
                  <a:schemeClr val="tx1"/>
                </a:solidFill>
                <a:latin typeface="Arial"/>
                <a:cs typeface="Arial"/>
              </a:rPr>
              <a:t>the river died</a:t>
            </a:r>
            <a:r>
              <a:rPr lang="en-US" sz="1250" dirty="0">
                <a:solidFill>
                  <a:schemeClr val="tx1"/>
                </a:solidFill>
                <a:latin typeface="Arial"/>
                <a:cs typeface="Arial"/>
              </a:rPr>
              <a:t>, along with most of the animals that inhabited it and the nearby plantations. </a:t>
            </a:r>
          </a:p>
          <a:p>
            <a:endParaRPr lang="en-US" sz="1250" dirty="0">
              <a:solidFill>
                <a:schemeClr val="tx1"/>
              </a:solidFill>
              <a:latin typeface="Arial"/>
              <a:cs typeface="Arial"/>
            </a:endParaRPr>
          </a:p>
          <a:p>
            <a:r>
              <a:rPr lang="en-US" sz="1250" b="1" dirty="0">
                <a:solidFill>
                  <a:schemeClr val="tx1"/>
                </a:solidFill>
                <a:latin typeface="Arial"/>
                <a:cs typeface="Arial"/>
              </a:rPr>
              <a:t>Megaprojects </a:t>
            </a:r>
            <a:r>
              <a:rPr lang="en-US" sz="1250" dirty="0">
                <a:solidFill>
                  <a:schemeClr val="tx1"/>
                </a:solidFill>
                <a:latin typeface="Arial"/>
                <a:cs typeface="Arial"/>
              </a:rPr>
              <a:t>and the effects of climate change, such as alterations in rainfall, also affect the Isthmus of Tehuantepec, leading to prolonged droughts, elevated temperatures, and a</a:t>
            </a:r>
            <a:r>
              <a:rPr lang="en-US" sz="1250" b="1" dirty="0">
                <a:solidFill>
                  <a:schemeClr val="tx1"/>
                </a:solidFill>
                <a:latin typeface="Arial"/>
                <a:cs typeface="Arial"/>
              </a:rPr>
              <a:t> rise in sea level </a:t>
            </a:r>
            <a:r>
              <a:rPr lang="en-US" sz="1250" dirty="0">
                <a:solidFill>
                  <a:schemeClr val="tx1"/>
                </a:solidFill>
                <a:latin typeface="Arial"/>
                <a:cs typeface="Arial"/>
              </a:rPr>
              <a:t>in several coastal marine communities.</a:t>
            </a:r>
            <a:endParaRPr lang="en-US" sz="1250" dirty="0">
              <a:solidFill>
                <a:schemeClr val="tx1"/>
              </a:solidFill>
              <a:effectLst/>
              <a:latin typeface="Arial"/>
              <a:cs typeface="Arial"/>
            </a:endParaRPr>
          </a:p>
        </p:txBody>
      </p:sp>
      <p:grpSp>
        <p:nvGrpSpPr>
          <p:cNvPr id="3" name="Grupo 2">
            <a:extLst>
              <a:ext uri="{FF2B5EF4-FFF2-40B4-BE49-F238E27FC236}">
                <a16:creationId xmlns:a16="http://schemas.microsoft.com/office/drawing/2014/main" id="{3883B91D-7FAF-CD9B-5828-CDA288D34F33}"/>
              </a:ext>
            </a:extLst>
          </p:cNvPr>
          <p:cNvGrpSpPr/>
          <p:nvPr/>
        </p:nvGrpSpPr>
        <p:grpSpPr>
          <a:xfrm>
            <a:off x="179386" y="-30453"/>
            <a:ext cx="2996805" cy="394210"/>
            <a:chOff x="179386" y="-30453"/>
            <a:chExt cx="2996805" cy="394210"/>
          </a:xfrm>
        </p:grpSpPr>
        <p:sp>
          <p:nvSpPr>
            <p:cNvPr id="11" name="Rectángulo: una sola esquina redondeada 10">
              <a:extLst>
                <a:ext uri="{FF2B5EF4-FFF2-40B4-BE49-F238E27FC236}">
                  <a16:creationId xmlns:a16="http://schemas.microsoft.com/office/drawing/2014/main" id="{663E6463-4166-44CE-7C9F-84798C9E3F61}"/>
                </a:ext>
              </a:extLst>
            </p:cNvPr>
            <p:cNvSpPr/>
            <p:nvPr/>
          </p:nvSpPr>
          <p:spPr>
            <a:xfrm flipV="1">
              <a:off x="179387" y="-1287"/>
              <a:ext cx="2996804" cy="336891"/>
            </a:xfrm>
            <a:prstGeom prst="round1Rect">
              <a:avLst>
                <a:gd name="adj" fmla="val 37295"/>
              </a:avLst>
            </a:prstGeom>
            <a:solidFill>
              <a:srgbClr val="156082"/>
            </a:solidFill>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Headline">
              <a:extLst>
                <a:ext uri="{FF2B5EF4-FFF2-40B4-BE49-F238E27FC236}">
                  <a16:creationId xmlns:a16="http://schemas.microsoft.com/office/drawing/2014/main" id="{DB9FA5DA-4F55-FF0A-A910-B4AD06C5B002}"/>
                </a:ext>
              </a:extLst>
            </p:cNvPr>
            <p:cNvSpPr txBox="1">
              <a:spLocks/>
            </p:cNvSpPr>
            <p:nvPr/>
          </p:nvSpPr>
          <p:spPr bwMode="gray">
            <a:xfrm>
              <a:off x="179386" y="-30453"/>
              <a:ext cx="1419067" cy="394210"/>
            </a:xfrm>
            <a:prstGeom prst="rect">
              <a:avLst/>
            </a:prstGeom>
          </p:spPr>
          <p:txBody>
            <a:bodyPr wrap="square">
              <a:spAutoFit/>
            </a:bodyPr>
            <a:lstStyle>
              <a:lvl1pPr algn="l" defTabSz="685800" rtl="0" eaLnBrk="1" latinLnBrk="0" hangingPunct="1">
                <a:lnSpc>
                  <a:spcPct val="90000"/>
                </a:lnSpc>
                <a:spcBef>
                  <a:spcPct val="0"/>
                </a:spcBef>
                <a:buNone/>
                <a:defRPr sz="2600" b="1" kern="1200">
                  <a:solidFill>
                    <a:schemeClr val="tx1"/>
                  </a:solidFill>
                  <a:latin typeface="+mj-lt"/>
                  <a:ea typeface="+mj-ea"/>
                  <a:cs typeface="+mj-cs"/>
                </a:defRPr>
              </a:lvl1pPr>
            </a:lstStyle>
            <a:p>
              <a:pPr>
                <a:lnSpc>
                  <a:spcPct val="120000"/>
                </a:lnSpc>
                <a:spcAft>
                  <a:spcPts val="600"/>
                </a:spcAft>
              </a:pPr>
              <a:r>
                <a:rPr lang="en-US" sz="1800" dirty="0">
                  <a:solidFill>
                    <a:schemeClr val="bg1"/>
                  </a:solidFill>
                  <a:latin typeface="Arial" panose="020B0604020202020204" pitchFamily="34" charset="0"/>
                  <a:cs typeface="Arial" panose="020B0604020202020204" pitchFamily="34" charset="0"/>
                </a:rPr>
                <a:t>Motivation</a:t>
              </a:r>
            </a:p>
          </p:txBody>
        </p:sp>
      </p:grpSp>
      <p:grpSp>
        <p:nvGrpSpPr>
          <p:cNvPr id="7" name="Grupo 6">
            <a:extLst>
              <a:ext uri="{FF2B5EF4-FFF2-40B4-BE49-F238E27FC236}">
                <a16:creationId xmlns:a16="http://schemas.microsoft.com/office/drawing/2014/main" id="{403E37E4-8E0F-7197-C7CD-BB892514D145}"/>
              </a:ext>
            </a:extLst>
          </p:cNvPr>
          <p:cNvGrpSpPr/>
          <p:nvPr/>
        </p:nvGrpSpPr>
        <p:grpSpPr>
          <a:xfrm>
            <a:off x="5967810" y="-47844"/>
            <a:ext cx="2996804" cy="394210"/>
            <a:chOff x="5967810" y="-47844"/>
            <a:chExt cx="2996804" cy="394210"/>
          </a:xfrm>
        </p:grpSpPr>
        <p:sp>
          <p:nvSpPr>
            <p:cNvPr id="15" name="Rectángulo: una sola esquina redondeada 14">
              <a:extLst>
                <a:ext uri="{FF2B5EF4-FFF2-40B4-BE49-F238E27FC236}">
                  <a16:creationId xmlns:a16="http://schemas.microsoft.com/office/drawing/2014/main" id="{21EB8A96-84A0-AB4A-9404-FE58D16A13C6}"/>
                </a:ext>
              </a:extLst>
            </p:cNvPr>
            <p:cNvSpPr/>
            <p:nvPr/>
          </p:nvSpPr>
          <p:spPr>
            <a:xfrm flipV="1">
              <a:off x="5967810" y="-1280"/>
              <a:ext cx="2996804" cy="336892"/>
            </a:xfrm>
            <a:prstGeom prst="round1Rect">
              <a:avLst>
                <a:gd name="adj" fmla="val 29007"/>
              </a:avLst>
            </a:prstGeom>
            <a:solidFill>
              <a:srgbClr val="156082"/>
            </a:solidFill>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Headline">
              <a:extLst>
                <a:ext uri="{FF2B5EF4-FFF2-40B4-BE49-F238E27FC236}">
                  <a16:creationId xmlns:a16="http://schemas.microsoft.com/office/drawing/2014/main" id="{B5E11C8F-F1E5-1B1A-9D0A-03839DCD1636}"/>
                </a:ext>
              </a:extLst>
            </p:cNvPr>
            <p:cNvSpPr txBox="1">
              <a:spLocks/>
            </p:cNvSpPr>
            <p:nvPr/>
          </p:nvSpPr>
          <p:spPr bwMode="gray">
            <a:xfrm>
              <a:off x="6047554" y="-47844"/>
              <a:ext cx="1419067" cy="394210"/>
            </a:xfrm>
            <a:prstGeom prst="rect">
              <a:avLst/>
            </a:prstGeom>
          </p:spPr>
          <p:txBody>
            <a:bodyPr wrap="square">
              <a:spAutoFit/>
            </a:bodyPr>
            <a:lstStyle>
              <a:lvl1pPr algn="l" defTabSz="685800" rtl="0" eaLnBrk="1" latinLnBrk="0" hangingPunct="1">
                <a:lnSpc>
                  <a:spcPct val="90000"/>
                </a:lnSpc>
                <a:spcBef>
                  <a:spcPct val="0"/>
                </a:spcBef>
                <a:buNone/>
                <a:defRPr sz="2600" b="1" kern="1200">
                  <a:solidFill>
                    <a:schemeClr val="tx1"/>
                  </a:solidFill>
                  <a:latin typeface="+mj-lt"/>
                  <a:ea typeface="+mj-ea"/>
                  <a:cs typeface="+mj-cs"/>
                </a:defRPr>
              </a:lvl1pPr>
            </a:lstStyle>
            <a:p>
              <a:pPr>
                <a:lnSpc>
                  <a:spcPct val="120000"/>
                </a:lnSpc>
                <a:spcAft>
                  <a:spcPts val="600"/>
                </a:spcAft>
              </a:pPr>
              <a:r>
                <a:rPr lang="en-US" sz="1800" dirty="0">
                  <a:solidFill>
                    <a:schemeClr val="bg1"/>
                  </a:solidFill>
                  <a:latin typeface="Arial" panose="020B0604020202020204" pitchFamily="34" charset="0"/>
                  <a:cs typeface="Arial" panose="020B0604020202020204" pitchFamily="34" charset="0"/>
                </a:rPr>
                <a:t>Context</a:t>
              </a:r>
            </a:p>
          </p:txBody>
        </p:sp>
      </p:grpSp>
      <p:grpSp>
        <p:nvGrpSpPr>
          <p:cNvPr id="6" name="Grupo 5">
            <a:extLst>
              <a:ext uri="{FF2B5EF4-FFF2-40B4-BE49-F238E27FC236}">
                <a16:creationId xmlns:a16="http://schemas.microsoft.com/office/drawing/2014/main" id="{00641290-4459-76B1-C669-399B3BBDAD2D}"/>
              </a:ext>
            </a:extLst>
          </p:cNvPr>
          <p:cNvGrpSpPr/>
          <p:nvPr/>
        </p:nvGrpSpPr>
        <p:grpSpPr>
          <a:xfrm>
            <a:off x="3397234" y="-21566"/>
            <a:ext cx="2351256" cy="5027485"/>
            <a:chOff x="3397234" y="-21566"/>
            <a:chExt cx="2351256" cy="5027485"/>
          </a:xfrm>
        </p:grpSpPr>
        <p:pic>
          <p:nvPicPr>
            <p:cNvPr id="4" name="Imagen 3" descr="Hombre parado junto a un árbol&#10;&#10;Descripción generada automáticamente con confianza media">
              <a:extLst>
                <a:ext uri="{FF2B5EF4-FFF2-40B4-BE49-F238E27FC236}">
                  <a16:creationId xmlns:a16="http://schemas.microsoft.com/office/drawing/2014/main" id="{FAA1424D-09A2-3051-893A-2F1AD9B22F0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397234" y="-21566"/>
              <a:ext cx="2351256" cy="4431808"/>
            </a:xfrm>
            <a:prstGeom prst="rect">
              <a:avLst/>
            </a:prstGeom>
          </p:spPr>
        </p:pic>
        <p:sp>
          <p:nvSpPr>
            <p:cNvPr id="8" name="CuadroTexto 7">
              <a:extLst>
                <a:ext uri="{FF2B5EF4-FFF2-40B4-BE49-F238E27FC236}">
                  <a16:creationId xmlns:a16="http://schemas.microsoft.com/office/drawing/2014/main" id="{21C97FC2-9E98-02CA-BC07-48F541B9CC19}"/>
                </a:ext>
              </a:extLst>
            </p:cNvPr>
            <p:cNvSpPr txBox="1"/>
            <p:nvPr/>
          </p:nvSpPr>
          <p:spPr>
            <a:xfrm>
              <a:off x="3397234" y="4539638"/>
              <a:ext cx="2351256" cy="466281"/>
            </a:xfrm>
            <a:prstGeom prst="rect">
              <a:avLst/>
            </a:prstGeom>
            <a:noFill/>
          </p:spPr>
          <p:txBody>
            <a:bodyPr wrap="square" lIns="91440" tIns="45720" rIns="91440" bIns="45720" anchor="t">
              <a:spAutoFit/>
            </a:bodyPr>
            <a:lstStyle/>
            <a:p>
              <a:pPr algn="ctr">
                <a:lnSpc>
                  <a:spcPct val="90000"/>
                </a:lnSpc>
              </a:pPr>
              <a:r>
                <a:rPr lang="en-US" sz="900" b="0" i="0" u="none" strike="noStrike" dirty="0" err="1">
                  <a:solidFill>
                    <a:srgbClr val="000000"/>
                  </a:solidFill>
                  <a:effectLst/>
                  <a:latin typeface="Arial"/>
                  <a:cs typeface="Arial"/>
                </a:rPr>
                <a:t>Perseida</a:t>
              </a:r>
              <a:r>
                <a:rPr lang="en-US" sz="900" b="0" i="0" u="none" strike="noStrike" dirty="0">
                  <a:solidFill>
                    <a:srgbClr val="000000"/>
                  </a:solidFill>
                  <a:effectLst/>
                  <a:latin typeface="Arial"/>
                  <a:cs typeface="Arial"/>
                </a:rPr>
                <a:t> at the Niza wetland in </a:t>
              </a:r>
              <a:r>
                <a:rPr lang="en-US" sz="900" b="0" i="0" u="none" strike="noStrike" dirty="0" err="1">
                  <a:solidFill>
                    <a:srgbClr val="000000"/>
                  </a:solidFill>
                  <a:effectLst/>
                  <a:latin typeface="Arial"/>
                  <a:cs typeface="Arial"/>
                </a:rPr>
                <a:t>Ixtepec</a:t>
              </a:r>
              <a:r>
                <a:rPr lang="en-US" sz="900" b="0" i="0" u="none" strike="noStrike" dirty="0">
                  <a:solidFill>
                    <a:srgbClr val="000000"/>
                  </a:solidFill>
                  <a:effectLst/>
                  <a:latin typeface="Arial"/>
                  <a:cs typeface="Arial"/>
                </a:rPr>
                <a:t>, Oaxaca: a community project for the restoration of the </a:t>
              </a:r>
              <a:r>
                <a:rPr lang="en-US" sz="900" b="0" i="0" u="none" strike="noStrike" dirty="0" err="1">
                  <a:solidFill>
                    <a:srgbClr val="000000"/>
                  </a:solidFill>
                  <a:effectLst/>
                  <a:latin typeface="Arial"/>
                  <a:cs typeface="Arial"/>
                </a:rPr>
                <a:t>Guigubicu</a:t>
              </a:r>
              <a:r>
                <a:rPr lang="en-US" sz="900" b="0" i="0" u="none" strike="noStrike" dirty="0">
                  <a:solidFill>
                    <a:srgbClr val="000000"/>
                  </a:solidFill>
                  <a:effectLst/>
                  <a:latin typeface="Arial"/>
                  <a:cs typeface="Arial"/>
                </a:rPr>
                <a:t> River</a:t>
              </a:r>
            </a:p>
          </p:txBody>
        </p:sp>
      </p:grpSp>
      <p:sp>
        <p:nvSpPr>
          <p:cNvPr id="9" name="Elipse 8">
            <a:hlinkClick r:id="rId4" action="ppaction://hlinksldjump"/>
            <a:extLst>
              <a:ext uri="{FF2B5EF4-FFF2-40B4-BE49-F238E27FC236}">
                <a16:creationId xmlns:a16="http://schemas.microsoft.com/office/drawing/2014/main" id="{8C630D1B-018D-9567-6BE2-B5743C0FDE11}"/>
              </a:ext>
            </a:extLst>
          </p:cNvPr>
          <p:cNvSpPr/>
          <p:nvPr/>
        </p:nvSpPr>
        <p:spPr>
          <a:xfrm>
            <a:off x="8977782" y="4966437"/>
            <a:ext cx="139024" cy="139024"/>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63143543"/>
      </p:ext>
    </p:extLst>
  </p:cSld>
  <p:clrMapOvr>
    <a:masterClrMapping/>
  </p:clrMapOvr>
  <p:transition spd="slow" advClick="0" advTm="5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500"/>
                                  </p:stCondLst>
                                  <p:childTnLst>
                                    <p:set>
                                      <p:cBhvr>
                                        <p:cTn id="11" dur="1" fill="hold">
                                          <p:stCondLst>
                                            <p:cond delay="0"/>
                                          </p:stCondLst>
                                        </p:cTn>
                                        <p:tgtEl>
                                          <p:spTgt spid="5">
                                            <p:bg/>
                                          </p:spTgt>
                                        </p:tgtEl>
                                        <p:attrNameLst>
                                          <p:attrName>style.visibility</p:attrName>
                                        </p:attrNameLst>
                                      </p:cBhvr>
                                      <p:to>
                                        <p:strVal val="visible"/>
                                      </p:to>
                                    </p:set>
                                    <p:animEffect transition="in" filter="fade">
                                      <p:cBhvr>
                                        <p:cTn id="12" dur="1500"/>
                                        <p:tgtEl>
                                          <p:spTgt spid="5">
                                            <p:bg/>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1500"/>
                                        <p:tgtEl>
                                          <p:spTgt spid="5">
                                            <p:txEl>
                                              <p:pRg st="0" end="0"/>
                                            </p:txEl>
                                          </p:spTgt>
                                        </p:tgtEl>
                                      </p:cBhvr>
                                    </p:animEffect>
                                  </p:childTnLst>
                                </p:cTn>
                              </p:par>
                              <p:par>
                                <p:cTn id="16" presetID="2" presetClass="entr" presetSubtype="1" fill="hold" nodeType="withEffect">
                                  <p:stCondLst>
                                    <p:cond delay="100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1500" fill="hold"/>
                                        <p:tgtEl>
                                          <p:spTgt spid="6"/>
                                        </p:tgtEl>
                                        <p:attrNameLst>
                                          <p:attrName>ppt_x</p:attrName>
                                        </p:attrNameLst>
                                      </p:cBhvr>
                                      <p:tavLst>
                                        <p:tav tm="0">
                                          <p:val>
                                            <p:strVal val="#ppt_x"/>
                                          </p:val>
                                        </p:tav>
                                        <p:tav tm="100000">
                                          <p:val>
                                            <p:strVal val="#ppt_x"/>
                                          </p:val>
                                        </p:tav>
                                      </p:tavLst>
                                    </p:anim>
                                    <p:anim calcmode="lin" valueType="num">
                                      <p:cBhvr additive="base">
                                        <p:cTn id="19" dur="1500" fill="hold"/>
                                        <p:tgtEl>
                                          <p:spTgt spid="6"/>
                                        </p:tgtEl>
                                        <p:attrNameLst>
                                          <p:attrName>ppt_y</p:attrName>
                                        </p:attrNameLst>
                                      </p:cBhvr>
                                      <p:tavLst>
                                        <p:tav tm="0">
                                          <p:val>
                                            <p:strVal val="0-#ppt_h/2"/>
                                          </p:val>
                                        </p:tav>
                                        <p:tav tm="100000">
                                          <p:val>
                                            <p:strVal val="#ppt_y"/>
                                          </p:val>
                                        </p:tav>
                                      </p:tavLst>
                                    </p:anim>
                                  </p:childTnLst>
                                </p:cTn>
                              </p:par>
                            </p:childTnLst>
                          </p:cTn>
                        </p:par>
                        <p:par>
                          <p:cTn id="20" fill="hold">
                            <p:stCondLst>
                              <p:cond delay="3500"/>
                            </p:stCondLst>
                            <p:childTnLst>
                              <p:par>
                                <p:cTn id="21" presetID="10" presetClass="entr" presetSubtype="0" fill="hold" grpId="0" nodeType="after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fade">
                                      <p:cBhvr>
                                        <p:cTn id="23" dur="1500"/>
                                        <p:tgtEl>
                                          <p:spTgt spid="5">
                                            <p:txEl>
                                              <p:pRg st="2" end="2"/>
                                            </p:txEl>
                                          </p:spTgt>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1500"/>
                                        <p:tgtEl>
                                          <p:spTgt spid="5">
                                            <p:txEl>
                                              <p:pRg st="4" end="4"/>
                                            </p:txEl>
                                          </p:spTgt>
                                        </p:tgtEl>
                                      </p:cBhvr>
                                    </p:animEffect>
                                  </p:childTnLst>
                                </p:cTn>
                              </p:par>
                            </p:childTnLst>
                          </p:cTn>
                        </p:par>
                        <p:par>
                          <p:cTn id="28" fill="hold">
                            <p:stCondLst>
                              <p:cond delay="6500"/>
                            </p:stCondLst>
                            <p:childTnLst>
                              <p:par>
                                <p:cTn id="29" presetID="2" presetClass="entr" presetSubtype="1" fill="hold" nodeType="afterEffect">
                                  <p:stCondLst>
                                    <p:cond delay="700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1000" fill="hold"/>
                                        <p:tgtEl>
                                          <p:spTgt spid="7"/>
                                        </p:tgtEl>
                                        <p:attrNameLst>
                                          <p:attrName>ppt_x</p:attrName>
                                        </p:attrNameLst>
                                      </p:cBhvr>
                                      <p:tavLst>
                                        <p:tav tm="0">
                                          <p:val>
                                            <p:strVal val="#ppt_x"/>
                                          </p:val>
                                        </p:tav>
                                        <p:tav tm="100000">
                                          <p:val>
                                            <p:strVal val="#ppt_x"/>
                                          </p:val>
                                        </p:tav>
                                      </p:tavLst>
                                    </p:anim>
                                    <p:anim calcmode="lin" valueType="num">
                                      <p:cBhvr additive="base">
                                        <p:cTn id="32" dur="1000" fill="hold"/>
                                        <p:tgtEl>
                                          <p:spTgt spid="7"/>
                                        </p:tgtEl>
                                        <p:attrNameLst>
                                          <p:attrName>ppt_y</p:attrName>
                                        </p:attrNameLst>
                                      </p:cBhvr>
                                      <p:tavLst>
                                        <p:tav tm="0">
                                          <p:val>
                                            <p:strVal val="0-#ppt_h/2"/>
                                          </p:val>
                                        </p:tav>
                                        <p:tav tm="100000">
                                          <p:val>
                                            <p:strVal val="#ppt_y"/>
                                          </p:val>
                                        </p:tav>
                                      </p:tavLst>
                                    </p:anim>
                                  </p:childTnLst>
                                </p:cTn>
                              </p:par>
                            </p:childTnLst>
                          </p:cTn>
                        </p:par>
                        <p:par>
                          <p:cTn id="33" fill="hold">
                            <p:stCondLst>
                              <p:cond delay="14500"/>
                            </p:stCondLst>
                            <p:childTnLst>
                              <p:par>
                                <p:cTn id="34" presetID="10" presetClass="entr" presetSubtype="0" fill="hold" grpId="0" nodeType="afterEffect">
                                  <p:stCondLst>
                                    <p:cond delay="500"/>
                                  </p:stCondLst>
                                  <p:childTnLst>
                                    <p:set>
                                      <p:cBhvr>
                                        <p:cTn id="35" dur="1" fill="hold">
                                          <p:stCondLst>
                                            <p:cond delay="0"/>
                                          </p:stCondLst>
                                        </p:cTn>
                                        <p:tgtEl>
                                          <p:spTgt spid="2">
                                            <p:bg/>
                                          </p:spTgt>
                                        </p:tgtEl>
                                        <p:attrNameLst>
                                          <p:attrName>style.visibility</p:attrName>
                                        </p:attrNameLst>
                                      </p:cBhvr>
                                      <p:to>
                                        <p:strVal val="visible"/>
                                      </p:to>
                                    </p:set>
                                    <p:animEffect transition="in" filter="fade">
                                      <p:cBhvr>
                                        <p:cTn id="36" dur="1500"/>
                                        <p:tgtEl>
                                          <p:spTgt spid="2">
                                            <p:bg/>
                                          </p:spTgt>
                                        </p:tgtEl>
                                      </p:cBhvr>
                                    </p:animEffect>
                                  </p:childTnLst>
                                </p:cTn>
                              </p:par>
                            </p:childTnLst>
                          </p:cTn>
                        </p:par>
                        <p:par>
                          <p:cTn id="37" fill="hold">
                            <p:stCondLst>
                              <p:cond delay="16500"/>
                            </p:stCondLst>
                            <p:childTnLst>
                              <p:par>
                                <p:cTn id="38" presetID="10" presetClass="entr" presetSubtype="0" fill="hold" grpId="0" nodeType="after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Effect transition="in" filter="fade">
                                      <p:cBhvr>
                                        <p:cTn id="40" dur="1500"/>
                                        <p:tgtEl>
                                          <p:spTgt spid="2">
                                            <p:txEl>
                                              <p:pRg st="0" end="0"/>
                                            </p:txEl>
                                          </p:spTgt>
                                        </p:tgtEl>
                                      </p:cBhvr>
                                    </p:animEffect>
                                  </p:childTnLst>
                                </p:cTn>
                              </p:par>
                            </p:childTnLst>
                          </p:cTn>
                        </p:par>
                        <p:par>
                          <p:cTn id="41" fill="hold">
                            <p:stCondLst>
                              <p:cond delay="18000"/>
                            </p:stCondLst>
                            <p:childTnLst>
                              <p:par>
                                <p:cTn id="42" presetID="10" presetClass="entr" presetSubtype="0" fill="hold" grpId="0" nodeType="afterEffect">
                                  <p:stCondLst>
                                    <p:cond delay="0"/>
                                  </p:stCondLst>
                                  <p:childTnLst>
                                    <p:set>
                                      <p:cBhvr>
                                        <p:cTn id="43" dur="1" fill="hold">
                                          <p:stCondLst>
                                            <p:cond delay="0"/>
                                          </p:stCondLst>
                                        </p:cTn>
                                        <p:tgtEl>
                                          <p:spTgt spid="2">
                                            <p:txEl>
                                              <p:pRg st="2" end="2"/>
                                            </p:txEl>
                                          </p:spTgt>
                                        </p:tgtEl>
                                        <p:attrNameLst>
                                          <p:attrName>style.visibility</p:attrName>
                                        </p:attrNameLst>
                                      </p:cBhvr>
                                      <p:to>
                                        <p:strVal val="visible"/>
                                      </p:to>
                                    </p:set>
                                    <p:animEffect transition="in" filter="fade">
                                      <p:cBhvr>
                                        <p:cTn id="44" dur="1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2" grpId="0" uiExpand="1" build="p"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A98271DA-19CC-1554-49B5-922C932DBD6B}"/>
              </a:ext>
            </a:extLst>
          </p:cNvPr>
          <p:cNvSpPr/>
          <p:nvPr/>
        </p:nvSpPr>
        <p:spPr>
          <a:xfrm>
            <a:off x="0" y="0"/>
            <a:ext cx="3880965" cy="51435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25FBE202-7235-E8D7-1DCF-F4A4C4FABFF4}"/>
              </a:ext>
            </a:extLst>
          </p:cNvPr>
          <p:cNvSpPr>
            <a:spLocks noGrp="1"/>
          </p:cNvSpPr>
          <p:nvPr>
            <p:ph sz="half" idx="1"/>
          </p:nvPr>
        </p:nvSpPr>
        <p:spPr>
          <a:xfrm>
            <a:off x="117012" y="564002"/>
            <a:ext cx="3624350" cy="4351100"/>
          </a:xfrm>
          <a:solidFill>
            <a:srgbClr val="808080"/>
          </a:solidFill>
          <a:ln>
            <a:noFill/>
          </a:ln>
        </p:spPr>
        <p:txBody>
          <a:bodyPr anchor="ctr">
            <a:noAutofit/>
          </a:bodyPr>
          <a:lstStyle/>
          <a:p>
            <a:pPr fontAlgn="base">
              <a:spcBef>
                <a:spcPts val="0"/>
              </a:spcBef>
              <a:buClr>
                <a:srgbClr val="6FC3BA"/>
              </a:buClr>
            </a:pPr>
            <a:r>
              <a:rPr lang="en-US" sz="1300" dirty="0">
                <a:solidFill>
                  <a:srgbClr val="000000"/>
                </a:solidFill>
                <a:latin typeface="Arial"/>
                <a:cs typeface="Arial"/>
              </a:rPr>
              <a:t>Since 2017, she has promoted </a:t>
            </a:r>
            <a:r>
              <a:rPr lang="en-US" sz="1300" b="1" dirty="0">
                <a:solidFill>
                  <a:srgbClr val="000000"/>
                </a:solidFill>
                <a:latin typeface="Arial"/>
                <a:cs typeface="Arial"/>
              </a:rPr>
              <a:t>river restoratio</a:t>
            </a:r>
            <a:r>
              <a:rPr lang="en-US" sz="1300" dirty="0">
                <a:solidFill>
                  <a:srgbClr val="000000"/>
                </a:solidFill>
                <a:latin typeface="Arial"/>
                <a:cs typeface="Arial"/>
              </a:rPr>
              <a:t>n initiatives with a socio-environmental approach, organizing collectively with groups like Una Mano para Oaxaca, </a:t>
            </a:r>
            <a:r>
              <a:rPr lang="en-US" sz="1300" dirty="0" err="1">
                <a:solidFill>
                  <a:srgbClr val="000000"/>
                </a:solidFill>
                <a:latin typeface="Arial"/>
                <a:cs typeface="Arial"/>
              </a:rPr>
              <a:t>Tequio</a:t>
            </a:r>
            <a:r>
              <a:rPr lang="en-US" sz="1300" dirty="0">
                <a:solidFill>
                  <a:srgbClr val="000000"/>
                </a:solidFill>
                <a:latin typeface="Arial"/>
                <a:cs typeface="Arial"/>
              </a:rPr>
              <a:t> Niza Ya’, and female leaders in the area.</a:t>
            </a:r>
          </a:p>
          <a:p>
            <a:pPr fontAlgn="base">
              <a:spcBef>
                <a:spcPts val="0"/>
              </a:spcBef>
              <a:buClr>
                <a:srgbClr val="6FC3BA"/>
              </a:buClr>
            </a:pPr>
            <a:endParaRPr lang="en-US" sz="1300" dirty="0">
              <a:solidFill>
                <a:srgbClr val="000000"/>
              </a:solidFill>
              <a:latin typeface="Arial"/>
              <a:cs typeface="Arial"/>
            </a:endParaRPr>
          </a:p>
          <a:p>
            <a:pPr fontAlgn="base">
              <a:spcBef>
                <a:spcPts val="0"/>
              </a:spcBef>
              <a:buClr>
                <a:srgbClr val="6FC3BA"/>
              </a:buClr>
            </a:pPr>
            <a:r>
              <a:rPr lang="en-US" sz="1300" dirty="0">
                <a:solidFill>
                  <a:srgbClr val="000000"/>
                </a:solidFill>
                <a:latin typeface="Arial"/>
                <a:cs typeface="Arial"/>
              </a:rPr>
              <a:t>In 2021, </a:t>
            </a:r>
            <a:r>
              <a:rPr lang="en-US" sz="1300" b="1" dirty="0">
                <a:solidFill>
                  <a:srgbClr val="000000"/>
                </a:solidFill>
                <a:latin typeface="Arial"/>
                <a:cs typeface="Arial"/>
              </a:rPr>
              <a:t>she founded the Traveling Water and Arts School</a:t>
            </a:r>
            <a:r>
              <a:rPr lang="en-US" sz="1300" dirty="0">
                <a:solidFill>
                  <a:srgbClr val="000000"/>
                </a:solidFill>
                <a:latin typeface="Arial"/>
                <a:cs typeface="Arial"/>
              </a:rPr>
              <a:t>, where they design, adapt, and develop water ecotechnologies to eliminate grey water discharge into rivers.</a:t>
            </a:r>
          </a:p>
          <a:p>
            <a:pPr fontAlgn="base">
              <a:spcBef>
                <a:spcPts val="0"/>
              </a:spcBef>
              <a:buClr>
                <a:srgbClr val="6FC3BA"/>
              </a:buClr>
            </a:pPr>
            <a:endParaRPr lang="en-US" sz="1300" dirty="0">
              <a:solidFill>
                <a:srgbClr val="000000"/>
              </a:solidFill>
              <a:latin typeface="Arial"/>
              <a:cs typeface="Arial"/>
            </a:endParaRPr>
          </a:p>
          <a:p>
            <a:pPr fontAlgn="base">
              <a:spcBef>
                <a:spcPts val="0"/>
              </a:spcBef>
              <a:buClr>
                <a:srgbClr val="6FC3BA"/>
              </a:buClr>
            </a:pPr>
            <a:r>
              <a:rPr lang="en-US" sz="1300" dirty="0">
                <a:solidFill>
                  <a:srgbClr val="000000"/>
                </a:solidFill>
                <a:latin typeface="Arial"/>
                <a:cs typeface="Arial"/>
              </a:rPr>
              <a:t>She conducts </a:t>
            </a:r>
            <a:r>
              <a:rPr lang="en-US" sz="1300" b="1" dirty="0">
                <a:solidFill>
                  <a:srgbClr val="000000"/>
                </a:solidFill>
                <a:latin typeface="Arial"/>
                <a:cs typeface="Arial"/>
              </a:rPr>
              <a:t>training activities </a:t>
            </a:r>
            <a:r>
              <a:rPr lang="en-US" sz="1300" dirty="0">
                <a:solidFill>
                  <a:srgbClr val="000000"/>
                </a:solidFill>
                <a:latin typeface="Arial"/>
                <a:cs typeface="Arial"/>
              </a:rPr>
              <a:t>to prepare young people to replicate these ecotechnologies in their communities and to become multipliers.</a:t>
            </a:r>
          </a:p>
          <a:p>
            <a:pPr fontAlgn="base">
              <a:spcBef>
                <a:spcPts val="0"/>
              </a:spcBef>
              <a:buClr>
                <a:srgbClr val="6FC3BA"/>
              </a:buClr>
            </a:pPr>
            <a:endParaRPr lang="en-US" sz="1300" dirty="0">
              <a:solidFill>
                <a:srgbClr val="000000"/>
              </a:solidFill>
              <a:latin typeface="Arial"/>
              <a:cs typeface="Arial"/>
            </a:endParaRPr>
          </a:p>
          <a:p>
            <a:pPr fontAlgn="base">
              <a:spcBef>
                <a:spcPts val="0"/>
              </a:spcBef>
              <a:buClr>
                <a:srgbClr val="6FC3BA"/>
              </a:buClr>
            </a:pPr>
            <a:r>
              <a:rPr lang="en-US" sz="1300" dirty="0" err="1">
                <a:solidFill>
                  <a:srgbClr val="000000"/>
                </a:solidFill>
                <a:latin typeface="Arial"/>
                <a:cs typeface="Arial"/>
              </a:rPr>
              <a:t>Perseida</a:t>
            </a:r>
            <a:r>
              <a:rPr lang="en-US" sz="1300" dirty="0">
                <a:solidFill>
                  <a:srgbClr val="000000"/>
                </a:solidFill>
                <a:latin typeface="Arial"/>
                <a:cs typeface="Arial"/>
              </a:rPr>
              <a:t> has gained the support of organizations such as GIZ Mexico, Service for the World, and the global youth network </a:t>
            </a:r>
            <a:r>
              <a:rPr lang="en-US" sz="1300" dirty="0" err="1">
                <a:solidFill>
                  <a:srgbClr val="000000"/>
                </a:solidFill>
                <a:latin typeface="Arial"/>
                <a:cs typeface="Arial"/>
              </a:rPr>
              <a:t>ChangemakerXChange</a:t>
            </a:r>
            <a:r>
              <a:rPr lang="en-US" sz="1300" dirty="0">
                <a:solidFill>
                  <a:srgbClr val="000000"/>
                </a:solidFill>
                <a:latin typeface="Arial"/>
                <a:cs typeface="Arial"/>
              </a:rPr>
              <a:t>.</a:t>
            </a:r>
          </a:p>
        </p:txBody>
      </p:sp>
      <p:grpSp>
        <p:nvGrpSpPr>
          <p:cNvPr id="3" name="Grupo 2">
            <a:extLst>
              <a:ext uri="{FF2B5EF4-FFF2-40B4-BE49-F238E27FC236}">
                <a16:creationId xmlns:a16="http://schemas.microsoft.com/office/drawing/2014/main" id="{E138D454-99E8-61B9-6974-79E3959E14D8}"/>
              </a:ext>
            </a:extLst>
          </p:cNvPr>
          <p:cNvGrpSpPr/>
          <p:nvPr/>
        </p:nvGrpSpPr>
        <p:grpSpPr>
          <a:xfrm>
            <a:off x="179386" y="-37433"/>
            <a:ext cx="2954703" cy="394210"/>
            <a:chOff x="179386" y="-37433"/>
            <a:chExt cx="2954703" cy="394210"/>
          </a:xfrm>
        </p:grpSpPr>
        <p:sp>
          <p:nvSpPr>
            <p:cNvPr id="9" name="Rectángulo: una sola esquina redondeada 8">
              <a:extLst>
                <a:ext uri="{FF2B5EF4-FFF2-40B4-BE49-F238E27FC236}">
                  <a16:creationId xmlns:a16="http://schemas.microsoft.com/office/drawing/2014/main" id="{EA368E6F-F549-086C-B20E-3EC72F902F8A}"/>
                </a:ext>
              </a:extLst>
            </p:cNvPr>
            <p:cNvSpPr/>
            <p:nvPr/>
          </p:nvSpPr>
          <p:spPr>
            <a:xfrm flipV="1">
              <a:off x="179387" y="-1286"/>
              <a:ext cx="2954702" cy="336891"/>
            </a:xfrm>
            <a:prstGeom prst="round1Rect">
              <a:avLst>
                <a:gd name="adj" fmla="val 37295"/>
              </a:avLst>
            </a:prstGeom>
            <a:solidFill>
              <a:srgbClr val="156082"/>
            </a:solidFill>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Headline">
              <a:extLst>
                <a:ext uri="{FF2B5EF4-FFF2-40B4-BE49-F238E27FC236}">
                  <a16:creationId xmlns:a16="http://schemas.microsoft.com/office/drawing/2014/main" id="{F465BB8B-A92A-A61B-7DF5-D32CE735F1AA}"/>
                </a:ext>
              </a:extLst>
            </p:cNvPr>
            <p:cNvSpPr txBox="1">
              <a:spLocks/>
            </p:cNvSpPr>
            <p:nvPr/>
          </p:nvSpPr>
          <p:spPr bwMode="gray">
            <a:xfrm>
              <a:off x="179386" y="-37433"/>
              <a:ext cx="1419067" cy="394210"/>
            </a:xfrm>
            <a:prstGeom prst="rect">
              <a:avLst/>
            </a:prstGeom>
          </p:spPr>
          <p:txBody>
            <a:bodyPr wrap="square">
              <a:spAutoFit/>
            </a:bodyPr>
            <a:lstStyle>
              <a:lvl1pPr algn="l" defTabSz="685800" rtl="0" eaLnBrk="1" latinLnBrk="0" hangingPunct="1">
                <a:lnSpc>
                  <a:spcPct val="90000"/>
                </a:lnSpc>
                <a:spcBef>
                  <a:spcPct val="0"/>
                </a:spcBef>
                <a:buNone/>
                <a:defRPr sz="2600" b="1" kern="1200">
                  <a:solidFill>
                    <a:schemeClr val="tx1"/>
                  </a:solidFill>
                  <a:latin typeface="+mj-lt"/>
                  <a:ea typeface="+mj-ea"/>
                  <a:cs typeface="+mj-cs"/>
                </a:defRPr>
              </a:lvl1pPr>
            </a:lstStyle>
            <a:p>
              <a:pPr>
                <a:lnSpc>
                  <a:spcPct val="120000"/>
                </a:lnSpc>
                <a:spcAft>
                  <a:spcPts val="600"/>
                </a:spcAft>
              </a:pPr>
              <a:r>
                <a:rPr lang="en-US" sz="1800" dirty="0">
                  <a:solidFill>
                    <a:schemeClr val="bg1"/>
                  </a:solidFill>
                  <a:latin typeface="Arial" panose="020B0604020202020204" pitchFamily="34" charset="0"/>
                  <a:cs typeface="Arial" panose="020B0604020202020204" pitchFamily="34" charset="0"/>
                </a:rPr>
                <a:t>Actions</a:t>
              </a:r>
            </a:p>
          </p:txBody>
        </p:sp>
      </p:grpSp>
      <p:grpSp>
        <p:nvGrpSpPr>
          <p:cNvPr id="4" name="Grupo 3">
            <a:extLst>
              <a:ext uri="{FF2B5EF4-FFF2-40B4-BE49-F238E27FC236}">
                <a16:creationId xmlns:a16="http://schemas.microsoft.com/office/drawing/2014/main" id="{34F35F88-8D2B-FBA5-0DA4-E105CB375263}"/>
              </a:ext>
            </a:extLst>
          </p:cNvPr>
          <p:cNvGrpSpPr/>
          <p:nvPr/>
        </p:nvGrpSpPr>
        <p:grpSpPr>
          <a:xfrm>
            <a:off x="4058982" y="189608"/>
            <a:ext cx="4905630" cy="4789534"/>
            <a:chOff x="4058982" y="189608"/>
            <a:chExt cx="4905630" cy="4776829"/>
          </a:xfrm>
        </p:grpSpPr>
        <p:pic>
          <p:nvPicPr>
            <p:cNvPr id="2050" name="Picture 2">
              <a:extLst>
                <a:ext uri="{FF2B5EF4-FFF2-40B4-BE49-F238E27FC236}">
                  <a16:creationId xmlns:a16="http://schemas.microsoft.com/office/drawing/2014/main" id="{913F94CF-2C25-4EDC-8A97-5B29B7FDC96A}"/>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058982" y="2351310"/>
              <a:ext cx="4904261" cy="2602581"/>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descr="Un grupo de personas en un parque&#10;&#10;Descripción generada automáticamente">
              <a:extLst>
                <a:ext uri="{FF2B5EF4-FFF2-40B4-BE49-F238E27FC236}">
                  <a16:creationId xmlns:a16="http://schemas.microsoft.com/office/drawing/2014/main" id="{1EA22B93-F8F3-9AEB-7E53-2101385BBAD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058983" y="189608"/>
              <a:ext cx="4904261" cy="2161702"/>
            </a:xfrm>
            <a:prstGeom prst="rect">
              <a:avLst/>
            </a:prstGeom>
          </p:spPr>
        </p:pic>
        <p:sp>
          <p:nvSpPr>
            <p:cNvPr id="6" name="Rectángulo 5">
              <a:extLst>
                <a:ext uri="{FF2B5EF4-FFF2-40B4-BE49-F238E27FC236}">
                  <a16:creationId xmlns:a16="http://schemas.microsoft.com/office/drawing/2014/main" id="{6955D38B-421E-8687-2E09-EEFCB8DC2A6E}"/>
                </a:ext>
              </a:extLst>
            </p:cNvPr>
            <p:cNvSpPr/>
            <p:nvPr/>
          </p:nvSpPr>
          <p:spPr>
            <a:xfrm>
              <a:off x="4060351" y="1968961"/>
              <a:ext cx="4904261" cy="382349"/>
            </a:xfrm>
            <a:prstGeom prst="rect">
              <a:avLst/>
            </a:prstGeom>
            <a:solidFill>
              <a:schemeClr val="tx1">
                <a:alpha val="4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uadroTexto 6">
              <a:extLst>
                <a:ext uri="{FF2B5EF4-FFF2-40B4-BE49-F238E27FC236}">
                  <a16:creationId xmlns:a16="http://schemas.microsoft.com/office/drawing/2014/main" id="{FEC0C4A7-1A82-0125-1B37-E676B7A1E3B5}"/>
                </a:ext>
              </a:extLst>
            </p:cNvPr>
            <p:cNvSpPr txBox="1"/>
            <p:nvPr/>
          </p:nvSpPr>
          <p:spPr>
            <a:xfrm>
              <a:off x="5110967" y="1968961"/>
              <a:ext cx="3853645" cy="382349"/>
            </a:xfrm>
            <a:prstGeom prst="rect">
              <a:avLst/>
            </a:prstGeom>
            <a:noFill/>
          </p:spPr>
          <p:txBody>
            <a:bodyPr wrap="square" rtlCol="0">
              <a:spAutoFit/>
            </a:bodyPr>
            <a:lstStyle/>
            <a:p>
              <a:pPr algn="r">
                <a:lnSpc>
                  <a:spcPct val="107000"/>
                </a:lnSpc>
                <a:spcAft>
                  <a:spcPts val="800"/>
                </a:spcAft>
              </a:pPr>
              <a:r>
                <a:rPr lang="en-US" sz="900" b="0" i="0" u="none" strike="noStrike" dirty="0">
                  <a:solidFill>
                    <a:schemeClr val="bg1"/>
                  </a:solidFill>
                  <a:effectLst/>
                  <a:latin typeface="Arial" panose="020B0604020202020204" pitchFamily="34" charset="0"/>
                  <a:cs typeface="Arial" panose="020B0604020202020204" pitchFamily="34" charset="0"/>
                </a:rPr>
                <a:t>Biofilter workshop for grey water was conducted with youth from the Instituto Superior Intercultural </a:t>
              </a:r>
              <a:r>
                <a:rPr lang="en-US" sz="900" b="0" i="0" u="none" strike="noStrike" dirty="0" err="1">
                  <a:solidFill>
                    <a:schemeClr val="bg1"/>
                  </a:solidFill>
                  <a:effectLst/>
                  <a:latin typeface="Arial" panose="020B0604020202020204" pitchFamily="34" charset="0"/>
                  <a:cs typeface="Arial" panose="020B0604020202020204" pitchFamily="34" charset="0"/>
                </a:rPr>
                <a:t>Ayuuk</a:t>
              </a:r>
              <a:r>
                <a:rPr lang="en-US" sz="900" b="0" i="0" u="none" strike="noStrike" dirty="0">
                  <a:solidFill>
                    <a:schemeClr val="bg1"/>
                  </a:solidFill>
                  <a:effectLst/>
                  <a:latin typeface="Arial" panose="020B0604020202020204" pitchFamily="34" charset="0"/>
                  <a:cs typeface="Arial" panose="020B0604020202020204" pitchFamily="34" charset="0"/>
                </a:rPr>
                <a:t> in </a:t>
              </a:r>
              <a:r>
                <a:rPr lang="en-US" sz="900" b="0" i="0" u="none" strike="noStrike" dirty="0" err="1">
                  <a:solidFill>
                    <a:schemeClr val="bg1"/>
                  </a:solidFill>
                  <a:effectLst/>
                  <a:latin typeface="Arial" panose="020B0604020202020204" pitchFamily="34" charset="0"/>
                  <a:cs typeface="Arial" panose="020B0604020202020204" pitchFamily="34" charset="0"/>
                </a:rPr>
                <a:t>Jaltepec</a:t>
              </a:r>
              <a:r>
                <a:rPr lang="en-US" sz="900" b="0" i="0" u="none" strike="noStrike" dirty="0">
                  <a:solidFill>
                    <a:schemeClr val="bg1"/>
                  </a:solidFill>
                  <a:effectLst/>
                  <a:latin typeface="Arial" panose="020B0604020202020204" pitchFamily="34" charset="0"/>
                  <a:cs typeface="Arial" panose="020B0604020202020204" pitchFamily="34" charset="0"/>
                </a:rPr>
                <a:t> de </a:t>
              </a:r>
              <a:r>
                <a:rPr lang="en-US" sz="900" b="0" i="0" u="none" strike="noStrike" dirty="0" err="1">
                  <a:solidFill>
                    <a:schemeClr val="bg1"/>
                  </a:solidFill>
                  <a:effectLst/>
                  <a:latin typeface="Arial" panose="020B0604020202020204" pitchFamily="34" charset="0"/>
                  <a:cs typeface="Arial" panose="020B0604020202020204" pitchFamily="34" charset="0"/>
                </a:rPr>
                <a:t>Candayoc</a:t>
              </a:r>
              <a:r>
                <a:rPr lang="en-US" sz="900" b="0" i="0" u="none" strike="noStrike" dirty="0">
                  <a:solidFill>
                    <a:schemeClr val="bg1"/>
                  </a:solidFill>
                  <a:effectLst/>
                  <a:latin typeface="Arial" panose="020B0604020202020204" pitchFamily="34" charset="0"/>
                  <a:cs typeface="Arial" panose="020B0604020202020204" pitchFamily="34" charset="0"/>
                </a:rPr>
                <a:t>, Oaxaca</a:t>
              </a:r>
            </a:p>
          </p:txBody>
        </p:sp>
        <p:sp>
          <p:nvSpPr>
            <p:cNvPr id="15" name="Rectángulo 14">
              <a:extLst>
                <a:ext uri="{FF2B5EF4-FFF2-40B4-BE49-F238E27FC236}">
                  <a16:creationId xmlns:a16="http://schemas.microsoft.com/office/drawing/2014/main" id="{E7C5F7AF-79A3-3F36-F5D1-A9433AA0B3C9}"/>
                </a:ext>
              </a:extLst>
            </p:cNvPr>
            <p:cNvSpPr/>
            <p:nvPr/>
          </p:nvSpPr>
          <p:spPr>
            <a:xfrm>
              <a:off x="4058983" y="4584561"/>
              <a:ext cx="4904261" cy="369331"/>
            </a:xfrm>
            <a:prstGeom prst="rect">
              <a:avLst/>
            </a:prstGeom>
            <a:solidFill>
              <a:schemeClr val="tx1">
                <a:alpha val="4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uadroTexto 15">
              <a:extLst>
                <a:ext uri="{FF2B5EF4-FFF2-40B4-BE49-F238E27FC236}">
                  <a16:creationId xmlns:a16="http://schemas.microsoft.com/office/drawing/2014/main" id="{0428F569-24DA-2E00-43F0-547DF19A7068}"/>
                </a:ext>
              </a:extLst>
            </p:cNvPr>
            <p:cNvSpPr txBox="1"/>
            <p:nvPr/>
          </p:nvSpPr>
          <p:spPr>
            <a:xfrm>
              <a:off x="5109599" y="4597105"/>
              <a:ext cx="3853645" cy="369332"/>
            </a:xfrm>
            <a:prstGeom prst="rect">
              <a:avLst/>
            </a:prstGeom>
            <a:noFill/>
          </p:spPr>
          <p:txBody>
            <a:bodyPr wrap="square" rtlCol="0">
              <a:spAutoFit/>
            </a:bodyPr>
            <a:lstStyle/>
            <a:p>
              <a:pPr algn="r" rtl="0">
                <a:spcBef>
                  <a:spcPts val="0"/>
                </a:spcBef>
                <a:spcAft>
                  <a:spcPts val="0"/>
                </a:spcAft>
              </a:pPr>
              <a:r>
                <a:rPr lang="en-US" sz="900" b="0" i="0" u="none" strike="noStrike" dirty="0" err="1">
                  <a:solidFill>
                    <a:schemeClr val="bg1"/>
                  </a:solidFill>
                  <a:effectLst/>
                  <a:latin typeface="Arial" panose="020B0604020202020204" pitchFamily="34" charset="0"/>
                </a:rPr>
                <a:t>Perseida</a:t>
              </a:r>
              <a:r>
                <a:rPr lang="en-US" sz="900" b="0" i="0" u="none" strike="noStrike" dirty="0">
                  <a:solidFill>
                    <a:schemeClr val="bg1"/>
                  </a:solidFill>
                  <a:effectLst/>
                  <a:latin typeface="Arial" panose="020B0604020202020204" pitchFamily="34" charset="0"/>
                </a:rPr>
                <a:t> Tenorio and </a:t>
              </a:r>
              <a:r>
                <a:rPr lang="en-US" sz="900" b="0" i="0" u="none" strike="noStrike" dirty="0" err="1">
                  <a:solidFill>
                    <a:schemeClr val="bg1"/>
                  </a:solidFill>
                  <a:effectLst/>
                  <a:latin typeface="Arial" panose="020B0604020202020204" pitchFamily="34" charset="0"/>
                </a:rPr>
                <a:t>Guiebeu</a:t>
              </a:r>
              <a:r>
                <a:rPr lang="en-US" sz="900" b="0" i="0" u="none" strike="noStrike" dirty="0">
                  <a:solidFill>
                    <a:schemeClr val="bg1"/>
                  </a:solidFill>
                  <a:effectLst/>
                  <a:latin typeface="Arial" panose="020B0604020202020204" pitchFamily="34" charset="0"/>
                </a:rPr>
                <a:t> Ballesteros, coordinators of the Traveling Water and Arts School in </a:t>
              </a:r>
              <a:r>
                <a:rPr lang="en-US" sz="900" b="0" i="0" u="none" strike="noStrike" dirty="0" err="1">
                  <a:solidFill>
                    <a:schemeClr val="bg1"/>
                  </a:solidFill>
                  <a:effectLst/>
                  <a:latin typeface="Arial" panose="020B0604020202020204" pitchFamily="34" charset="0"/>
                </a:rPr>
                <a:t>Ixtepec</a:t>
              </a:r>
              <a:r>
                <a:rPr lang="en-US" sz="900" b="0" i="0" u="none" strike="noStrike" dirty="0">
                  <a:solidFill>
                    <a:schemeClr val="bg1"/>
                  </a:solidFill>
                  <a:effectLst/>
                  <a:latin typeface="Arial" panose="020B0604020202020204" pitchFamily="34" charset="0"/>
                </a:rPr>
                <a:t>, Oaxaca</a:t>
              </a:r>
            </a:p>
          </p:txBody>
        </p:sp>
        <p:cxnSp>
          <p:nvCxnSpPr>
            <p:cNvPr id="14" name="Conector recto 13">
              <a:extLst>
                <a:ext uri="{FF2B5EF4-FFF2-40B4-BE49-F238E27FC236}">
                  <a16:creationId xmlns:a16="http://schemas.microsoft.com/office/drawing/2014/main" id="{64FDF685-D6CC-99F0-DA67-11E3D225C880}"/>
                </a:ext>
              </a:extLst>
            </p:cNvPr>
            <p:cNvCxnSpPr/>
            <p:nvPr/>
          </p:nvCxnSpPr>
          <p:spPr>
            <a:xfrm>
              <a:off x="4058983" y="2351310"/>
              <a:ext cx="4904261"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11" name="Elipse 10">
            <a:hlinkClick r:id="rId4" action="ppaction://hlinksldjump"/>
            <a:extLst>
              <a:ext uri="{FF2B5EF4-FFF2-40B4-BE49-F238E27FC236}">
                <a16:creationId xmlns:a16="http://schemas.microsoft.com/office/drawing/2014/main" id="{1854E754-8CC4-525A-CA99-B5FCB43E9B48}"/>
              </a:ext>
            </a:extLst>
          </p:cNvPr>
          <p:cNvSpPr/>
          <p:nvPr/>
        </p:nvSpPr>
        <p:spPr>
          <a:xfrm>
            <a:off x="8977782" y="4966437"/>
            <a:ext cx="139024" cy="139024"/>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44763130"/>
      </p:ext>
    </p:extLst>
  </p:cSld>
  <p:clrMapOvr>
    <a:masterClrMapping/>
  </p:clrMapOvr>
  <p:transition spd="slow" advClick="0" advTm="3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500"/>
                                        <p:tgtEl>
                                          <p:spTgt spid="5">
                                            <p:txEl>
                                              <p:pRg st="0" end="0"/>
                                            </p:txEl>
                                          </p:spTgt>
                                        </p:tgtEl>
                                      </p:cBhvr>
                                    </p:animEffect>
                                  </p:childTnLst>
                                </p:cTn>
                              </p:par>
                              <p:par>
                                <p:cTn id="13" presetID="53" presetClass="entr" presetSubtype="16"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500" fill="hold"/>
                                        <p:tgtEl>
                                          <p:spTgt spid="4"/>
                                        </p:tgtEl>
                                        <p:attrNameLst>
                                          <p:attrName>ppt_w</p:attrName>
                                        </p:attrNameLst>
                                      </p:cBhvr>
                                      <p:tavLst>
                                        <p:tav tm="0">
                                          <p:val>
                                            <p:fltVal val="0"/>
                                          </p:val>
                                        </p:tav>
                                        <p:tav tm="100000">
                                          <p:val>
                                            <p:strVal val="#ppt_w"/>
                                          </p:val>
                                        </p:tav>
                                      </p:tavLst>
                                    </p:anim>
                                    <p:anim calcmode="lin" valueType="num">
                                      <p:cBhvr>
                                        <p:cTn id="16" dur="1500" fill="hold"/>
                                        <p:tgtEl>
                                          <p:spTgt spid="4"/>
                                        </p:tgtEl>
                                        <p:attrNameLst>
                                          <p:attrName>ppt_h</p:attrName>
                                        </p:attrNameLst>
                                      </p:cBhvr>
                                      <p:tavLst>
                                        <p:tav tm="0">
                                          <p:val>
                                            <p:fltVal val="0"/>
                                          </p:val>
                                        </p:tav>
                                        <p:tav tm="100000">
                                          <p:val>
                                            <p:strVal val="#ppt_h"/>
                                          </p:val>
                                        </p:tav>
                                      </p:tavLst>
                                    </p:anim>
                                    <p:animEffect transition="in" filter="fade">
                                      <p:cBhvr>
                                        <p:cTn id="17" dur="1500"/>
                                        <p:tgtEl>
                                          <p:spTgt spid="4"/>
                                        </p:tgtEl>
                                      </p:cBhvr>
                                    </p:animEffect>
                                  </p:childTnLst>
                                </p:cTn>
                              </p:par>
                            </p:childTnLst>
                          </p:cTn>
                        </p:par>
                        <p:par>
                          <p:cTn id="18" fill="hold">
                            <p:stCondLst>
                              <p:cond delay="2500"/>
                            </p:stCondLst>
                            <p:childTnLst>
                              <p:par>
                                <p:cTn id="19" presetID="10" presetClass="entr" presetSubtype="0" fill="hold" grpId="0" nodeType="after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750"/>
                                        <p:tgtEl>
                                          <p:spTgt spid="5">
                                            <p:txEl>
                                              <p:pRg st="2" end="2"/>
                                            </p:txEl>
                                          </p:spTgt>
                                        </p:tgtEl>
                                      </p:cBhvr>
                                    </p:animEffect>
                                  </p:childTnLst>
                                </p:cTn>
                              </p:par>
                            </p:childTnLst>
                          </p:cTn>
                        </p:par>
                        <p:par>
                          <p:cTn id="22" fill="hold">
                            <p:stCondLst>
                              <p:cond delay="4250"/>
                            </p:stCondLst>
                            <p:childTnLst>
                              <p:par>
                                <p:cTn id="23" presetID="10" presetClass="entr" presetSubtype="0" fill="hold" grpId="0" nodeType="after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fade">
                                      <p:cBhvr>
                                        <p:cTn id="25" dur="1500"/>
                                        <p:tgtEl>
                                          <p:spTgt spid="5">
                                            <p:txEl>
                                              <p:pRg st="4" end="4"/>
                                            </p:txEl>
                                          </p:spTgt>
                                        </p:tgtEl>
                                      </p:cBhvr>
                                    </p:animEffect>
                                  </p:childTnLst>
                                </p:cTn>
                              </p:par>
                            </p:childTnLst>
                          </p:cTn>
                        </p:par>
                        <p:par>
                          <p:cTn id="26" fill="hold">
                            <p:stCondLst>
                              <p:cond delay="5750"/>
                            </p:stCondLst>
                            <p:childTnLst>
                              <p:par>
                                <p:cTn id="27" presetID="10" presetClass="entr" presetSubtype="0" fill="hold" grpId="0" nodeType="after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animEffect transition="in" filter="fade">
                                      <p:cBhvr>
                                        <p:cTn id="29" dur="1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15">
            <a:extLst>
              <a:ext uri="{FF2B5EF4-FFF2-40B4-BE49-F238E27FC236}">
                <a16:creationId xmlns:a16="http://schemas.microsoft.com/office/drawing/2014/main" id="{C0098B3A-4309-61EE-BAE8-479BABC8F66D}"/>
              </a:ext>
            </a:extLst>
          </p:cNvPr>
          <p:cNvSpPr/>
          <p:nvPr/>
        </p:nvSpPr>
        <p:spPr>
          <a:xfrm>
            <a:off x="4080915" y="2739848"/>
            <a:ext cx="5063086" cy="2403652"/>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ángulo 1">
            <a:extLst>
              <a:ext uri="{FF2B5EF4-FFF2-40B4-BE49-F238E27FC236}">
                <a16:creationId xmlns:a16="http://schemas.microsoft.com/office/drawing/2014/main" id="{4FE6F827-05FC-C787-4EE3-6F54754D3496}"/>
              </a:ext>
            </a:extLst>
          </p:cNvPr>
          <p:cNvSpPr/>
          <p:nvPr/>
        </p:nvSpPr>
        <p:spPr>
          <a:xfrm>
            <a:off x="-1" y="-1"/>
            <a:ext cx="3915867" cy="514349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5">
            <a:extLst>
              <a:ext uri="{FF2B5EF4-FFF2-40B4-BE49-F238E27FC236}">
                <a16:creationId xmlns:a16="http://schemas.microsoft.com/office/drawing/2014/main" id="{12F5512E-EDEE-0B52-D1B9-7E94D254A307}"/>
              </a:ext>
            </a:extLst>
          </p:cNvPr>
          <p:cNvSpPr>
            <a:spLocks noGrp="1"/>
          </p:cNvSpPr>
          <p:nvPr>
            <p:ph sz="half" idx="2"/>
          </p:nvPr>
        </p:nvSpPr>
        <p:spPr>
          <a:xfrm>
            <a:off x="154209" y="392924"/>
            <a:ext cx="3608160" cy="4166830"/>
          </a:xfrm>
          <a:ln>
            <a:noFill/>
          </a:ln>
        </p:spPr>
        <p:txBody>
          <a:bodyPr vert="horz" lIns="91440" tIns="45720" rIns="91440" bIns="45720" rtlCol="0" anchor="t">
            <a:noAutofit/>
          </a:bodyPr>
          <a:lstStyle/>
          <a:p>
            <a:pPr fontAlgn="base">
              <a:spcBef>
                <a:spcPts val="0"/>
              </a:spcBef>
              <a:spcAft>
                <a:spcPts val="600"/>
              </a:spcAft>
            </a:pPr>
            <a:r>
              <a:rPr lang="en-US" sz="1300" dirty="0">
                <a:solidFill>
                  <a:schemeClr val="bg1"/>
                </a:solidFill>
                <a:latin typeface="Arial"/>
                <a:cs typeface="Arial"/>
              </a:rPr>
              <a:t>The Traveling School collaborates with organizations in Central America, and the team has expanded with young people from Colombia and Costa Rica.</a:t>
            </a:r>
          </a:p>
          <a:p>
            <a:pPr fontAlgn="base">
              <a:spcBef>
                <a:spcPts val="0"/>
              </a:spcBef>
              <a:spcAft>
                <a:spcPts val="600"/>
              </a:spcAft>
            </a:pPr>
            <a:r>
              <a:rPr lang="en-US" sz="1300" dirty="0">
                <a:solidFill>
                  <a:schemeClr val="bg1"/>
                </a:solidFill>
                <a:latin typeface="Arial"/>
                <a:cs typeface="Arial"/>
              </a:rPr>
              <a:t>Systems installed in Mexico, Guatemala, and Colombia prevented the discharge of over 200,000 liters of gray water into rivers each month.</a:t>
            </a:r>
          </a:p>
          <a:p>
            <a:pPr fontAlgn="base">
              <a:spcBef>
                <a:spcPts val="0"/>
              </a:spcBef>
              <a:spcAft>
                <a:spcPts val="600"/>
              </a:spcAft>
            </a:pPr>
            <a:r>
              <a:rPr lang="en-US" sz="1300" dirty="0">
                <a:solidFill>
                  <a:schemeClr val="bg1"/>
                </a:solidFill>
                <a:latin typeface="Arial"/>
                <a:cs typeface="Arial"/>
              </a:rPr>
              <a:t>After a year of operations, </a:t>
            </a:r>
            <a:r>
              <a:rPr lang="en-US" sz="1300" dirty="0" err="1">
                <a:solidFill>
                  <a:schemeClr val="bg1"/>
                </a:solidFill>
                <a:latin typeface="Arial"/>
                <a:cs typeface="Arial"/>
              </a:rPr>
              <a:t>Perseida</a:t>
            </a:r>
            <a:r>
              <a:rPr lang="en-US" sz="1300" dirty="0">
                <a:solidFill>
                  <a:schemeClr val="bg1"/>
                </a:solidFill>
                <a:latin typeface="Arial"/>
                <a:cs typeface="Arial"/>
              </a:rPr>
              <a:t> joined forces with biologist </a:t>
            </a:r>
            <a:r>
              <a:rPr lang="en-US" sz="1300" dirty="0" err="1">
                <a:solidFill>
                  <a:schemeClr val="bg1"/>
                </a:solidFill>
                <a:latin typeface="Arial"/>
                <a:cs typeface="Arial"/>
              </a:rPr>
              <a:t>Guiebeu</a:t>
            </a:r>
            <a:r>
              <a:rPr lang="en-US" sz="1300" dirty="0">
                <a:solidFill>
                  <a:schemeClr val="bg1"/>
                </a:solidFill>
                <a:latin typeface="Arial"/>
                <a:cs typeface="Arial"/>
              </a:rPr>
              <a:t> Ballesteros to strengthen and expand training for young people as environmental leaders in other regions.</a:t>
            </a:r>
          </a:p>
          <a:p>
            <a:pPr fontAlgn="base">
              <a:spcBef>
                <a:spcPts val="0"/>
              </a:spcBef>
              <a:spcAft>
                <a:spcPts val="600"/>
              </a:spcAft>
            </a:pPr>
            <a:r>
              <a:rPr lang="en-US" sz="1300" dirty="0">
                <a:solidFill>
                  <a:schemeClr val="bg1"/>
                </a:solidFill>
                <a:latin typeface="Arial"/>
                <a:cs typeface="Arial"/>
              </a:rPr>
              <a:t>The FAO recognized </a:t>
            </a:r>
            <a:r>
              <a:rPr lang="en-US" sz="1300" dirty="0" err="1">
                <a:solidFill>
                  <a:schemeClr val="bg1"/>
                </a:solidFill>
                <a:latin typeface="Arial"/>
                <a:cs typeface="Arial"/>
              </a:rPr>
              <a:t>Perseida's</a:t>
            </a:r>
            <a:r>
              <a:rPr lang="en-US" sz="1300" dirty="0">
                <a:solidFill>
                  <a:schemeClr val="bg1"/>
                </a:solidFill>
                <a:latin typeface="Arial"/>
                <a:cs typeface="Arial"/>
              </a:rPr>
              <a:t> "Mi </a:t>
            </a:r>
            <a:r>
              <a:rPr lang="en-US" sz="1300" dirty="0" err="1">
                <a:solidFill>
                  <a:schemeClr val="bg1"/>
                </a:solidFill>
                <a:latin typeface="Arial"/>
                <a:cs typeface="Arial"/>
              </a:rPr>
              <a:t>Fruta</a:t>
            </a:r>
            <a:r>
              <a:rPr lang="en-US" sz="1300" dirty="0">
                <a:solidFill>
                  <a:schemeClr val="bg1"/>
                </a:solidFill>
                <a:latin typeface="Arial"/>
                <a:cs typeface="Arial"/>
              </a:rPr>
              <a:t>, Mi Pueblo" program as a solution to end food waste in Latin America.</a:t>
            </a:r>
          </a:p>
          <a:p>
            <a:pPr fontAlgn="base">
              <a:spcBef>
                <a:spcPts val="0"/>
              </a:spcBef>
              <a:spcAft>
                <a:spcPts val="600"/>
              </a:spcAft>
            </a:pPr>
            <a:r>
              <a:rPr lang="en-US" sz="1300" dirty="0">
                <a:solidFill>
                  <a:schemeClr val="bg1"/>
                </a:solidFill>
                <a:latin typeface="Arial"/>
                <a:cs typeface="Arial"/>
              </a:rPr>
              <a:t>The Commission for Environmental Cooperation of North America awarded the school the Youth Innovation Award in 2023 for "Water Solutions" and acknowledged the school for tackling water issues in Mexico.</a:t>
            </a:r>
            <a:endParaRPr lang="en-US" sz="1300" i="0" u="none" strike="noStrike" dirty="0">
              <a:solidFill>
                <a:schemeClr val="bg1"/>
              </a:solidFill>
              <a:effectLst/>
              <a:latin typeface="Arial"/>
              <a:cs typeface="Arial"/>
            </a:endParaRPr>
          </a:p>
        </p:txBody>
      </p:sp>
      <p:sp>
        <p:nvSpPr>
          <p:cNvPr id="5" name="Content Placeholder 4">
            <a:extLst>
              <a:ext uri="{FF2B5EF4-FFF2-40B4-BE49-F238E27FC236}">
                <a16:creationId xmlns:a16="http://schemas.microsoft.com/office/drawing/2014/main" id="{25FBE202-7235-E8D7-1DCF-F4A4C4FABFF4}"/>
              </a:ext>
            </a:extLst>
          </p:cNvPr>
          <p:cNvSpPr>
            <a:spLocks noGrp="1"/>
          </p:cNvSpPr>
          <p:nvPr>
            <p:ph sz="half" idx="1"/>
          </p:nvPr>
        </p:nvSpPr>
        <p:spPr>
          <a:xfrm>
            <a:off x="4393406" y="2991054"/>
            <a:ext cx="4507708" cy="1599239"/>
          </a:xfrm>
        </p:spPr>
        <p:txBody>
          <a:bodyPr>
            <a:noAutofit/>
          </a:bodyPr>
          <a:lstStyle/>
          <a:p>
            <a:pPr marL="0" indent="0">
              <a:spcBef>
                <a:spcPts val="0"/>
              </a:spcBef>
              <a:buNone/>
            </a:pPr>
            <a:r>
              <a:rPr lang="en-US" sz="1400" dirty="0">
                <a:solidFill>
                  <a:srgbClr val="156082"/>
                </a:solidFill>
                <a:latin typeface="Arial" panose="020B0604020202020204" pitchFamily="34" charset="0"/>
                <a:cs typeface="Arial" panose="020B0604020202020204" pitchFamily="34" charset="0"/>
              </a:rPr>
              <a:t>“Being part of networks with other women or rural youth has been very enriching because we support each other, and it drives us to dream and create projects and solutions from our territories. Thanks to the networks we have built with social organizations, collectives, and educational centers, it is possible to have positive impact in other countries in Latin America.” </a:t>
            </a:r>
            <a:br>
              <a:rPr lang="en-US" sz="1200" dirty="0">
                <a:latin typeface="Arial" panose="020B0604020202020204" pitchFamily="34" charset="0"/>
                <a:cs typeface="Arial" panose="020B0604020202020204" pitchFamily="34" charset="0"/>
              </a:rPr>
            </a:br>
            <a:endParaRPr lang="en-US" sz="1600" kern="100" dirty="0">
              <a:solidFill>
                <a:srgbClr val="156082"/>
              </a:solidFill>
              <a:effectLst/>
              <a:latin typeface="Arial" panose="020B0604020202020204" pitchFamily="34" charset="0"/>
              <a:ea typeface="Aptos" panose="020B0004020202020204" pitchFamily="34" charset="0"/>
              <a:cs typeface="Arial" panose="020B0604020202020204" pitchFamily="34" charset="0"/>
            </a:endParaRPr>
          </a:p>
        </p:txBody>
      </p:sp>
      <p:sp>
        <p:nvSpPr>
          <p:cNvPr id="7" name="Rectángulo: esquinas superiores redondeadas 14">
            <a:extLst>
              <a:ext uri="{FF2B5EF4-FFF2-40B4-BE49-F238E27FC236}">
                <a16:creationId xmlns:a16="http://schemas.microsoft.com/office/drawing/2014/main" id="{39656C93-6003-2ACD-A708-54AAE04DE697}"/>
              </a:ext>
            </a:extLst>
          </p:cNvPr>
          <p:cNvSpPr/>
          <p:nvPr/>
        </p:nvSpPr>
        <p:spPr>
          <a:xfrm rot="10800000" flipV="1">
            <a:off x="4080913" y="2571750"/>
            <a:ext cx="2548486" cy="290113"/>
          </a:xfrm>
          <a:prstGeom prst="wedgeRectCallout">
            <a:avLst>
              <a:gd name="adj1" fmla="val 20619"/>
              <a:gd name="adj2" fmla="val 85393"/>
            </a:avLst>
          </a:prstGeom>
          <a:solidFill>
            <a:srgbClr val="7ABF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latin typeface="Arial" panose="020B0604020202020204" pitchFamily="34" charset="0"/>
                <a:cs typeface="Arial" panose="020B0604020202020204" pitchFamily="34" charset="0"/>
              </a:rPr>
              <a:t>Message from </a:t>
            </a:r>
            <a:r>
              <a:rPr lang="en-US" sz="1600" dirty="0" err="1">
                <a:latin typeface="Arial" panose="020B0604020202020204" pitchFamily="34" charset="0"/>
                <a:cs typeface="Arial" panose="020B0604020202020204" pitchFamily="34" charset="0"/>
              </a:rPr>
              <a:t>Perseida</a:t>
            </a:r>
            <a:r>
              <a:rPr lang="en-US" sz="1600" dirty="0">
                <a:latin typeface="Arial" panose="020B0604020202020204" pitchFamily="34" charset="0"/>
                <a:cs typeface="Arial" panose="020B0604020202020204" pitchFamily="34" charset="0"/>
              </a:rPr>
              <a:t>:</a:t>
            </a:r>
          </a:p>
        </p:txBody>
      </p:sp>
      <p:grpSp>
        <p:nvGrpSpPr>
          <p:cNvPr id="15" name="Grupo 14">
            <a:extLst>
              <a:ext uri="{FF2B5EF4-FFF2-40B4-BE49-F238E27FC236}">
                <a16:creationId xmlns:a16="http://schemas.microsoft.com/office/drawing/2014/main" id="{E0B41E65-C436-C17A-6D67-6B04C19FFAFB}"/>
              </a:ext>
            </a:extLst>
          </p:cNvPr>
          <p:cNvGrpSpPr/>
          <p:nvPr/>
        </p:nvGrpSpPr>
        <p:grpSpPr>
          <a:xfrm>
            <a:off x="179385" y="-37433"/>
            <a:ext cx="2695433" cy="394210"/>
            <a:chOff x="179385" y="-37433"/>
            <a:chExt cx="2954704" cy="394210"/>
          </a:xfrm>
        </p:grpSpPr>
        <p:sp>
          <p:nvSpPr>
            <p:cNvPr id="2" name="Rectángulo: una sola esquina redondeada 1">
              <a:extLst>
                <a:ext uri="{FF2B5EF4-FFF2-40B4-BE49-F238E27FC236}">
                  <a16:creationId xmlns:a16="http://schemas.microsoft.com/office/drawing/2014/main" id="{A934E0B5-4BAC-8058-B850-B32766A73649}"/>
                </a:ext>
              </a:extLst>
            </p:cNvPr>
            <p:cNvSpPr/>
            <p:nvPr/>
          </p:nvSpPr>
          <p:spPr>
            <a:xfrm flipV="1">
              <a:off x="179387" y="-1286"/>
              <a:ext cx="2954702" cy="336891"/>
            </a:xfrm>
            <a:prstGeom prst="round1Rect">
              <a:avLst>
                <a:gd name="adj" fmla="val 37295"/>
              </a:avLst>
            </a:prstGeom>
            <a:solidFill>
              <a:srgbClr val="6FC3BA"/>
            </a:solidFill>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Headline">
              <a:extLst>
                <a:ext uri="{FF2B5EF4-FFF2-40B4-BE49-F238E27FC236}">
                  <a16:creationId xmlns:a16="http://schemas.microsoft.com/office/drawing/2014/main" id="{0C86EA41-923D-523E-E249-5A7F1FE9F74A}"/>
                </a:ext>
              </a:extLst>
            </p:cNvPr>
            <p:cNvSpPr txBox="1">
              <a:spLocks/>
            </p:cNvSpPr>
            <p:nvPr/>
          </p:nvSpPr>
          <p:spPr bwMode="gray">
            <a:xfrm>
              <a:off x="179385" y="-37433"/>
              <a:ext cx="2089034" cy="394210"/>
            </a:xfrm>
            <a:prstGeom prst="rect">
              <a:avLst/>
            </a:prstGeom>
          </p:spPr>
          <p:txBody>
            <a:bodyPr wrap="square">
              <a:spAutoFit/>
            </a:bodyPr>
            <a:lstStyle>
              <a:lvl1pPr algn="l" defTabSz="685800" rtl="0" eaLnBrk="1" latinLnBrk="0" hangingPunct="1">
                <a:lnSpc>
                  <a:spcPct val="90000"/>
                </a:lnSpc>
                <a:spcBef>
                  <a:spcPct val="0"/>
                </a:spcBef>
                <a:buNone/>
                <a:defRPr sz="2600" b="1" kern="1200">
                  <a:solidFill>
                    <a:schemeClr val="tx1"/>
                  </a:solidFill>
                  <a:latin typeface="+mj-lt"/>
                  <a:ea typeface="+mj-ea"/>
                  <a:cs typeface="+mj-cs"/>
                </a:defRPr>
              </a:lvl1pPr>
            </a:lstStyle>
            <a:p>
              <a:pPr>
                <a:lnSpc>
                  <a:spcPct val="120000"/>
                </a:lnSpc>
                <a:spcAft>
                  <a:spcPts val="600"/>
                </a:spcAft>
              </a:pPr>
              <a:r>
                <a:rPr lang="en-US" sz="1800" dirty="0">
                  <a:solidFill>
                    <a:schemeClr val="bg1"/>
                  </a:solidFill>
                  <a:latin typeface="Arial" panose="020B0604020202020204" pitchFamily="34" charset="0"/>
                  <a:cs typeface="Arial" panose="020B0604020202020204" pitchFamily="34" charset="0"/>
                </a:rPr>
                <a:t>Achievements</a:t>
              </a:r>
            </a:p>
          </p:txBody>
        </p:sp>
      </p:grpSp>
      <p:grpSp>
        <p:nvGrpSpPr>
          <p:cNvPr id="12" name="Grupo 11">
            <a:extLst>
              <a:ext uri="{FF2B5EF4-FFF2-40B4-BE49-F238E27FC236}">
                <a16:creationId xmlns:a16="http://schemas.microsoft.com/office/drawing/2014/main" id="{FE568E95-7EAC-D1F0-549B-853D9347A8D6}"/>
              </a:ext>
            </a:extLst>
          </p:cNvPr>
          <p:cNvGrpSpPr/>
          <p:nvPr/>
        </p:nvGrpSpPr>
        <p:grpSpPr>
          <a:xfrm>
            <a:off x="4080912" y="167160"/>
            <a:ext cx="4911620" cy="2676228"/>
            <a:chOff x="4080912" y="167160"/>
            <a:chExt cx="4911620" cy="2676228"/>
          </a:xfrm>
        </p:grpSpPr>
        <p:grpSp>
          <p:nvGrpSpPr>
            <p:cNvPr id="11" name="Grupo 10">
              <a:extLst>
                <a:ext uri="{FF2B5EF4-FFF2-40B4-BE49-F238E27FC236}">
                  <a16:creationId xmlns:a16="http://schemas.microsoft.com/office/drawing/2014/main" id="{63858BA6-7AAC-D58A-4D04-475D82E7798A}"/>
                </a:ext>
              </a:extLst>
            </p:cNvPr>
            <p:cNvGrpSpPr/>
            <p:nvPr/>
          </p:nvGrpSpPr>
          <p:grpSpPr>
            <a:xfrm>
              <a:off x="4080912" y="167160"/>
              <a:ext cx="4883700" cy="2411568"/>
              <a:chOff x="4080912" y="167160"/>
              <a:chExt cx="4883700" cy="2411568"/>
            </a:xfrm>
          </p:grpSpPr>
          <p:pic>
            <p:nvPicPr>
              <p:cNvPr id="1026" name="Picture 2">
                <a:extLst>
                  <a:ext uri="{FF2B5EF4-FFF2-40B4-BE49-F238E27FC236}">
                    <a16:creationId xmlns:a16="http://schemas.microsoft.com/office/drawing/2014/main" id="{B2D933CC-C89E-DF0C-CABE-30396603B1B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1"/>
              <a:stretch/>
            </p:blipFill>
            <p:spPr bwMode="auto">
              <a:xfrm>
                <a:off x="4080912" y="167160"/>
                <a:ext cx="4883697" cy="2411568"/>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9D41A5DF-7699-4381-E7FD-F55DC7A00130}"/>
                  </a:ext>
                </a:extLst>
              </p:cNvPr>
              <p:cNvSpPr/>
              <p:nvPr/>
            </p:nvSpPr>
            <p:spPr>
              <a:xfrm>
                <a:off x="4080915" y="2240628"/>
                <a:ext cx="4883697" cy="338099"/>
              </a:xfrm>
              <a:prstGeom prst="rect">
                <a:avLst/>
              </a:prstGeom>
              <a:solidFill>
                <a:schemeClr val="tx1">
                  <a:alpha val="4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CuadroTexto 8">
              <a:extLst>
                <a:ext uri="{FF2B5EF4-FFF2-40B4-BE49-F238E27FC236}">
                  <a16:creationId xmlns:a16="http://schemas.microsoft.com/office/drawing/2014/main" id="{6C9A28ED-7CD6-C0FF-C492-CD75351476CB}"/>
                </a:ext>
              </a:extLst>
            </p:cNvPr>
            <p:cNvSpPr txBox="1"/>
            <p:nvPr/>
          </p:nvSpPr>
          <p:spPr>
            <a:xfrm>
              <a:off x="4080914" y="2214690"/>
              <a:ext cx="4911618" cy="628698"/>
            </a:xfrm>
            <a:prstGeom prst="rect">
              <a:avLst/>
            </a:prstGeom>
            <a:noFill/>
          </p:spPr>
          <p:txBody>
            <a:bodyPr wrap="square" rtlCol="0">
              <a:spAutoFit/>
            </a:bodyPr>
            <a:lstStyle/>
            <a:p>
              <a:pPr algn="r">
                <a:lnSpc>
                  <a:spcPct val="107000"/>
                </a:lnSpc>
                <a:spcAft>
                  <a:spcPts val="800"/>
                </a:spcAft>
              </a:pPr>
              <a:r>
                <a:rPr lang="en-US" sz="900" b="0" i="0" u="none" strike="noStrike" dirty="0">
                  <a:solidFill>
                    <a:schemeClr val="bg1"/>
                  </a:solidFill>
                  <a:effectLst/>
                  <a:latin typeface="Arial" panose="020B0604020202020204" pitchFamily="34" charset="0"/>
                  <a:cs typeface="Arial" panose="020B0604020202020204" pitchFamily="34" charset="0"/>
                </a:rPr>
                <a:t>Participation of </a:t>
              </a:r>
              <a:r>
                <a:rPr lang="en-US" sz="900" b="0" i="0" u="none" strike="noStrike" dirty="0" err="1">
                  <a:solidFill>
                    <a:schemeClr val="bg1"/>
                  </a:solidFill>
                  <a:effectLst/>
                  <a:latin typeface="Arial" panose="020B0604020202020204" pitchFamily="34" charset="0"/>
                  <a:cs typeface="Arial" panose="020B0604020202020204" pitchFamily="34" charset="0"/>
                </a:rPr>
                <a:t>Perseida</a:t>
              </a:r>
              <a:r>
                <a:rPr lang="en-US" sz="900" b="0" i="0" u="none" strike="noStrike" dirty="0">
                  <a:solidFill>
                    <a:schemeClr val="bg1"/>
                  </a:solidFill>
                  <a:effectLst/>
                  <a:latin typeface="Arial" panose="020B0604020202020204" pitchFamily="34" charset="0"/>
                  <a:cs typeface="Arial" panose="020B0604020202020204" pitchFamily="34" charset="0"/>
                </a:rPr>
                <a:t> in the Trinational Forum of the Commission for Environmental Cooperation of North America, Victoria, Canada.</a:t>
              </a:r>
            </a:p>
            <a:p>
              <a:pPr algn="r">
                <a:lnSpc>
                  <a:spcPct val="107000"/>
                </a:lnSpc>
                <a:spcAft>
                  <a:spcPts val="800"/>
                </a:spcAft>
              </a:pPr>
              <a:r>
                <a:rPr lang="en-US" sz="900" b="0" i="0" u="none" strike="noStrike" dirty="0">
                  <a:solidFill>
                    <a:schemeClr val="bg1"/>
                  </a:solidFill>
                  <a:effectLst/>
                  <a:latin typeface="Arial" panose="020B0604020202020204" pitchFamily="34" charset="0"/>
                  <a:cs typeface="Arial" panose="020B0604020202020204" pitchFamily="34" charset="0"/>
                </a:rPr>
                <a:t>.</a:t>
              </a:r>
              <a:endParaRPr lang="en-US" sz="900"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p:txBody>
        </p:sp>
      </p:grpSp>
      <p:sp>
        <p:nvSpPr>
          <p:cNvPr id="10" name="CuadroTexto 9">
            <a:extLst>
              <a:ext uri="{FF2B5EF4-FFF2-40B4-BE49-F238E27FC236}">
                <a16:creationId xmlns:a16="http://schemas.microsoft.com/office/drawing/2014/main" id="{E99CD4A6-D0EF-54A7-401E-1C9F2CB3CDD7}"/>
              </a:ext>
            </a:extLst>
          </p:cNvPr>
          <p:cNvSpPr txBox="1"/>
          <p:nvPr/>
        </p:nvSpPr>
        <p:spPr>
          <a:xfrm>
            <a:off x="4057153" y="4751413"/>
            <a:ext cx="4755580" cy="276999"/>
          </a:xfrm>
          <a:prstGeom prst="rect">
            <a:avLst/>
          </a:prstGeom>
          <a:noFill/>
        </p:spPr>
        <p:txBody>
          <a:bodyPr wrap="square" rtlCol="0">
            <a:spAutoFit/>
          </a:bodyPr>
          <a:lstStyle/>
          <a:p>
            <a:r>
              <a:rPr lang="en-US" sz="6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Promote innovations for sustainable food production </a:t>
            </a:r>
            <a:r>
              <a:rPr lang="en-US" sz="600" dirty="0">
                <a:latin typeface="Arial" panose="020B0604020202020204" pitchFamily="34" charset="0"/>
                <a:cs typeface="Arial" panose="020B0604020202020204" pitchFamily="34" charset="0"/>
              </a:rPr>
              <a:t>(Vida y Campo</a:t>
            </a:r>
            <a:r>
              <a:rPr lang="en-US" sz="600" dirty="0">
                <a:solidFill>
                  <a:srgbClr val="000000"/>
                </a:solidFill>
                <a:latin typeface="Arial" panose="020B0604020202020204" pitchFamily="34" charset="0"/>
                <a:cs typeface="Arial" panose="020B0604020202020204" pitchFamily="34" charset="0"/>
              </a:rPr>
              <a:t>), GIZ México, on behalf of BMZ </a:t>
            </a:r>
          </a:p>
          <a:p>
            <a:r>
              <a:rPr lang="en-US" sz="600" b="0" i="0" u="none" strike="noStrike" dirty="0">
                <a:solidFill>
                  <a:srgbClr val="000000"/>
                </a:solidFill>
                <a:effectLst/>
                <a:latin typeface="Arial" panose="020B0604020202020204" pitchFamily="34" charset="0"/>
                <a:cs typeface="Arial" panose="020B0604020202020204" pitchFamily="34" charset="0"/>
              </a:rPr>
              <a:t>Authors: </a:t>
            </a:r>
            <a:r>
              <a:rPr lang="en-US" sz="600" b="0" i="0" u="none" strike="noStrike" dirty="0" err="1">
                <a:solidFill>
                  <a:srgbClr val="000000"/>
                </a:solidFill>
                <a:effectLst/>
                <a:latin typeface="Arial" panose="020B0604020202020204" pitchFamily="34" charset="0"/>
                <a:cs typeface="Arial" panose="020B0604020202020204" pitchFamily="34" charset="0"/>
              </a:rPr>
              <a:t>Perseida</a:t>
            </a:r>
            <a:r>
              <a:rPr lang="en-US" sz="600" b="0" i="0" u="none" strike="noStrike" dirty="0">
                <a:solidFill>
                  <a:srgbClr val="000000"/>
                </a:solidFill>
                <a:effectLst/>
                <a:latin typeface="Arial" panose="020B0604020202020204" pitchFamily="34" charset="0"/>
                <a:cs typeface="Arial" panose="020B0604020202020204" pitchFamily="34" charset="0"/>
              </a:rPr>
              <a:t> Tenorio &amp; Vania Olmos Lau. Fotos: ©Escuela </a:t>
            </a:r>
            <a:r>
              <a:rPr lang="en-US" sz="600" b="0" i="0" u="none" strike="noStrike" dirty="0" err="1">
                <a:solidFill>
                  <a:srgbClr val="000000"/>
                </a:solidFill>
                <a:effectLst/>
                <a:latin typeface="Arial" panose="020B0604020202020204" pitchFamily="34" charset="0"/>
                <a:cs typeface="Arial" panose="020B0604020202020204" pitchFamily="34" charset="0"/>
              </a:rPr>
              <a:t>Itinerante</a:t>
            </a:r>
            <a:r>
              <a:rPr lang="en-US" sz="600" b="0" i="0" u="none" strike="noStrike" dirty="0">
                <a:solidFill>
                  <a:srgbClr val="000000"/>
                </a:solidFill>
                <a:effectLst/>
                <a:latin typeface="Arial" panose="020B0604020202020204" pitchFamily="34" charset="0"/>
                <a:cs typeface="Arial" panose="020B0604020202020204" pitchFamily="34" charset="0"/>
              </a:rPr>
              <a:t> de Agua y Artes</a:t>
            </a:r>
            <a:endParaRPr lang="en-US" sz="600" kern="100" dirty="0">
              <a:effectLst/>
              <a:latin typeface="Arial" panose="020B0604020202020204" pitchFamily="34" charset="0"/>
              <a:ea typeface="Aptos" panose="020B0004020202020204" pitchFamily="34" charset="0"/>
              <a:cs typeface="Arial" panose="020B0604020202020204" pitchFamily="34" charset="0"/>
            </a:endParaRPr>
          </a:p>
        </p:txBody>
      </p:sp>
      <p:sp>
        <p:nvSpPr>
          <p:cNvPr id="14" name="Elipse 13">
            <a:hlinkClick r:id="rId5" action="ppaction://hlinksldjump"/>
            <a:extLst>
              <a:ext uri="{FF2B5EF4-FFF2-40B4-BE49-F238E27FC236}">
                <a16:creationId xmlns:a16="http://schemas.microsoft.com/office/drawing/2014/main" id="{E16C4AB8-13C2-8238-12BF-4C69A5B451FA}"/>
              </a:ext>
            </a:extLst>
          </p:cNvPr>
          <p:cNvSpPr/>
          <p:nvPr/>
        </p:nvSpPr>
        <p:spPr>
          <a:xfrm>
            <a:off x="8977782" y="4966437"/>
            <a:ext cx="139024" cy="139024"/>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89956290"/>
      </p:ext>
    </p:extLst>
  </p:cSld>
  <p:clrMapOvr>
    <a:masterClrMapping/>
  </p:clrMapOvr>
  <p:transition spd="slow" advClick="0" advTm="30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500"/>
                                        <p:tgtEl>
                                          <p:spTgt spid="3">
                                            <p:txEl>
                                              <p:pRg st="0" end="0"/>
                                            </p:txEl>
                                          </p:spTgt>
                                        </p:tgtEl>
                                      </p:cBhvr>
                                    </p:animEffect>
                                  </p:childTnLst>
                                </p:cTn>
                              </p:par>
                              <p:par>
                                <p:cTn id="13" presetID="53" presetClass="entr" presetSubtype="16"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500" fill="hold"/>
                                        <p:tgtEl>
                                          <p:spTgt spid="12"/>
                                        </p:tgtEl>
                                        <p:attrNameLst>
                                          <p:attrName>ppt_w</p:attrName>
                                        </p:attrNameLst>
                                      </p:cBhvr>
                                      <p:tavLst>
                                        <p:tav tm="0">
                                          <p:val>
                                            <p:fltVal val="0"/>
                                          </p:val>
                                        </p:tav>
                                        <p:tav tm="100000">
                                          <p:val>
                                            <p:strVal val="#ppt_w"/>
                                          </p:val>
                                        </p:tav>
                                      </p:tavLst>
                                    </p:anim>
                                    <p:anim calcmode="lin" valueType="num">
                                      <p:cBhvr>
                                        <p:cTn id="16" dur="1500" fill="hold"/>
                                        <p:tgtEl>
                                          <p:spTgt spid="12"/>
                                        </p:tgtEl>
                                        <p:attrNameLst>
                                          <p:attrName>ppt_h</p:attrName>
                                        </p:attrNameLst>
                                      </p:cBhvr>
                                      <p:tavLst>
                                        <p:tav tm="0">
                                          <p:val>
                                            <p:fltVal val="0"/>
                                          </p:val>
                                        </p:tav>
                                        <p:tav tm="100000">
                                          <p:val>
                                            <p:strVal val="#ppt_h"/>
                                          </p:val>
                                        </p:tav>
                                      </p:tavLst>
                                    </p:anim>
                                    <p:animEffect transition="in" filter="fade">
                                      <p:cBhvr>
                                        <p:cTn id="17" dur="1500"/>
                                        <p:tgtEl>
                                          <p:spTgt spid="12"/>
                                        </p:tgtEl>
                                      </p:cBhvr>
                                    </p:animEffect>
                                  </p:childTnLst>
                                </p:cTn>
                              </p:par>
                            </p:childTnLst>
                          </p:cTn>
                        </p:par>
                        <p:par>
                          <p:cTn id="18" fill="hold">
                            <p:stCondLst>
                              <p:cond delay="3500"/>
                            </p:stCondLst>
                            <p:childTnLst>
                              <p:par>
                                <p:cTn id="19" presetID="10" presetClass="entr" presetSubtype="0" fill="hold" grpId="0" nodeType="after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500"/>
                                        <p:tgtEl>
                                          <p:spTgt spid="3">
                                            <p:txEl>
                                              <p:pRg st="1" end="1"/>
                                            </p:txEl>
                                          </p:spTgt>
                                        </p:tgtEl>
                                      </p:cBhvr>
                                    </p:animEffect>
                                  </p:childTnLst>
                                </p:cTn>
                              </p:par>
                            </p:childTnLst>
                          </p:cTn>
                        </p:par>
                        <p:par>
                          <p:cTn id="22" fill="hold">
                            <p:stCondLst>
                              <p:cond delay="5000"/>
                            </p:stCondLst>
                            <p:childTnLst>
                              <p:par>
                                <p:cTn id="23" presetID="10" presetClass="entr" presetSubtype="0" fill="hold" grpId="0" nodeType="after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500"/>
                                        <p:tgtEl>
                                          <p:spTgt spid="3">
                                            <p:txEl>
                                              <p:pRg st="2" end="2"/>
                                            </p:txEl>
                                          </p:spTgt>
                                        </p:tgtEl>
                                      </p:cBhvr>
                                    </p:animEffect>
                                  </p:childTnLst>
                                </p:cTn>
                              </p:par>
                            </p:childTnLst>
                          </p:cTn>
                        </p:par>
                        <p:par>
                          <p:cTn id="26" fill="hold">
                            <p:stCondLst>
                              <p:cond delay="6500"/>
                            </p:stCondLst>
                            <p:childTnLst>
                              <p:par>
                                <p:cTn id="27" presetID="10" presetClass="entr" presetSubtype="0" fill="hold" grpId="0" nodeType="after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1500"/>
                                        <p:tgtEl>
                                          <p:spTgt spid="3">
                                            <p:txEl>
                                              <p:pRg st="3" end="3"/>
                                            </p:txEl>
                                          </p:spTgt>
                                        </p:tgtEl>
                                      </p:cBhvr>
                                    </p:animEffect>
                                  </p:childTnLst>
                                </p:cTn>
                              </p:par>
                            </p:childTnLst>
                          </p:cTn>
                        </p:par>
                        <p:par>
                          <p:cTn id="30" fill="hold">
                            <p:stCondLst>
                              <p:cond delay="8000"/>
                            </p:stCondLst>
                            <p:childTnLst>
                              <p:par>
                                <p:cTn id="31" presetID="10" presetClass="entr" presetSubtype="0" fill="hold" grpId="0" nodeType="after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500"/>
                                        <p:tgtEl>
                                          <p:spTgt spid="3">
                                            <p:txEl>
                                              <p:pRg st="4" end="4"/>
                                            </p:txEl>
                                          </p:spTgt>
                                        </p:tgtEl>
                                      </p:cBhvr>
                                    </p:animEffect>
                                  </p:childTnLst>
                                </p:cTn>
                              </p:par>
                            </p:childTnLst>
                          </p:cTn>
                        </p:par>
                        <p:par>
                          <p:cTn id="34" fill="hold">
                            <p:stCondLst>
                              <p:cond delay="9500"/>
                            </p:stCondLst>
                            <p:childTnLst>
                              <p:par>
                                <p:cTn id="35" presetID="47" presetClass="entr" presetSubtype="0" fill="hold" grpId="0" nodeType="afterEffect">
                                  <p:stCondLst>
                                    <p:cond delay="100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500"/>
                                        <p:tgtEl>
                                          <p:spTgt spid="7"/>
                                        </p:tgtEl>
                                      </p:cBhvr>
                                    </p:animEffect>
                                    <p:anim calcmode="lin" valueType="num">
                                      <p:cBhvr>
                                        <p:cTn id="38" dur="1500" fill="hold"/>
                                        <p:tgtEl>
                                          <p:spTgt spid="7"/>
                                        </p:tgtEl>
                                        <p:attrNameLst>
                                          <p:attrName>ppt_x</p:attrName>
                                        </p:attrNameLst>
                                      </p:cBhvr>
                                      <p:tavLst>
                                        <p:tav tm="0">
                                          <p:val>
                                            <p:strVal val="#ppt_x"/>
                                          </p:val>
                                        </p:tav>
                                        <p:tav tm="100000">
                                          <p:val>
                                            <p:strVal val="#ppt_x"/>
                                          </p:val>
                                        </p:tav>
                                      </p:tavLst>
                                    </p:anim>
                                    <p:anim calcmode="lin" valueType="num">
                                      <p:cBhvr>
                                        <p:cTn id="39" dur="1500" fill="hold"/>
                                        <p:tgtEl>
                                          <p:spTgt spid="7"/>
                                        </p:tgtEl>
                                        <p:attrNameLst>
                                          <p:attrName>ppt_y</p:attrName>
                                        </p:attrNameLst>
                                      </p:cBhvr>
                                      <p:tavLst>
                                        <p:tav tm="0">
                                          <p:val>
                                            <p:strVal val="#ppt_y-.1"/>
                                          </p:val>
                                        </p:tav>
                                        <p:tav tm="100000">
                                          <p:val>
                                            <p:strVal val="#ppt_y"/>
                                          </p:val>
                                        </p:tav>
                                      </p:tavLst>
                                    </p:anim>
                                  </p:childTnLst>
                                </p:cTn>
                              </p:par>
                            </p:childTnLst>
                          </p:cTn>
                        </p:par>
                        <p:par>
                          <p:cTn id="40" fill="hold">
                            <p:stCondLst>
                              <p:cond delay="12000"/>
                            </p:stCondLst>
                            <p:childTnLst>
                              <p:par>
                                <p:cTn id="41" presetID="10" presetClass="entr" presetSubtype="0" fill="hold" grpId="0" nodeType="afterEffect">
                                  <p:stCondLst>
                                    <p:cond delay="0"/>
                                  </p:stCondLst>
                                  <p:childTnLst>
                                    <p:set>
                                      <p:cBhvr>
                                        <p:cTn id="42" dur="1" fill="hold">
                                          <p:stCondLst>
                                            <p:cond delay="0"/>
                                          </p:stCondLst>
                                        </p:cTn>
                                        <p:tgtEl>
                                          <p:spTgt spid="5">
                                            <p:txEl>
                                              <p:pRg st="0" end="0"/>
                                            </p:txEl>
                                          </p:spTgt>
                                        </p:tgtEl>
                                        <p:attrNameLst>
                                          <p:attrName>style.visibility</p:attrName>
                                        </p:attrNameLst>
                                      </p:cBhvr>
                                      <p:to>
                                        <p:strVal val="visible"/>
                                      </p:to>
                                    </p:set>
                                    <p:animEffect transition="in" filter="fade">
                                      <p:cBhvr>
                                        <p:cTn id="43" dur="1750"/>
                                        <p:tgtEl>
                                          <p:spTgt spid="5">
                                            <p:txEl>
                                              <p:pRg st="0" end="0"/>
                                            </p:txEl>
                                          </p:spTgt>
                                        </p:tgtEl>
                                      </p:cBhvr>
                                    </p:animEffect>
                                  </p:childTnLst>
                                </p:cTn>
                              </p:par>
                            </p:childTnLst>
                          </p:cTn>
                        </p:par>
                        <p:par>
                          <p:cTn id="44" fill="hold">
                            <p:stCondLst>
                              <p:cond delay="13750"/>
                            </p:stCondLst>
                            <p:childTnLst>
                              <p:par>
                                <p:cTn id="45" presetID="10" presetClass="entr" presetSubtype="0"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build="p"/>
      <p:bldP spid="7" grpId="0" animBg="1"/>
      <p:bldP spid="1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64A4EC7A-3FEB-81A0-97EA-CD07EAA319DC}"/>
              </a:ext>
            </a:extLst>
          </p:cNvPr>
          <p:cNvSpPr/>
          <p:nvPr/>
        </p:nvSpPr>
        <p:spPr>
          <a:xfrm>
            <a:off x="3940905" y="0"/>
            <a:ext cx="5203095" cy="51435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upo 5">
            <a:extLst>
              <a:ext uri="{FF2B5EF4-FFF2-40B4-BE49-F238E27FC236}">
                <a16:creationId xmlns:a16="http://schemas.microsoft.com/office/drawing/2014/main" id="{660678E5-C702-8633-BCF8-9FF4347BDEFA}"/>
              </a:ext>
            </a:extLst>
          </p:cNvPr>
          <p:cNvGrpSpPr/>
          <p:nvPr/>
        </p:nvGrpSpPr>
        <p:grpSpPr>
          <a:xfrm>
            <a:off x="5152031" y="1084807"/>
            <a:ext cx="3920071" cy="1747738"/>
            <a:chOff x="5152031" y="1084807"/>
            <a:chExt cx="3920071" cy="1747738"/>
          </a:xfrm>
        </p:grpSpPr>
        <p:pic>
          <p:nvPicPr>
            <p:cNvPr id="24" name="Imagen 23">
              <a:extLst>
                <a:ext uri="{FF2B5EF4-FFF2-40B4-BE49-F238E27FC236}">
                  <a16:creationId xmlns:a16="http://schemas.microsoft.com/office/drawing/2014/main" id="{5CD74379-8368-33AF-FDD0-BBF8B71D221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152031" y="1084807"/>
              <a:ext cx="1954131" cy="1551239"/>
            </a:xfrm>
            <a:prstGeom prst="rect">
              <a:avLst/>
            </a:prstGeom>
          </p:spPr>
        </p:pic>
        <p:sp>
          <p:nvSpPr>
            <p:cNvPr id="25" name="CuadroTexto 24">
              <a:extLst>
                <a:ext uri="{FF2B5EF4-FFF2-40B4-BE49-F238E27FC236}">
                  <a16:creationId xmlns:a16="http://schemas.microsoft.com/office/drawing/2014/main" id="{14011121-2D7C-CFC3-5D12-F1AB7432B046}"/>
                </a:ext>
              </a:extLst>
            </p:cNvPr>
            <p:cNvSpPr txBox="1"/>
            <p:nvPr/>
          </p:nvSpPr>
          <p:spPr>
            <a:xfrm>
              <a:off x="6890467" y="2493991"/>
              <a:ext cx="2181635" cy="338554"/>
            </a:xfrm>
            <a:prstGeom prst="rect">
              <a:avLst/>
            </a:prstGeom>
            <a:noFill/>
          </p:spPr>
          <p:txBody>
            <a:bodyPr wrap="square" lIns="91440" tIns="45720" rIns="91440" bIns="45720" rtlCol="0" anchor="t">
              <a:spAutoFit/>
            </a:bodyPr>
            <a:lstStyle/>
            <a:p>
              <a:pPr algn="r"/>
              <a:r>
                <a:rPr lang="en-US" sz="800" b="1" dirty="0">
                  <a:latin typeface="Arial"/>
                  <a:cs typeface="Arial"/>
                </a:rPr>
                <a:t>In light blue, the </a:t>
              </a:r>
              <a:r>
                <a:rPr lang="en-US" sz="800" b="1" dirty="0" err="1">
                  <a:latin typeface="Arial"/>
                  <a:cs typeface="Arial"/>
                </a:rPr>
                <a:t>Vegueta</a:t>
              </a:r>
              <a:r>
                <a:rPr lang="en-US" sz="800" b="1" dirty="0">
                  <a:latin typeface="Arial"/>
                  <a:cs typeface="Arial"/>
                </a:rPr>
                <a:t> district, </a:t>
              </a:r>
            </a:p>
            <a:p>
              <a:pPr algn="r"/>
              <a:r>
                <a:rPr lang="en-US" sz="800" dirty="0" err="1">
                  <a:latin typeface="Arial"/>
                  <a:cs typeface="Arial"/>
                </a:rPr>
                <a:t>Huaura</a:t>
              </a:r>
              <a:r>
                <a:rPr lang="en-US" sz="800" dirty="0">
                  <a:latin typeface="Arial"/>
                  <a:cs typeface="Arial"/>
                </a:rPr>
                <a:t> province, Perú</a:t>
              </a:r>
            </a:p>
          </p:txBody>
        </p:sp>
        <p:cxnSp>
          <p:nvCxnSpPr>
            <p:cNvPr id="4" name="Conector: angular 3">
              <a:extLst>
                <a:ext uri="{FF2B5EF4-FFF2-40B4-BE49-F238E27FC236}">
                  <a16:creationId xmlns:a16="http://schemas.microsoft.com/office/drawing/2014/main" id="{4F37F4D7-821B-A829-580D-210A1AF87B75}"/>
                </a:ext>
              </a:extLst>
            </p:cNvPr>
            <p:cNvCxnSpPr>
              <a:cxnSpLocks/>
            </p:cNvCxnSpPr>
            <p:nvPr/>
          </p:nvCxnSpPr>
          <p:spPr>
            <a:xfrm flipV="1">
              <a:off x="5608046" y="1780855"/>
              <a:ext cx="460970" cy="348315"/>
            </a:xfrm>
            <a:prstGeom prst="bentConnector3">
              <a:avLst>
                <a:gd name="adj1" fmla="val 50000"/>
              </a:avLst>
            </a:prstGeom>
            <a:ln w="9525">
              <a:prstDash val="sysDash"/>
              <a:tailEnd type="triangle"/>
            </a:ln>
          </p:spPr>
          <p:style>
            <a:lnRef idx="2">
              <a:schemeClr val="accent1"/>
            </a:lnRef>
            <a:fillRef idx="0">
              <a:schemeClr val="accent1"/>
            </a:fillRef>
            <a:effectRef idx="1">
              <a:schemeClr val="accent1"/>
            </a:effectRef>
            <a:fontRef idx="minor">
              <a:schemeClr val="tx1"/>
            </a:fontRef>
          </p:style>
        </p:cxnSp>
      </p:grpSp>
      <p:sp>
        <p:nvSpPr>
          <p:cNvPr id="7" name="Rectángulo: una sola esquina redondeada 6">
            <a:extLst>
              <a:ext uri="{FF2B5EF4-FFF2-40B4-BE49-F238E27FC236}">
                <a16:creationId xmlns:a16="http://schemas.microsoft.com/office/drawing/2014/main" id="{45D227AF-9095-7870-80EF-F43001459AF4}"/>
              </a:ext>
            </a:extLst>
          </p:cNvPr>
          <p:cNvSpPr/>
          <p:nvPr/>
        </p:nvSpPr>
        <p:spPr>
          <a:xfrm flipV="1">
            <a:off x="1" y="506203"/>
            <a:ext cx="7175596" cy="350004"/>
          </a:xfrm>
          <a:prstGeom prst="round1Rect">
            <a:avLst>
              <a:gd name="adj" fmla="val 50000"/>
            </a:avLst>
          </a:prstGeom>
          <a:solidFill>
            <a:schemeClr val="bg1"/>
          </a:solidFill>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ángulo: una sola esquina redondeada 10">
            <a:extLst>
              <a:ext uri="{FF2B5EF4-FFF2-40B4-BE49-F238E27FC236}">
                <a16:creationId xmlns:a16="http://schemas.microsoft.com/office/drawing/2014/main" id="{6E88865C-1621-0B64-FDA0-6EBF4AF29AD9}"/>
              </a:ext>
            </a:extLst>
          </p:cNvPr>
          <p:cNvSpPr/>
          <p:nvPr/>
        </p:nvSpPr>
        <p:spPr>
          <a:xfrm flipV="1">
            <a:off x="1" y="0"/>
            <a:ext cx="8904916" cy="514308"/>
          </a:xfrm>
          <a:prstGeom prst="round1Rect">
            <a:avLst>
              <a:gd name="adj" fmla="val 50000"/>
            </a:avLst>
          </a:prstGeom>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Headline">
            <a:extLst>
              <a:ext uri="{FF2B5EF4-FFF2-40B4-BE49-F238E27FC236}">
                <a16:creationId xmlns:a16="http://schemas.microsoft.com/office/drawing/2014/main" id="{4E78CD54-7686-ABBD-B1C7-C3F65E665B83}"/>
              </a:ext>
            </a:extLst>
          </p:cNvPr>
          <p:cNvSpPr txBox="1">
            <a:spLocks/>
          </p:cNvSpPr>
          <p:nvPr/>
        </p:nvSpPr>
        <p:spPr bwMode="gray">
          <a:xfrm>
            <a:off x="179388" y="18520"/>
            <a:ext cx="7738255" cy="461217"/>
          </a:xfrm>
          <a:prstGeom prst="rect">
            <a:avLst/>
          </a:prstGeom>
        </p:spPr>
        <p:txBody>
          <a:bodyPr wrap="square">
            <a:spAutoFit/>
          </a:bodyPr>
          <a:lstStyle>
            <a:lvl1pPr algn="l" defTabSz="685800" rtl="0" eaLnBrk="1" latinLnBrk="0" hangingPunct="1">
              <a:lnSpc>
                <a:spcPct val="90000"/>
              </a:lnSpc>
              <a:spcBef>
                <a:spcPct val="0"/>
              </a:spcBef>
              <a:buNone/>
              <a:defRPr sz="2600" b="1" kern="1200">
                <a:solidFill>
                  <a:schemeClr val="tx1"/>
                </a:solidFill>
                <a:latin typeface="+mj-lt"/>
                <a:ea typeface="+mj-ea"/>
                <a:cs typeface="+mj-cs"/>
              </a:defRPr>
            </a:lvl1pPr>
          </a:lstStyle>
          <a:p>
            <a:pPr>
              <a:lnSpc>
                <a:spcPct val="120000"/>
              </a:lnSpc>
              <a:spcAft>
                <a:spcPts val="600"/>
              </a:spcAft>
            </a:pPr>
            <a:r>
              <a:rPr lang="en-US" sz="2100" dirty="0">
                <a:solidFill>
                  <a:schemeClr val="bg1"/>
                </a:solidFill>
                <a:latin typeface="Arial" panose="020B0604020202020204" pitchFamily="34" charset="0"/>
                <a:cs typeface="Arial" panose="020B0604020202020204" pitchFamily="34" charset="0"/>
              </a:rPr>
              <a:t>CRAFT THAT SHAPES A SUSTAINABLE FUTURE</a:t>
            </a:r>
          </a:p>
        </p:txBody>
      </p:sp>
      <p:sp>
        <p:nvSpPr>
          <p:cNvPr id="3" name="Subline">
            <a:extLst>
              <a:ext uri="{FF2B5EF4-FFF2-40B4-BE49-F238E27FC236}">
                <a16:creationId xmlns:a16="http://schemas.microsoft.com/office/drawing/2014/main" id="{135F137E-0299-15B2-43D0-B300F2233AEA}"/>
              </a:ext>
            </a:extLst>
          </p:cNvPr>
          <p:cNvSpPr txBox="1">
            <a:spLocks/>
          </p:cNvSpPr>
          <p:nvPr/>
        </p:nvSpPr>
        <p:spPr bwMode="gray">
          <a:xfrm>
            <a:off x="187416" y="500726"/>
            <a:ext cx="7299821" cy="355482"/>
          </a:xfrm>
          <a:prstGeom prst="rect">
            <a:avLst/>
          </a:prstGeom>
        </p:spPr>
        <p:txBody>
          <a:bodyPr vert="horz" wrap="square" lIns="91440" tIns="45720" rIns="91440" bIns="45720" rtlCol="0" anchor="ctr">
            <a:spAutoFit/>
          </a:bodyPr>
          <a:lstStyle>
            <a:defPPr>
              <a:defRPr lang="en-US"/>
            </a:defPPr>
            <a:lvl1pPr marL="0" indent="0" algn="l" defTabSz="457200" rtl="0" eaLnBrk="1" latinLnBrk="0" hangingPunct="1">
              <a:lnSpc>
                <a:spcPct val="95000"/>
              </a:lnSpc>
              <a:spcBef>
                <a:spcPts val="1200"/>
              </a:spcBef>
              <a:spcAft>
                <a:spcPts val="0"/>
              </a:spcAft>
              <a:buNone/>
              <a:defRPr sz="15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rgbClr val="156082"/>
                </a:solidFill>
                <a:latin typeface="Arial" panose="020B0604020202020204" pitchFamily="34" charset="0"/>
                <a:cs typeface="Arial" panose="020B0604020202020204" pitchFamily="34" charset="0"/>
              </a:rPr>
              <a:t>Yolanda Osorio </a:t>
            </a:r>
            <a:r>
              <a:rPr lang="en-US" sz="1800" b="1" dirty="0" err="1">
                <a:solidFill>
                  <a:srgbClr val="156082"/>
                </a:solidFill>
                <a:latin typeface="Arial" panose="020B0604020202020204" pitchFamily="34" charset="0"/>
                <a:cs typeface="Arial" panose="020B0604020202020204" pitchFamily="34" charset="0"/>
              </a:rPr>
              <a:t>Yunca</a:t>
            </a:r>
            <a:r>
              <a:rPr lang="en-US" sz="1800" b="1" dirty="0">
                <a:solidFill>
                  <a:srgbClr val="156082"/>
                </a:solidFill>
                <a:latin typeface="Arial" panose="020B0604020202020204" pitchFamily="34" charset="0"/>
                <a:cs typeface="Arial" panose="020B0604020202020204" pitchFamily="34" charset="0"/>
              </a:rPr>
              <a:t>: Guardian of the Wetlands</a:t>
            </a:r>
          </a:p>
        </p:txBody>
      </p:sp>
      <p:pic>
        <p:nvPicPr>
          <p:cNvPr id="23" name="Gráfico 22">
            <a:extLst>
              <a:ext uri="{FF2B5EF4-FFF2-40B4-BE49-F238E27FC236}">
                <a16:creationId xmlns:a16="http://schemas.microsoft.com/office/drawing/2014/main" id="{5ECAF392-FEB0-A065-6557-ECB77052BC5F}"/>
              </a:ext>
            </a:extLst>
          </p:cNvPr>
          <p:cNvPicPr>
            <a:picLocks noChangeAspect="1"/>
          </p:cNvPicPr>
          <p:nvPr/>
        </p:nvPicPr>
        <p:blipFill>
          <a:blip r:embed="rId4" cstate="screen">
            <a:lum bright="100000" contrast="100000"/>
            <a:extLst>
              <a:ext uri="{28A0092B-C50C-407E-A947-70E740481C1C}">
                <a14:useLocalDpi xmlns:a14="http://schemas.microsoft.com/office/drawing/2010/main"/>
              </a:ext>
              <a:ext uri="{96DAC541-7B7A-43D3-8B79-37D633B846F1}">
                <asvg:svgBlip xmlns:asvg="http://schemas.microsoft.com/office/drawing/2016/SVG/main" r:embed="rId5"/>
              </a:ext>
            </a:extLst>
          </a:blip>
          <a:srcRect l="-14430" t="40174" r="23568" b="-6430"/>
          <a:stretch>
            <a:fillRect/>
          </a:stretch>
        </p:blipFill>
        <p:spPr>
          <a:xfrm>
            <a:off x="6928082" y="0"/>
            <a:ext cx="2215918" cy="1569660"/>
          </a:xfrm>
          <a:custGeom>
            <a:avLst/>
            <a:gdLst>
              <a:gd name="connsiteX0" fmla="*/ 0 w 2215918"/>
              <a:gd name="connsiteY0" fmla="*/ 0 h 1569660"/>
              <a:gd name="connsiteX1" fmla="*/ 351911 w 2215918"/>
              <a:gd name="connsiteY1" fmla="*/ 0 h 1569660"/>
              <a:gd name="connsiteX2" fmla="*/ 351911 w 2215918"/>
              <a:gd name="connsiteY2" fmla="*/ 1417328 h 1569660"/>
              <a:gd name="connsiteX3" fmla="*/ 2215918 w 2215918"/>
              <a:gd name="connsiteY3" fmla="*/ 1417328 h 1569660"/>
              <a:gd name="connsiteX4" fmla="*/ 2215918 w 2215918"/>
              <a:gd name="connsiteY4" fmla="*/ 1569660 h 1569660"/>
              <a:gd name="connsiteX5" fmla="*/ 0 w 2215918"/>
              <a:gd name="connsiteY5" fmla="*/ 1569660 h 1569660"/>
              <a:gd name="connsiteX6" fmla="*/ 0 w 2215918"/>
              <a:gd name="connsiteY6"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5918" h="1569660">
                <a:moveTo>
                  <a:pt x="0" y="0"/>
                </a:moveTo>
                <a:lnTo>
                  <a:pt x="351911" y="0"/>
                </a:lnTo>
                <a:lnTo>
                  <a:pt x="351911" y="1417328"/>
                </a:lnTo>
                <a:lnTo>
                  <a:pt x="2215918" y="1417328"/>
                </a:lnTo>
                <a:lnTo>
                  <a:pt x="2215918" y="1569660"/>
                </a:lnTo>
                <a:lnTo>
                  <a:pt x="0" y="1569660"/>
                </a:lnTo>
                <a:lnTo>
                  <a:pt x="0" y="0"/>
                </a:lnTo>
                <a:close/>
              </a:path>
            </a:pathLst>
          </a:custGeom>
        </p:spPr>
      </p:pic>
      <p:grpSp>
        <p:nvGrpSpPr>
          <p:cNvPr id="12" name="Grupo 11">
            <a:extLst>
              <a:ext uri="{FF2B5EF4-FFF2-40B4-BE49-F238E27FC236}">
                <a16:creationId xmlns:a16="http://schemas.microsoft.com/office/drawing/2014/main" id="{BCD81868-5E7E-9155-5307-AC6285535648}"/>
              </a:ext>
            </a:extLst>
          </p:cNvPr>
          <p:cNvGrpSpPr/>
          <p:nvPr/>
        </p:nvGrpSpPr>
        <p:grpSpPr>
          <a:xfrm>
            <a:off x="7917643" y="81304"/>
            <a:ext cx="659553" cy="782261"/>
            <a:chOff x="7917643" y="81304"/>
            <a:chExt cx="659553" cy="782261"/>
          </a:xfrm>
          <a:effectLst>
            <a:outerShdw blurRad="50800" dist="38100" dir="5400000" algn="t" rotWithShape="0">
              <a:prstClr val="black">
                <a:alpha val="40000"/>
              </a:prstClr>
            </a:outerShdw>
          </a:effectLst>
        </p:grpSpPr>
        <p:pic>
          <p:nvPicPr>
            <p:cNvPr id="8" name="Gráfico 7">
              <a:extLst>
                <a:ext uri="{FF2B5EF4-FFF2-40B4-BE49-F238E27FC236}">
                  <a16:creationId xmlns:a16="http://schemas.microsoft.com/office/drawing/2014/main" id="{A48B75B3-2DDF-D898-AEB3-12ADC04B598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17643" y="81304"/>
              <a:ext cx="659553" cy="782261"/>
            </a:xfrm>
            <a:prstGeom prst="rect">
              <a:avLst/>
            </a:prstGeom>
          </p:spPr>
        </p:pic>
        <p:sp>
          <p:nvSpPr>
            <p:cNvPr id="32" name="CuadroTexto 31">
              <a:extLst>
                <a:ext uri="{FF2B5EF4-FFF2-40B4-BE49-F238E27FC236}">
                  <a16:creationId xmlns:a16="http://schemas.microsoft.com/office/drawing/2014/main" id="{B0CCED30-159D-12EF-CE40-BD6F71C7E803}"/>
                </a:ext>
              </a:extLst>
            </p:cNvPr>
            <p:cNvSpPr txBox="1"/>
            <p:nvPr/>
          </p:nvSpPr>
          <p:spPr>
            <a:xfrm>
              <a:off x="7933021" y="618699"/>
              <a:ext cx="635416" cy="200055"/>
            </a:xfrm>
            <a:prstGeom prst="rect">
              <a:avLst/>
            </a:prstGeom>
            <a:noFill/>
          </p:spPr>
          <p:txBody>
            <a:bodyPr wrap="square" rtlCol="0">
              <a:spAutoFit/>
            </a:bodyPr>
            <a:lstStyle/>
            <a:p>
              <a:pPr algn="ctr"/>
              <a:r>
                <a:rPr lang="en-US" sz="700" b="1" dirty="0">
                  <a:solidFill>
                    <a:srgbClr val="0F435E"/>
                  </a:solidFill>
                  <a:latin typeface="Arial Black" panose="020B0A04020102020204" pitchFamily="34" charset="0"/>
                  <a:cs typeface="Arial" panose="020B0604020202020204" pitchFamily="34" charset="0"/>
                </a:rPr>
                <a:t>PERÚ</a:t>
              </a:r>
            </a:p>
          </p:txBody>
        </p:sp>
      </p:grpSp>
      <p:sp>
        <p:nvSpPr>
          <p:cNvPr id="5" name="Rectángulo 4">
            <a:hlinkClick r:id="rId8" action="ppaction://hlinksldjump"/>
            <a:extLst>
              <a:ext uri="{FF2B5EF4-FFF2-40B4-BE49-F238E27FC236}">
                <a16:creationId xmlns:a16="http://schemas.microsoft.com/office/drawing/2014/main" id="{0DFAC0CE-72FB-6EDD-6957-B1511E1EAE26}"/>
              </a:ext>
            </a:extLst>
          </p:cNvPr>
          <p:cNvSpPr/>
          <p:nvPr/>
        </p:nvSpPr>
        <p:spPr>
          <a:xfrm>
            <a:off x="8251889" y="1005048"/>
            <a:ext cx="760587" cy="83624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Elipse 14">
            <a:hlinkClick r:id="rId8" action="ppaction://hlinksldjump"/>
            <a:extLst>
              <a:ext uri="{FF2B5EF4-FFF2-40B4-BE49-F238E27FC236}">
                <a16:creationId xmlns:a16="http://schemas.microsoft.com/office/drawing/2014/main" id="{E84FB4D9-982F-4DE1-AFFB-351AF1BFEAB0}"/>
              </a:ext>
            </a:extLst>
          </p:cNvPr>
          <p:cNvSpPr/>
          <p:nvPr/>
        </p:nvSpPr>
        <p:spPr>
          <a:xfrm>
            <a:off x="8977782" y="4966437"/>
            <a:ext cx="139024" cy="139024"/>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Imagen 15" descr="Niña sentada en una silla de playa&#10;&#10;Descripción generada automáticamente con confianza baja">
            <a:extLst>
              <a:ext uri="{FF2B5EF4-FFF2-40B4-BE49-F238E27FC236}">
                <a16:creationId xmlns:a16="http://schemas.microsoft.com/office/drawing/2014/main" id="{21CC1867-75D9-8F7B-E179-50906029012B}"/>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87414" y="1022844"/>
            <a:ext cx="3538173" cy="3940129"/>
          </a:xfrm>
          <a:prstGeom prst="rect">
            <a:avLst/>
          </a:prstGeom>
        </p:spPr>
      </p:pic>
      <p:sp>
        <p:nvSpPr>
          <p:cNvPr id="17" name="CuadroTexto 16">
            <a:extLst>
              <a:ext uri="{FF2B5EF4-FFF2-40B4-BE49-F238E27FC236}">
                <a16:creationId xmlns:a16="http://schemas.microsoft.com/office/drawing/2014/main" id="{31B155AB-8BAF-56E7-02F7-87FF66A5B4B1}"/>
              </a:ext>
            </a:extLst>
          </p:cNvPr>
          <p:cNvSpPr txBox="1"/>
          <p:nvPr/>
        </p:nvSpPr>
        <p:spPr>
          <a:xfrm>
            <a:off x="4089245" y="2908564"/>
            <a:ext cx="4875368" cy="2054409"/>
          </a:xfrm>
          <a:prstGeom prst="roundRect">
            <a:avLst>
              <a:gd name="adj" fmla="val 0"/>
            </a:avLst>
          </a:prstGeom>
          <a:solidFill>
            <a:schemeClr val="bg1"/>
          </a:solidFill>
          <a:ln w="12700">
            <a:noFill/>
            <a:prstDash val="dash"/>
          </a:ln>
          <a:effectLst/>
        </p:spPr>
        <p:txBody>
          <a:bodyPr wrap="square" lIns="91440" tIns="45720" rIns="91440" bIns="45720" rtlCol="0" anchor="ctr">
            <a:spAutoFit/>
          </a:bodyPr>
          <a:lstStyle/>
          <a:p>
            <a:r>
              <a:rPr lang="en-US" sz="1150" dirty="0">
                <a:latin typeface="Arial"/>
                <a:ea typeface="+mn-lt"/>
                <a:cs typeface="Arial"/>
              </a:rPr>
              <a:t>Yolanda Osorio </a:t>
            </a:r>
            <a:r>
              <a:rPr lang="en-US" sz="1150" dirty="0" err="1">
                <a:latin typeface="Arial"/>
                <a:ea typeface="+mn-lt"/>
                <a:cs typeface="Arial"/>
              </a:rPr>
              <a:t>Yunca</a:t>
            </a:r>
            <a:r>
              <a:rPr lang="en-US" sz="1150" dirty="0">
                <a:latin typeface="Arial"/>
                <a:ea typeface="+mn-lt"/>
                <a:cs typeface="Arial"/>
              </a:rPr>
              <a:t> was born in </a:t>
            </a:r>
            <a:r>
              <a:rPr lang="en-US" sz="1150" dirty="0" err="1">
                <a:latin typeface="Arial"/>
                <a:ea typeface="+mn-lt"/>
                <a:cs typeface="Arial"/>
              </a:rPr>
              <a:t>Huacho</a:t>
            </a:r>
            <a:r>
              <a:rPr lang="en-US" sz="1150" dirty="0">
                <a:latin typeface="Arial"/>
                <a:ea typeface="+mn-lt"/>
                <a:cs typeface="Arial"/>
              </a:rPr>
              <a:t> and lives in the rural town of Medio Mundo, in the district of </a:t>
            </a:r>
            <a:r>
              <a:rPr lang="en-US" sz="1150" dirty="0" err="1">
                <a:latin typeface="Arial"/>
                <a:ea typeface="+mn-lt"/>
                <a:cs typeface="Arial"/>
              </a:rPr>
              <a:t>Vegueta</a:t>
            </a:r>
            <a:r>
              <a:rPr lang="en-US" sz="1150" dirty="0">
                <a:latin typeface="Arial"/>
                <a:ea typeface="+mn-lt"/>
                <a:cs typeface="Arial"/>
              </a:rPr>
              <a:t>, </a:t>
            </a:r>
            <a:r>
              <a:rPr lang="en-US" sz="1150" dirty="0" err="1">
                <a:latin typeface="Arial"/>
                <a:ea typeface="+mn-lt"/>
                <a:cs typeface="Arial"/>
              </a:rPr>
              <a:t>Huaura</a:t>
            </a:r>
            <a:r>
              <a:rPr lang="en-US" sz="1150" dirty="0">
                <a:latin typeface="Arial"/>
                <a:ea typeface="+mn-lt"/>
                <a:cs typeface="Arial"/>
              </a:rPr>
              <a:t> province—</a:t>
            </a:r>
            <a:r>
              <a:rPr lang="en-US" sz="1150" dirty="0" err="1">
                <a:latin typeface="Arial"/>
                <a:ea typeface="+mn-lt"/>
                <a:cs typeface="Arial"/>
              </a:rPr>
              <a:t>Huacho</a:t>
            </a:r>
            <a:r>
              <a:rPr lang="en-US" sz="1150" dirty="0">
                <a:latin typeface="Arial"/>
                <a:ea typeface="+mn-lt"/>
                <a:cs typeface="Arial"/>
              </a:rPr>
              <a:t>, north of Lima, Peru. Her father was a reed harvester, and her mother was a weaving artisan. Growing up with them allowed her to know and love the wetlands and the world of reeds.</a:t>
            </a:r>
          </a:p>
          <a:p>
            <a:endParaRPr lang="en-US" sz="1150" dirty="0">
              <a:latin typeface="Arial"/>
              <a:ea typeface="+mn-lt"/>
              <a:cs typeface="Arial"/>
            </a:endParaRPr>
          </a:p>
          <a:p>
            <a:r>
              <a:rPr lang="en-US" sz="1150" dirty="0">
                <a:latin typeface="Arial"/>
                <a:ea typeface="+mn-lt"/>
                <a:cs typeface="Arial"/>
              </a:rPr>
              <a:t>Her successful venture in crafts is rooted in her past. Together with a group of artisans, she formed the </a:t>
            </a:r>
            <a:r>
              <a:rPr lang="en-US" sz="1150" b="1" dirty="0">
                <a:latin typeface="Arial"/>
                <a:ea typeface="+mn-lt"/>
                <a:cs typeface="Arial"/>
              </a:rPr>
              <a:t>Association of Women Artisans of Medio Mundo</a:t>
            </a:r>
            <a:r>
              <a:rPr lang="en-US" sz="1150" dirty="0">
                <a:latin typeface="Arial"/>
                <a:ea typeface="+mn-lt"/>
                <a:cs typeface="Arial"/>
              </a:rPr>
              <a:t> (AMARTEMM). Yolanda served as president for two terms, and now she is the secretary. Besides being an artisan, she is also a wife and mother of two.</a:t>
            </a:r>
            <a:endParaRPr lang="en-US" dirty="0">
              <a:latin typeface="Aptos" panose="02110004020202020204"/>
              <a:ea typeface="+mn-lt"/>
              <a:cs typeface="Arial"/>
            </a:endParaRPr>
          </a:p>
        </p:txBody>
      </p:sp>
    </p:spTree>
    <p:extLst>
      <p:ext uri="{BB962C8B-B14F-4D97-AF65-F5344CB8AC3E}">
        <p14:creationId xmlns:p14="http://schemas.microsoft.com/office/powerpoint/2010/main" val="3554168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0">
        <p15:prstTrans prst="pageCurlDouble"/>
      </p:transition>
    </mc:Choice>
    <mc:Fallback xmlns="">
      <p:transition spd="slow"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1000"/>
                                        <p:tgtEl>
                                          <p:spTgt spid="3"/>
                                        </p:tgtEl>
                                      </p:cBhvr>
                                    </p:animEffect>
                                  </p:childTnLst>
                                </p:cTn>
                              </p:par>
                            </p:childTnLst>
                          </p:cTn>
                        </p:par>
                        <p:par>
                          <p:cTn id="14" fill="hold">
                            <p:stCondLst>
                              <p:cond delay="15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Effect transition="in" filter="fade">
                                      <p:cBhvr>
                                        <p:cTn id="19" dur="1000"/>
                                        <p:tgtEl>
                                          <p:spTgt spid="6"/>
                                        </p:tgtEl>
                                      </p:cBhvr>
                                    </p:animEffect>
                                  </p:childTnLst>
                                </p:cTn>
                              </p:par>
                            </p:childTnLst>
                          </p:cTn>
                        </p:par>
                        <p:par>
                          <p:cTn id="20" fill="hold">
                            <p:stCondLst>
                              <p:cond delay="2500"/>
                            </p:stCondLst>
                            <p:childTnLst>
                              <p:par>
                                <p:cTn id="21" presetID="10" presetClass="entr" presetSubtype="0" fill="hold" grpId="0" nodeType="afterEffect">
                                  <p:stCondLst>
                                    <p:cond delay="100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ángulo 22">
            <a:extLst>
              <a:ext uri="{FF2B5EF4-FFF2-40B4-BE49-F238E27FC236}">
                <a16:creationId xmlns:a16="http://schemas.microsoft.com/office/drawing/2014/main" id="{181EB6BF-4D07-B801-2704-81F7758B62D0}"/>
              </a:ext>
            </a:extLst>
          </p:cNvPr>
          <p:cNvSpPr/>
          <p:nvPr/>
        </p:nvSpPr>
        <p:spPr>
          <a:xfrm>
            <a:off x="3176191" y="0"/>
            <a:ext cx="2808321" cy="51435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25FBE202-7235-E8D7-1DCF-F4A4C4FABFF4}"/>
              </a:ext>
            </a:extLst>
          </p:cNvPr>
          <p:cNvSpPr>
            <a:spLocks noGrp="1"/>
          </p:cNvSpPr>
          <p:nvPr>
            <p:ph sz="half" idx="4294967295"/>
          </p:nvPr>
        </p:nvSpPr>
        <p:spPr>
          <a:xfrm>
            <a:off x="103638" y="467673"/>
            <a:ext cx="2967613" cy="4481256"/>
          </a:xfrm>
          <a:prstGeom prst="roundRect">
            <a:avLst>
              <a:gd name="adj" fmla="val 0"/>
            </a:avLst>
          </a:prstGeom>
          <a:solidFill>
            <a:schemeClr val="bg1"/>
          </a:solidFill>
          <a:ln w="12700">
            <a:noFill/>
            <a:prstDash val="sysDash"/>
          </a:ln>
          <a:effectLst/>
        </p:spPr>
        <p:txBody>
          <a:bodyPr anchor="ctr">
            <a:noAutofit/>
          </a:bodyPr>
          <a:lstStyle/>
          <a:p>
            <a:pPr marL="0" indent="0">
              <a:buNone/>
            </a:pPr>
            <a:r>
              <a:rPr lang="en-US" sz="1400">
                <a:latin typeface="Arial"/>
                <a:ea typeface="+mn-lt"/>
                <a:cs typeface="Arial"/>
              </a:rPr>
              <a:t>Yolanda has a deep connection with nature. She views the ecosystem and the </a:t>
            </a:r>
            <a:r>
              <a:rPr lang="en-US" sz="1400" b="1">
                <a:latin typeface="Arial"/>
                <a:ea typeface="+mn-lt"/>
                <a:cs typeface="Arial"/>
              </a:rPr>
              <a:t>wetlands as feminine, even maternal, figures</a:t>
            </a:r>
            <a:r>
              <a:rPr lang="en-US" sz="1400">
                <a:latin typeface="Arial"/>
                <a:ea typeface="+mn-lt"/>
                <a:cs typeface="Arial"/>
              </a:rPr>
              <a:t>, providers of opportunities. This cosmovision supports the importance of protecting the wetland and implementing sustainable environmental practices.</a:t>
            </a:r>
          </a:p>
          <a:p>
            <a:pPr marL="0" indent="0">
              <a:buNone/>
            </a:pPr>
            <a:endParaRPr lang="en-US" sz="1400">
              <a:latin typeface="Arial"/>
              <a:ea typeface="+mn-lt"/>
              <a:cs typeface="Arial"/>
            </a:endParaRPr>
          </a:p>
          <a:p>
            <a:pPr marL="0" indent="0">
              <a:buNone/>
            </a:pPr>
            <a:r>
              <a:rPr lang="en-US" sz="1400">
                <a:latin typeface="Arial"/>
                <a:ea typeface="+mn-lt"/>
                <a:cs typeface="Arial"/>
              </a:rPr>
              <a:t>This is where her motivation arises to participate and lead actions for the </a:t>
            </a:r>
            <a:r>
              <a:rPr lang="en-US" sz="1400" b="1">
                <a:latin typeface="Arial"/>
                <a:ea typeface="+mn-lt"/>
                <a:cs typeface="Arial"/>
              </a:rPr>
              <a:t>conservation of the Albufera de Medio Mundo wetland</a:t>
            </a:r>
            <a:r>
              <a:rPr lang="en-US" sz="1400">
                <a:latin typeface="Arial"/>
                <a:ea typeface="+mn-lt"/>
                <a:cs typeface="Arial"/>
              </a:rPr>
              <a:t>. She recognizes that a healthy wetland will provide reeds, which are the raw materials needed to continue producing the crafts that sustain her community.</a:t>
            </a:r>
            <a:endParaRPr lang="en-US" sz="1400">
              <a:latin typeface="Arial"/>
              <a:cs typeface="Arial"/>
            </a:endParaRPr>
          </a:p>
        </p:txBody>
      </p:sp>
      <p:sp>
        <p:nvSpPr>
          <p:cNvPr id="2" name="Rectangle 1">
            <a:extLst>
              <a:ext uri="{FF2B5EF4-FFF2-40B4-BE49-F238E27FC236}">
                <a16:creationId xmlns:a16="http://schemas.microsoft.com/office/drawing/2014/main" id="{BE908D1F-4D11-A242-5BF8-4EBA54641E56}"/>
              </a:ext>
            </a:extLst>
          </p:cNvPr>
          <p:cNvSpPr/>
          <p:nvPr/>
        </p:nvSpPr>
        <p:spPr>
          <a:xfrm>
            <a:off x="6005237" y="504131"/>
            <a:ext cx="2978757" cy="4458035"/>
          </a:xfrm>
          <a:prstGeom prst="roundRect">
            <a:avLst>
              <a:gd name="adj" fmla="val 0"/>
            </a:avLst>
          </a:prstGeom>
          <a:solidFill>
            <a:schemeClr val="bg1"/>
          </a:solidFill>
          <a:ln w="1270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2906" tIns="32906" rIns="32906" bIns="32906" rtlCol="0" anchor="ctr"/>
          <a:lstStyle/>
          <a:p>
            <a:pPr algn="just"/>
            <a:r>
              <a:rPr lang="en-US" sz="1250">
                <a:solidFill>
                  <a:schemeClr val="tx1"/>
                </a:solidFill>
                <a:latin typeface="Arial"/>
                <a:ea typeface="+mn-lt"/>
                <a:cs typeface="Arial"/>
              </a:rPr>
              <a:t>Climate change has affected the coastal marine zone of Huaura and its wetlands. This has been evident in </a:t>
            </a:r>
            <a:r>
              <a:rPr lang="en-US" sz="1250" b="1">
                <a:solidFill>
                  <a:schemeClr val="tx1"/>
                </a:solidFill>
                <a:latin typeface="Arial"/>
                <a:ea typeface="+mn-lt"/>
                <a:cs typeface="Arial"/>
              </a:rPr>
              <a:t>irregular fishing, abnormal waves, pests, pollution</a:t>
            </a:r>
            <a:r>
              <a:rPr lang="en-US" sz="1250">
                <a:solidFill>
                  <a:schemeClr val="tx1"/>
                </a:solidFill>
                <a:latin typeface="Arial"/>
                <a:ea typeface="+mn-lt"/>
                <a:cs typeface="Arial"/>
              </a:rPr>
              <a:t>, and </a:t>
            </a:r>
            <a:r>
              <a:rPr lang="en-US" sz="1250" b="1">
                <a:solidFill>
                  <a:schemeClr val="tx1"/>
                </a:solidFill>
                <a:latin typeface="Arial"/>
                <a:ea typeface="+mn-lt"/>
                <a:cs typeface="Arial"/>
              </a:rPr>
              <a:t>microclimate changes </a:t>
            </a:r>
            <a:r>
              <a:rPr lang="en-US" sz="1250">
                <a:solidFill>
                  <a:schemeClr val="tx1"/>
                </a:solidFill>
                <a:latin typeface="Arial"/>
                <a:ea typeface="+mn-lt"/>
                <a:cs typeface="Arial"/>
              </a:rPr>
              <a:t>that have impacted reed growth, reduced water levels in the ponds, and brought strong winds that </a:t>
            </a:r>
            <a:r>
              <a:rPr lang="en-US" sz="1250" b="1">
                <a:solidFill>
                  <a:schemeClr val="tx1"/>
                </a:solidFill>
                <a:latin typeface="Arial"/>
                <a:ea typeface="+mn-lt"/>
                <a:cs typeface="Arial"/>
              </a:rPr>
              <a:t>affect the lives of the artisans and reed harvesters </a:t>
            </a:r>
            <a:r>
              <a:rPr lang="en-US" sz="1250">
                <a:solidFill>
                  <a:schemeClr val="tx1"/>
                </a:solidFill>
                <a:latin typeface="Arial"/>
                <a:ea typeface="+mn-lt"/>
                <a:cs typeface="Arial"/>
              </a:rPr>
              <a:t>who depend on these ecosystem services.</a:t>
            </a:r>
          </a:p>
          <a:p>
            <a:pPr algn="just"/>
            <a:endParaRPr lang="en-US" sz="1250">
              <a:solidFill>
                <a:schemeClr val="tx1"/>
              </a:solidFill>
              <a:latin typeface="Arial"/>
              <a:ea typeface="+mn-lt"/>
              <a:cs typeface="Arial"/>
            </a:endParaRPr>
          </a:p>
          <a:p>
            <a:pPr algn="just"/>
            <a:r>
              <a:rPr lang="en-US" sz="1250">
                <a:solidFill>
                  <a:schemeClr val="tx1"/>
                </a:solidFill>
                <a:latin typeface="Arial"/>
                <a:ea typeface="+mn-lt"/>
                <a:cs typeface="Arial"/>
              </a:rPr>
              <a:t>The local NGO CooperAcción, in partnership with the EbAMar project (GIZ), </a:t>
            </a:r>
            <a:r>
              <a:rPr lang="en-US" sz="1250" b="1">
                <a:solidFill>
                  <a:schemeClr val="tx1"/>
                </a:solidFill>
                <a:latin typeface="Arial"/>
                <a:ea typeface="+mn-lt"/>
                <a:cs typeface="Arial"/>
              </a:rPr>
              <a:t>established the Women Artisans' School</a:t>
            </a:r>
            <a:r>
              <a:rPr lang="en-US" sz="1250">
                <a:solidFill>
                  <a:schemeClr val="tx1"/>
                </a:solidFill>
                <a:latin typeface="Arial"/>
                <a:ea typeface="+mn-lt"/>
                <a:cs typeface="Arial"/>
              </a:rPr>
              <a:t> to enhance knowledge on climate change adaptation and wetland conservation, while also developing skills in reed weaving and craft sales. Yolanda is one of the master artisans at the school, where she contributes to the wetland conservation.</a:t>
            </a:r>
            <a:endParaRPr lang="en-US" sz="1250">
              <a:solidFill>
                <a:schemeClr val="tx1"/>
              </a:solidFill>
              <a:latin typeface="Arial"/>
              <a:cs typeface="Arial"/>
            </a:endParaRPr>
          </a:p>
        </p:txBody>
      </p:sp>
      <p:grpSp>
        <p:nvGrpSpPr>
          <p:cNvPr id="3" name="Grupo 2">
            <a:extLst>
              <a:ext uri="{FF2B5EF4-FFF2-40B4-BE49-F238E27FC236}">
                <a16:creationId xmlns:a16="http://schemas.microsoft.com/office/drawing/2014/main" id="{3883B91D-7FAF-CD9B-5828-CDA288D34F33}"/>
              </a:ext>
            </a:extLst>
          </p:cNvPr>
          <p:cNvGrpSpPr/>
          <p:nvPr/>
        </p:nvGrpSpPr>
        <p:grpSpPr>
          <a:xfrm>
            <a:off x="179386" y="-30453"/>
            <a:ext cx="2996805" cy="394210"/>
            <a:chOff x="179386" y="-30453"/>
            <a:chExt cx="2996805" cy="394210"/>
          </a:xfrm>
        </p:grpSpPr>
        <p:sp>
          <p:nvSpPr>
            <p:cNvPr id="11" name="Rectángulo: una sola esquina redondeada 10">
              <a:extLst>
                <a:ext uri="{FF2B5EF4-FFF2-40B4-BE49-F238E27FC236}">
                  <a16:creationId xmlns:a16="http://schemas.microsoft.com/office/drawing/2014/main" id="{663E6463-4166-44CE-7C9F-84798C9E3F61}"/>
                </a:ext>
              </a:extLst>
            </p:cNvPr>
            <p:cNvSpPr/>
            <p:nvPr/>
          </p:nvSpPr>
          <p:spPr>
            <a:xfrm flipV="1">
              <a:off x="179387" y="-1287"/>
              <a:ext cx="2996804" cy="336891"/>
            </a:xfrm>
            <a:prstGeom prst="round1Rect">
              <a:avLst>
                <a:gd name="adj" fmla="val 37295"/>
              </a:avLst>
            </a:prstGeom>
            <a:solidFill>
              <a:srgbClr val="156082"/>
            </a:solidFill>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eadline">
              <a:extLst>
                <a:ext uri="{FF2B5EF4-FFF2-40B4-BE49-F238E27FC236}">
                  <a16:creationId xmlns:a16="http://schemas.microsoft.com/office/drawing/2014/main" id="{DB9FA5DA-4F55-FF0A-A910-B4AD06C5B002}"/>
                </a:ext>
              </a:extLst>
            </p:cNvPr>
            <p:cNvSpPr txBox="1">
              <a:spLocks/>
            </p:cNvSpPr>
            <p:nvPr/>
          </p:nvSpPr>
          <p:spPr bwMode="gray">
            <a:xfrm>
              <a:off x="179386" y="-30453"/>
              <a:ext cx="1419067" cy="394210"/>
            </a:xfrm>
            <a:prstGeom prst="rect">
              <a:avLst/>
            </a:prstGeom>
          </p:spPr>
          <p:txBody>
            <a:bodyPr wrap="square">
              <a:spAutoFit/>
            </a:bodyPr>
            <a:lstStyle>
              <a:lvl1pPr algn="l" defTabSz="685800" rtl="0" eaLnBrk="1" latinLnBrk="0" hangingPunct="1">
                <a:lnSpc>
                  <a:spcPct val="90000"/>
                </a:lnSpc>
                <a:spcBef>
                  <a:spcPct val="0"/>
                </a:spcBef>
                <a:buNone/>
                <a:defRPr sz="2600" b="1" kern="1200">
                  <a:solidFill>
                    <a:schemeClr val="tx1"/>
                  </a:solidFill>
                  <a:latin typeface="+mj-lt"/>
                  <a:ea typeface="+mj-ea"/>
                  <a:cs typeface="+mj-cs"/>
                </a:defRPr>
              </a:lvl1pPr>
            </a:lstStyle>
            <a:p>
              <a:pPr>
                <a:lnSpc>
                  <a:spcPct val="120000"/>
                </a:lnSpc>
                <a:spcAft>
                  <a:spcPts val="600"/>
                </a:spcAft>
              </a:pPr>
              <a:r>
                <a:rPr lang="en-US" sz="1800">
                  <a:solidFill>
                    <a:schemeClr val="bg1"/>
                  </a:solidFill>
                  <a:latin typeface="Arial" panose="020B0604020202020204" pitchFamily="34" charset="0"/>
                  <a:cs typeface="Arial" panose="020B0604020202020204" pitchFamily="34" charset="0"/>
                </a:rPr>
                <a:t>Motivation</a:t>
              </a:r>
            </a:p>
          </p:txBody>
        </p:sp>
      </p:grpSp>
      <p:grpSp>
        <p:nvGrpSpPr>
          <p:cNvPr id="7" name="Grupo 6">
            <a:extLst>
              <a:ext uri="{FF2B5EF4-FFF2-40B4-BE49-F238E27FC236}">
                <a16:creationId xmlns:a16="http://schemas.microsoft.com/office/drawing/2014/main" id="{403E37E4-8E0F-7197-C7CD-BB892514D145}"/>
              </a:ext>
            </a:extLst>
          </p:cNvPr>
          <p:cNvGrpSpPr/>
          <p:nvPr/>
        </p:nvGrpSpPr>
        <p:grpSpPr>
          <a:xfrm>
            <a:off x="5967810" y="-47844"/>
            <a:ext cx="2996804" cy="394210"/>
            <a:chOff x="5967810" y="-47844"/>
            <a:chExt cx="2996804" cy="394210"/>
          </a:xfrm>
        </p:grpSpPr>
        <p:sp>
          <p:nvSpPr>
            <p:cNvPr id="15" name="Rectángulo: una sola esquina redondeada 14">
              <a:extLst>
                <a:ext uri="{FF2B5EF4-FFF2-40B4-BE49-F238E27FC236}">
                  <a16:creationId xmlns:a16="http://schemas.microsoft.com/office/drawing/2014/main" id="{21EB8A96-84A0-AB4A-9404-FE58D16A13C6}"/>
                </a:ext>
              </a:extLst>
            </p:cNvPr>
            <p:cNvSpPr/>
            <p:nvPr/>
          </p:nvSpPr>
          <p:spPr>
            <a:xfrm flipV="1">
              <a:off x="5967810" y="-1280"/>
              <a:ext cx="2996804" cy="336892"/>
            </a:xfrm>
            <a:prstGeom prst="round1Rect">
              <a:avLst>
                <a:gd name="adj" fmla="val 29007"/>
              </a:avLst>
            </a:prstGeom>
            <a:solidFill>
              <a:srgbClr val="156082"/>
            </a:solidFill>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eadline">
              <a:extLst>
                <a:ext uri="{FF2B5EF4-FFF2-40B4-BE49-F238E27FC236}">
                  <a16:creationId xmlns:a16="http://schemas.microsoft.com/office/drawing/2014/main" id="{B5E11C8F-F1E5-1B1A-9D0A-03839DCD1636}"/>
                </a:ext>
              </a:extLst>
            </p:cNvPr>
            <p:cNvSpPr txBox="1">
              <a:spLocks/>
            </p:cNvSpPr>
            <p:nvPr/>
          </p:nvSpPr>
          <p:spPr bwMode="gray">
            <a:xfrm>
              <a:off x="6047554" y="-47844"/>
              <a:ext cx="1419067" cy="394210"/>
            </a:xfrm>
            <a:prstGeom prst="rect">
              <a:avLst/>
            </a:prstGeom>
          </p:spPr>
          <p:txBody>
            <a:bodyPr wrap="square">
              <a:spAutoFit/>
            </a:bodyPr>
            <a:lstStyle>
              <a:lvl1pPr algn="l" defTabSz="685800" rtl="0" eaLnBrk="1" latinLnBrk="0" hangingPunct="1">
                <a:lnSpc>
                  <a:spcPct val="90000"/>
                </a:lnSpc>
                <a:spcBef>
                  <a:spcPct val="0"/>
                </a:spcBef>
                <a:buNone/>
                <a:defRPr sz="2600" b="1" kern="1200">
                  <a:solidFill>
                    <a:schemeClr val="tx1"/>
                  </a:solidFill>
                  <a:latin typeface="+mj-lt"/>
                  <a:ea typeface="+mj-ea"/>
                  <a:cs typeface="+mj-cs"/>
                </a:defRPr>
              </a:lvl1pPr>
            </a:lstStyle>
            <a:p>
              <a:pPr>
                <a:lnSpc>
                  <a:spcPct val="120000"/>
                </a:lnSpc>
                <a:spcAft>
                  <a:spcPts val="600"/>
                </a:spcAft>
              </a:pPr>
              <a:r>
                <a:rPr lang="en-US" sz="1800">
                  <a:solidFill>
                    <a:schemeClr val="bg1"/>
                  </a:solidFill>
                  <a:latin typeface="Arial" panose="020B0604020202020204" pitchFamily="34" charset="0"/>
                  <a:cs typeface="Arial" panose="020B0604020202020204" pitchFamily="34" charset="0"/>
                </a:rPr>
                <a:t>Context</a:t>
              </a:r>
            </a:p>
          </p:txBody>
        </p:sp>
      </p:grpSp>
      <p:sp>
        <p:nvSpPr>
          <p:cNvPr id="9" name="Elipse 8">
            <a:hlinkClick r:id="rId3" action="ppaction://hlinksldjump"/>
            <a:extLst>
              <a:ext uri="{FF2B5EF4-FFF2-40B4-BE49-F238E27FC236}">
                <a16:creationId xmlns:a16="http://schemas.microsoft.com/office/drawing/2014/main" id="{8C630D1B-018D-9567-6BE2-B5743C0FDE11}"/>
              </a:ext>
            </a:extLst>
          </p:cNvPr>
          <p:cNvSpPr/>
          <p:nvPr/>
        </p:nvSpPr>
        <p:spPr>
          <a:xfrm>
            <a:off x="8977782" y="4966437"/>
            <a:ext cx="139024" cy="139024"/>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upo 23">
            <a:extLst>
              <a:ext uri="{FF2B5EF4-FFF2-40B4-BE49-F238E27FC236}">
                <a16:creationId xmlns:a16="http://schemas.microsoft.com/office/drawing/2014/main" id="{267753C6-2DFD-C500-2DFA-1A76DB0D5F8A}"/>
              </a:ext>
            </a:extLst>
          </p:cNvPr>
          <p:cNvGrpSpPr/>
          <p:nvPr/>
        </p:nvGrpSpPr>
        <p:grpSpPr>
          <a:xfrm>
            <a:off x="3397233" y="-10991"/>
            <a:ext cx="2351257" cy="5184978"/>
            <a:chOff x="3397233" y="-10991"/>
            <a:chExt cx="2351257" cy="5184978"/>
          </a:xfrm>
        </p:grpSpPr>
        <p:sp>
          <p:nvSpPr>
            <p:cNvPr id="8" name="CuadroTexto 7">
              <a:extLst>
                <a:ext uri="{FF2B5EF4-FFF2-40B4-BE49-F238E27FC236}">
                  <a16:creationId xmlns:a16="http://schemas.microsoft.com/office/drawing/2014/main" id="{21C97FC2-9E98-02CA-BC07-48F541B9CC19}"/>
                </a:ext>
              </a:extLst>
            </p:cNvPr>
            <p:cNvSpPr txBox="1"/>
            <p:nvPr/>
          </p:nvSpPr>
          <p:spPr>
            <a:xfrm>
              <a:off x="3397233" y="4458406"/>
              <a:ext cx="2351257" cy="715581"/>
            </a:xfrm>
            <a:prstGeom prst="rect">
              <a:avLst/>
            </a:prstGeom>
            <a:noFill/>
          </p:spPr>
          <p:txBody>
            <a:bodyPr wrap="square">
              <a:spAutoFit/>
            </a:bodyPr>
            <a:lstStyle/>
            <a:p>
              <a:pPr algn="ctr">
                <a:lnSpc>
                  <a:spcPct val="90000"/>
                </a:lnSpc>
              </a:pPr>
              <a:r>
                <a:rPr lang="en-US" sz="900" b="0" i="0" u="none" strike="noStrike">
                  <a:solidFill>
                    <a:srgbClr val="000000"/>
                  </a:solidFill>
                  <a:effectLst/>
                  <a:latin typeface="Arial" panose="020B0604020202020204" pitchFamily="34" charset="0"/>
                  <a:cs typeface="Arial" panose="020B0604020202020204" pitchFamily="34" charset="0"/>
                </a:rPr>
                <a:t>Artisans showcase baskets made from reed, a raw material harvested from the Albufera de Medio Mundo Wetland, located in Vegueta, Huaura, Lima </a:t>
              </a:r>
              <a:r>
                <a:rPr lang="en-US" sz="900">
                  <a:solidFill>
                    <a:srgbClr val="000000"/>
                  </a:solidFill>
                  <a:latin typeface="Arial" panose="020B0604020202020204" pitchFamily="34" charset="0"/>
                  <a:cs typeface="Arial" panose="020B0604020202020204" pitchFamily="34" charset="0"/>
                </a:rPr>
                <a:t>R</a:t>
              </a:r>
              <a:r>
                <a:rPr lang="en-US" sz="900" b="0" i="0" u="none" strike="noStrike">
                  <a:solidFill>
                    <a:srgbClr val="000000"/>
                  </a:solidFill>
                  <a:effectLst/>
                  <a:latin typeface="Arial" panose="020B0604020202020204" pitchFamily="34" charset="0"/>
                  <a:cs typeface="Arial" panose="020B0604020202020204" pitchFamily="34" charset="0"/>
                </a:rPr>
                <a:t>egion, Peru.</a:t>
              </a:r>
              <a:endParaRPr lang="en-US" sz="900">
                <a:latin typeface="Arial" panose="020B0604020202020204" pitchFamily="34" charset="0"/>
                <a:cs typeface="Arial" panose="020B0604020202020204" pitchFamily="34" charset="0"/>
              </a:endParaRPr>
            </a:p>
          </p:txBody>
        </p:sp>
        <p:pic>
          <p:nvPicPr>
            <p:cNvPr id="13" name="Imagen 12" descr="Un grupo de personas posando para una foto&#10;&#10;Descripción generada automáticamente">
              <a:extLst>
                <a:ext uri="{FF2B5EF4-FFF2-40B4-BE49-F238E27FC236}">
                  <a16:creationId xmlns:a16="http://schemas.microsoft.com/office/drawing/2014/main" id="{24B2D35A-C511-5F34-7A28-F2096744B83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97234" y="2687991"/>
              <a:ext cx="2351256" cy="1763442"/>
            </a:xfrm>
            <a:prstGeom prst="rect">
              <a:avLst/>
            </a:prstGeom>
          </p:spPr>
        </p:pic>
        <p:pic>
          <p:nvPicPr>
            <p:cNvPr id="21" name="Imagen 20" descr="Vista de un lago&#10;&#10;Descripción generada automáticamente">
              <a:extLst>
                <a:ext uri="{FF2B5EF4-FFF2-40B4-BE49-F238E27FC236}">
                  <a16:creationId xmlns:a16="http://schemas.microsoft.com/office/drawing/2014/main" id="{E20622C6-160D-C7A0-48B5-0F71B54CBEF6}"/>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397233" y="-10991"/>
              <a:ext cx="2351257" cy="2677001"/>
            </a:xfrm>
            <a:prstGeom prst="rect">
              <a:avLst/>
            </a:prstGeom>
          </p:spPr>
        </p:pic>
        <p:cxnSp>
          <p:nvCxnSpPr>
            <p:cNvPr id="22" name="Conector recto 21">
              <a:extLst>
                <a:ext uri="{FF2B5EF4-FFF2-40B4-BE49-F238E27FC236}">
                  <a16:creationId xmlns:a16="http://schemas.microsoft.com/office/drawing/2014/main" id="{1FA1EC47-E5B0-72C0-4142-A1039F3F7E41}"/>
                </a:ext>
              </a:extLst>
            </p:cNvPr>
            <p:cNvCxnSpPr>
              <a:cxnSpLocks/>
            </p:cNvCxnSpPr>
            <p:nvPr/>
          </p:nvCxnSpPr>
          <p:spPr>
            <a:xfrm>
              <a:off x="3402638" y="2676356"/>
              <a:ext cx="2335272" cy="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340480546"/>
      </p:ext>
    </p:extLst>
  </p:cSld>
  <p:clrMapOvr>
    <a:masterClrMapping/>
  </p:clrMapOvr>
  <p:transition spd="slow" advClick="0" advTm="5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5">
                                            <p:bg/>
                                          </p:spTgt>
                                        </p:tgtEl>
                                        <p:attrNameLst>
                                          <p:attrName>style.visibility</p:attrName>
                                        </p:attrNameLst>
                                      </p:cBhvr>
                                      <p:to>
                                        <p:strVal val="visible"/>
                                      </p:to>
                                    </p:set>
                                    <p:animEffect transition="in" filter="fade">
                                      <p:cBhvr>
                                        <p:cTn id="12" dur="10"/>
                                        <p:tgtEl>
                                          <p:spTgt spid="5">
                                            <p:bg/>
                                          </p:spTgt>
                                        </p:tgtEl>
                                      </p:cBhvr>
                                    </p:animEffect>
                                  </p:childTnLst>
                                </p:cTn>
                              </p:par>
                            </p:childTnLst>
                          </p:cTn>
                        </p:par>
                        <p:par>
                          <p:cTn id="13" fill="hold">
                            <p:stCondLst>
                              <p:cond delay="1010"/>
                            </p:stCondLst>
                            <p:childTnLst>
                              <p:par>
                                <p:cTn id="14" presetID="10" presetClass="entr" presetSubtype="0" fill="hold" grpId="0"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1500"/>
                                        <p:tgtEl>
                                          <p:spTgt spid="5">
                                            <p:txEl>
                                              <p:pRg st="0" end="0"/>
                                            </p:txEl>
                                          </p:spTgt>
                                        </p:tgtEl>
                                      </p:cBhvr>
                                    </p:animEffect>
                                  </p:childTnLst>
                                </p:cTn>
                              </p:par>
                              <p:par>
                                <p:cTn id="17" presetID="2" presetClass="entr" presetSubtype="1" fill="hold" nodeType="withEffect">
                                  <p:stCondLst>
                                    <p:cond delay="100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1500" fill="hold"/>
                                        <p:tgtEl>
                                          <p:spTgt spid="24"/>
                                        </p:tgtEl>
                                        <p:attrNameLst>
                                          <p:attrName>ppt_x</p:attrName>
                                        </p:attrNameLst>
                                      </p:cBhvr>
                                      <p:tavLst>
                                        <p:tav tm="0">
                                          <p:val>
                                            <p:strVal val="#ppt_x"/>
                                          </p:val>
                                        </p:tav>
                                        <p:tav tm="100000">
                                          <p:val>
                                            <p:strVal val="#ppt_x"/>
                                          </p:val>
                                        </p:tav>
                                      </p:tavLst>
                                    </p:anim>
                                    <p:anim calcmode="lin" valueType="num">
                                      <p:cBhvr additive="base">
                                        <p:cTn id="20" dur="1500" fill="hold"/>
                                        <p:tgtEl>
                                          <p:spTgt spid="24"/>
                                        </p:tgtEl>
                                        <p:attrNameLst>
                                          <p:attrName>ppt_y</p:attrName>
                                        </p:attrNameLst>
                                      </p:cBhvr>
                                      <p:tavLst>
                                        <p:tav tm="0">
                                          <p:val>
                                            <p:strVal val="0-#ppt_h/2"/>
                                          </p:val>
                                        </p:tav>
                                        <p:tav tm="100000">
                                          <p:val>
                                            <p:strVal val="#ppt_y"/>
                                          </p:val>
                                        </p:tav>
                                      </p:tavLst>
                                    </p:anim>
                                  </p:childTnLst>
                                </p:cTn>
                              </p:par>
                            </p:childTnLst>
                          </p:cTn>
                        </p:par>
                        <p:par>
                          <p:cTn id="21" fill="hold">
                            <p:stCondLst>
                              <p:cond delay="3510"/>
                            </p:stCondLst>
                            <p:childTnLst>
                              <p:par>
                                <p:cTn id="22" presetID="10" presetClass="entr" presetSubtype="0" fill="hold" grpId="0" nodeType="after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fade">
                                      <p:cBhvr>
                                        <p:cTn id="24" dur="1500"/>
                                        <p:tgtEl>
                                          <p:spTgt spid="5">
                                            <p:txEl>
                                              <p:pRg st="2" end="2"/>
                                            </p:txEl>
                                          </p:spTgt>
                                        </p:tgtEl>
                                      </p:cBhvr>
                                    </p:animEffect>
                                  </p:childTnLst>
                                </p:cTn>
                              </p:par>
                            </p:childTnLst>
                          </p:cTn>
                        </p:par>
                        <p:par>
                          <p:cTn id="25" fill="hold">
                            <p:stCondLst>
                              <p:cond delay="5010"/>
                            </p:stCondLst>
                            <p:childTnLst>
                              <p:par>
                                <p:cTn id="26" presetID="2" presetClass="entr" presetSubtype="1" fill="hold" nodeType="afterEffect">
                                  <p:stCondLst>
                                    <p:cond delay="500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1000" fill="hold"/>
                                        <p:tgtEl>
                                          <p:spTgt spid="7"/>
                                        </p:tgtEl>
                                        <p:attrNameLst>
                                          <p:attrName>ppt_x</p:attrName>
                                        </p:attrNameLst>
                                      </p:cBhvr>
                                      <p:tavLst>
                                        <p:tav tm="0">
                                          <p:val>
                                            <p:strVal val="#ppt_x"/>
                                          </p:val>
                                        </p:tav>
                                        <p:tav tm="100000">
                                          <p:val>
                                            <p:strVal val="#ppt_x"/>
                                          </p:val>
                                        </p:tav>
                                      </p:tavLst>
                                    </p:anim>
                                    <p:anim calcmode="lin" valueType="num">
                                      <p:cBhvr additive="base">
                                        <p:cTn id="29" dur="1000" fill="hold"/>
                                        <p:tgtEl>
                                          <p:spTgt spid="7"/>
                                        </p:tgtEl>
                                        <p:attrNameLst>
                                          <p:attrName>ppt_y</p:attrName>
                                        </p:attrNameLst>
                                      </p:cBhvr>
                                      <p:tavLst>
                                        <p:tav tm="0">
                                          <p:val>
                                            <p:strVal val="0-#ppt_h/2"/>
                                          </p:val>
                                        </p:tav>
                                        <p:tav tm="100000">
                                          <p:val>
                                            <p:strVal val="#ppt_y"/>
                                          </p:val>
                                        </p:tav>
                                      </p:tavLst>
                                    </p:anim>
                                  </p:childTnLst>
                                </p:cTn>
                              </p:par>
                              <p:par>
                                <p:cTn id="30" presetID="10" presetClass="entr" presetSubtype="0" fill="hold" grpId="0" nodeType="withEffect">
                                  <p:stCondLst>
                                    <p:cond delay="5000"/>
                                  </p:stCondLst>
                                  <p:childTnLst>
                                    <p:set>
                                      <p:cBhvr>
                                        <p:cTn id="31" dur="1" fill="hold">
                                          <p:stCondLst>
                                            <p:cond delay="0"/>
                                          </p:stCondLst>
                                        </p:cTn>
                                        <p:tgtEl>
                                          <p:spTgt spid="2">
                                            <p:bg/>
                                          </p:spTgt>
                                        </p:tgtEl>
                                        <p:attrNameLst>
                                          <p:attrName>style.visibility</p:attrName>
                                        </p:attrNameLst>
                                      </p:cBhvr>
                                      <p:to>
                                        <p:strVal val="visible"/>
                                      </p:to>
                                    </p:set>
                                    <p:animEffect transition="in" filter="fade">
                                      <p:cBhvr>
                                        <p:cTn id="32" dur="750"/>
                                        <p:tgtEl>
                                          <p:spTgt spid="2">
                                            <p:bg/>
                                          </p:spTgt>
                                        </p:tgtEl>
                                      </p:cBhvr>
                                    </p:animEffect>
                                  </p:childTnLst>
                                </p:cTn>
                              </p:par>
                            </p:childTnLst>
                          </p:cTn>
                        </p:par>
                        <p:par>
                          <p:cTn id="33" fill="hold">
                            <p:stCondLst>
                              <p:cond delay="11010"/>
                            </p:stCondLst>
                            <p:childTnLst>
                              <p:par>
                                <p:cTn id="34" presetID="10" presetClass="entr" presetSubtype="0" fill="hold" grpId="0" nodeType="afterEffect">
                                  <p:stCondLst>
                                    <p:cond delay="0"/>
                                  </p:stCondLst>
                                  <p:childTnLst>
                                    <p:set>
                                      <p:cBhvr>
                                        <p:cTn id="35" dur="1" fill="hold">
                                          <p:stCondLst>
                                            <p:cond delay="0"/>
                                          </p:stCondLst>
                                        </p:cTn>
                                        <p:tgtEl>
                                          <p:spTgt spid="2">
                                            <p:txEl>
                                              <p:pRg st="0" end="0"/>
                                            </p:txEl>
                                          </p:spTgt>
                                        </p:tgtEl>
                                        <p:attrNameLst>
                                          <p:attrName>style.visibility</p:attrName>
                                        </p:attrNameLst>
                                      </p:cBhvr>
                                      <p:to>
                                        <p:strVal val="visible"/>
                                      </p:to>
                                    </p:set>
                                    <p:animEffect transition="in" filter="fade">
                                      <p:cBhvr>
                                        <p:cTn id="36" dur="1500"/>
                                        <p:tgtEl>
                                          <p:spTgt spid="2">
                                            <p:txEl>
                                              <p:pRg st="0" end="0"/>
                                            </p:txEl>
                                          </p:spTgt>
                                        </p:tgtEl>
                                      </p:cBhvr>
                                    </p:animEffect>
                                  </p:childTnLst>
                                </p:cTn>
                              </p:par>
                            </p:childTnLst>
                          </p:cTn>
                        </p:par>
                        <p:par>
                          <p:cTn id="37" fill="hold">
                            <p:stCondLst>
                              <p:cond delay="12510"/>
                            </p:stCondLst>
                            <p:childTnLst>
                              <p:par>
                                <p:cTn id="38" presetID="10" presetClass="entr" presetSubtype="0" fill="hold" grpId="0" nodeType="afterEffect">
                                  <p:stCondLst>
                                    <p:cond delay="0"/>
                                  </p:stCondLst>
                                  <p:childTnLst>
                                    <p:set>
                                      <p:cBhvr>
                                        <p:cTn id="39" dur="1" fill="hold">
                                          <p:stCondLst>
                                            <p:cond delay="0"/>
                                          </p:stCondLst>
                                        </p:cTn>
                                        <p:tgtEl>
                                          <p:spTgt spid="2">
                                            <p:txEl>
                                              <p:pRg st="2" end="2"/>
                                            </p:txEl>
                                          </p:spTgt>
                                        </p:tgtEl>
                                        <p:attrNameLst>
                                          <p:attrName>style.visibility</p:attrName>
                                        </p:attrNameLst>
                                      </p:cBhvr>
                                      <p:to>
                                        <p:strVal val="visible"/>
                                      </p:to>
                                    </p:set>
                                    <p:animEffect transition="in" filter="fade">
                                      <p:cBhvr>
                                        <p:cTn id="40" dur="1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2" grpId="0" uiExpand="1" build="p"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A98271DA-19CC-1554-49B5-922C932DBD6B}"/>
              </a:ext>
            </a:extLst>
          </p:cNvPr>
          <p:cNvSpPr/>
          <p:nvPr/>
        </p:nvSpPr>
        <p:spPr>
          <a:xfrm>
            <a:off x="0" y="0"/>
            <a:ext cx="3880965" cy="51435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25FBE202-7235-E8D7-1DCF-F4A4C4FABFF4}"/>
              </a:ext>
            </a:extLst>
          </p:cNvPr>
          <p:cNvSpPr>
            <a:spLocks noGrp="1"/>
          </p:cNvSpPr>
          <p:nvPr>
            <p:ph sz="half" idx="1"/>
          </p:nvPr>
        </p:nvSpPr>
        <p:spPr>
          <a:xfrm>
            <a:off x="184092" y="598838"/>
            <a:ext cx="3607625" cy="3980357"/>
          </a:xfrm>
          <a:ln>
            <a:noFill/>
          </a:ln>
        </p:spPr>
        <p:txBody>
          <a:bodyPr anchor="ctr">
            <a:noAutofit/>
          </a:bodyPr>
          <a:lstStyle/>
          <a:p>
            <a:pPr marL="0" indent="0">
              <a:buClr>
                <a:srgbClr val="6FC3BA"/>
              </a:buClr>
              <a:buNone/>
            </a:pPr>
            <a:endParaRPr lang="en-US" sz="1100" dirty="0">
              <a:latin typeface="Arial"/>
              <a:ea typeface="+mn-lt"/>
              <a:cs typeface="Arial"/>
            </a:endParaRPr>
          </a:p>
          <a:p>
            <a:pPr>
              <a:buClr>
                <a:srgbClr val="6FC3BA"/>
              </a:buClr>
            </a:pPr>
            <a:r>
              <a:rPr lang="en-US" sz="1300" dirty="0">
                <a:latin typeface="Arial"/>
                <a:ea typeface="+mn-lt"/>
                <a:cs typeface="Arial"/>
              </a:rPr>
              <a:t>At the Women Artisans' School, Yolanda teaches the art of weaving reed crafts based on three key concepts: </a:t>
            </a:r>
            <a:r>
              <a:rPr lang="en-US" sz="1300" b="1" dirty="0">
                <a:latin typeface="Arial"/>
                <a:ea typeface="+mn-lt"/>
                <a:cs typeface="Arial"/>
              </a:rPr>
              <a:t>ecosystem, weaving, and market</a:t>
            </a:r>
            <a:r>
              <a:rPr lang="en-US" sz="1300" dirty="0">
                <a:latin typeface="Arial"/>
                <a:ea typeface="+mn-lt"/>
                <a:cs typeface="Arial"/>
              </a:rPr>
              <a:t>.</a:t>
            </a:r>
          </a:p>
          <a:p>
            <a:pPr>
              <a:buClr>
                <a:srgbClr val="6FC3BA"/>
              </a:buClr>
            </a:pPr>
            <a:r>
              <a:rPr lang="en-US" sz="1300" dirty="0">
                <a:latin typeface="Arial"/>
                <a:ea typeface="+mn-lt"/>
                <a:cs typeface="Arial"/>
              </a:rPr>
              <a:t>Women learn to design, weave, and promote their traditional crafts. They also learn about climate change, its impacts on coastal marine ecosystems (such as wetlands), and resilient adaptation strategies. In this way, they generate their own income and contribute to wetlands conservation.</a:t>
            </a:r>
          </a:p>
          <a:p>
            <a:pPr>
              <a:buClr>
                <a:srgbClr val="6FC3BA"/>
              </a:buClr>
            </a:pPr>
            <a:r>
              <a:rPr lang="en-US" sz="1300" dirty="0">
                <a:latin typeface="Arial"/>
                <a:ea typeface="+mn-lt"/>
                <a:cs typeface="Arial"/>
              </a:rPr>
              <a:t>Every year on the anniversary of the creation of the </a:t>
            </a:r>
            <a:r>
              <a:rPr lang="en-US" sz="1300" dirty="0" err="1">
                <a:latin typeface="Arial"/>
                <a:ea typeface="+mn-lt"/>
                <a:cs typeface="Arial"/>
              </a:rPr>
              <a:t>Albufera</a:t>
            </a:r>
            <a:r>
              <a:rPr lang="en-US" sz="1300" dirty="0">
                <a:latin typeface="Arial"/>
                <a:ea typeface="+mn-lt"/>
                <a:cs typeface="Arial"/>
              </a:rPr>
              <a:t> de Medio Mundo Regional Conservation Area, AMARTEMM organizes </a:t>
            </a:r>
            <a:r>
              <a:rPr lang="en-US" sz="1300" b="1" dirty="0">
                <a:latin typeface="Arial"/>
                <a:ea typeface="+mn-lt"/>
                <a:cs typeface="Arial"/>
              </a:rPr>
              <a:t>wetland cleanup campaigns</a:t>
            </a:r>
            <a:r>
              <a:rPr lang="en-US" sz="1300" dirty="0">
                <a:latin typeface="Arial"/>
                <a:ea typeface="+mn-lt"/>
                <a:cs typeface="Arial"/>
              </a:rPr>
              <a:t>. </a:t>
            </a:r>
          </a:p>
          <a:p>
            <a:pPr>
              <a:buClr>
                <a:srgbClr val="6FC3BA"/>
              </a:buClr>
            </a:pPr>
            <a:r>
              <a:rPr lang="en-US" sz="1300" dirty="0">
                <a:latin typeface="Arial"/>
                <a:ea typeface="+mn-lt"/>
                <a:cs typeface="Arial"/>
              </a:rPr>
              <a:t>Yolanda and her colleagues train reed harvesters and raise awareness about the importance of respecting harvest seasons and implementing techniques that are friendly to the wetlands.</a:t>
            </a:r>
            <a:endParaRPr lang="en-US" sz="1300" dirty="0">
              <a:latin typeface="Arial"/>
              <a:ea typeface="Calibri" panose="020F0502020204030204"/>
              <a:cs typeface="Arial"/>
            </a:endParaRPr>
          </a:p>
        </p:txBody>
      </p:sp>
      <p:grpSp>
        <p:nvGrpSpPr>
          <p:cNvPr id="3" name="Grupo 2">
            <a:extLst>
              <a:ext uri="{FF2B5EF4-FFF2-40B4-BE49-F238E27FC236}">
                <a16:creationId xmlns:a16="http://schemas.microsoft.com/office/drawing/2014/main" id="{E138D454-99E8-61B9-6974-79E3959E14D8}"/>
              </a:ext>
            </a:extLst>
          </p:cNvPr>
          <p:cNvGrpSpPr/>
          <p:nvPr/>
        </p:nvGrpSpPr>
        <p:grpSpPr>
          <a:xfrm>
            <a:off x="179386" y="-37433"/>
            <a:ext cx="2954703" cy="394210"/>
            <a:chOff x="179386" y="-37433"/>
            <a:chExt cx="2954703" cy="394210"/>
          </a:xfrm>
        </p:grpSpPr>
        <p:sp>
          <p:nvSpPr>
            <p:cNvPr id="9" name="Rectángulo: una sola esquina redondeada 8">
              <a:extLst>
                <a:ext uri="{FF2B5EF4-FFF2-40B4-BE49-F238E27FC236}">
                  <a16:creationId xmlns:a16="http://schemas.microsoft.com/office/drawing/2014/main" id="{EA368E6F-F549-086C-B20E-3EC72F902F8A}"/>
                </a:ext>
              </a:extLst>
            </p:cNvPr>
            <p:cNvSpPr/>
            <p:nvPr/>
          </p:nvSpPr>
          <p:spPr>
            <a:xfrm flipV="1">
              <a:off x="179387" y="-1286"/>
              <a:ext cx="2954702" cy="336891"/>
            </a:xfrm>
            <a:prstGeom prst="round1Rect">
              <a:avLst>
                <a:gd name="adj" fmla="val 37295"/>
              </a:avLst>
            </a:prstGeom>
            <a:solidFill>
              <a:srgbClr val="156082"/>
            </a:solidFill>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adline">
              <a:extLst>
                <a:ext uri="{FF2B5EF4-FFF2-40B4-BE49-F238E27FC236}">
                  <a16:creationId xmlns:a16="http://schemas.microsoft.com/office/drawing/2014/main" id="{F465BB8B-A92A-A61B-7DF5-D32CE735F1AA}"/>
                </a:ext>
              </a:extLst>
            </p:cNvPr>
            <p:cNvSpPr txBox="1">
              <a:spLocks/>
            </p:cNvSpPr>
            <p:nvPr/>
          </p:nvSpPr>
          <p:spPr bwMode="gray">
            <a:xfrm>
              <a:off x="179386" y="-37433"/>
              <a:ext cx="1419067" cy="394210"/>
            </a:xfrm>
            <a:prstGeom prst="rect">
              <a:avLst/>
            </a:prstGeom>
          </p:spPr>
          <p:txBody>
            <a:bodyPr wrap="square">
              <a:spAutoFit/>
            </a:bodyPr>
            <a:lstStyle>
              <a:lvl1pPr algn="l" defTabSz="685800" rtl="0" eaLnBrk="1" latinLnBrk="0" hangingPunct="1">
                <a:lnSpc>
                  <a:spcPct val="90000"/>
                </a:lnSpc>
                <a:spcBef>
                  <a:spcPct val="0"/>
                </a:spcBef>
                <a:buNone/>
                <a:defRPr sz="2600" b="1" kern="1200">
                  <a:solidFill>
                    <a:schemeClr val="tx1"/>
                  </a:solidFill>
                  <a:latin typeface="+mj-lt"/>
                  <a:ea typeface="+mj-ea"/>
                  <a:cs typeface="+mj-cs"/>
                </a:defRPr>
              </a:lvl1pPr>
            </a:lstStyle>
            <a:p>
              <a:pPr>
                <a:lnSpc>
                  <a:spcPct val="120000"/>
                </a:lnSpc>
                <a:spcAft>
                  <a:spcPts val="600"/>
                </a:spcAft>
              </a:pPr>
              <a:r>
                <a:rPr lang="en-US" sz="1800">
                  <a:solidFill>
                    <a:schemeClr val="bg1"/>
                  </a:solidFill>
                  <a:latin typeface="Arial" panose="020B0604020202020204" pitchFamily="34" charset="0"/>
                  <a:cs typeface="Arial" panose="020B0604020202020204" pitchFamily="34" charset="0"/>
                </a:rPr>
                <a:t>Actions</a:t>
              </a:r>
            </a:p>
          </p:txBody>
        </p:sp>
      </p:grpSp>
      <p:sp>
        <p:nvSpPr>
          <p:cNvPr id="11" name="Elipse 10">
            <a:hlinkClick r:id="rId2" action="ppaction://hlinksldjump"/>
            <a:extLst>
              <a:ext uri="{FF2B5EF4-FFF2-40B4-BE49-F238E27FC236}">
                <a16:creationId xmlns:a16="http://schemas.microsoft.com/office/drawing/2014/main" id="{1854E754-8CC4-525A-CA99-B5FCB43E9B48}"/>
              </a:ext>
            </a:extLst>
          </p:cNvPr>
          <p:cNvSpPr/>
          <p:nvPr/>
        </p:nvSpPr>
        <p:spPr>
          <a:xfrm>
            <a:off x="8977782" y="4966437"/>
            <a:ext cx="139024" cy="139024"/>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upo 24">
            <a:extLst>
              <a:ext uri="{FF2B5EF4-FFF2-40B4-BE49-F238E27FC236}">
                <a16:creationId xmlns:a16="http://schemas.microsoft.com/office/drawing/2014/main" id="{AD89C972-82FD-EBCE-F0C2-3CC4448E446C}"/>
              </a:ext>
            </a:extLst>
          </p:cNvPr>
          <p:cNvGrpSpPr/>
          <p:nvPr/>
        </p:nvGrpSpPr>
        <p:grpSpPr>
          <a:xfrm>
            <a:off x="4054671" y="189606"/>
            <a:ext cx="4908573" cy="4796209"/>
            <a:chOff x="4054671" y="189607"/>
            <a:chExt cx="4908573" cy="4776830"/>
          </a:xfrm>
        </p:grpSpPr>
        <p:pic>
          <p:nvPicPr>
            <p:cNvPr id="13" name="Imagen 12" descr="Un grupo de personas posando en el campo&#10;&#10;Descripción generada automáticamente">
              <a:extLst>
                <a:ext uri="{FF2B5EF4-FFF2-40B4-BE49-F238E27FC236}">
                  <a16:creationId xmlns:a16="http://schemas.microsoft.com/office/drawing/2014/main" id="{CFEF7158-F0BE-9009-B9AA-C407ABC6636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056042" y="189607"/>
              <a:ext cx="4907202" cy="1657665"/>
            </a:xfrm>
            <a:prstGeom prst="rect">
              <a:avLst/>
            </a:prstGeom>
          </p:spPr>
        </p:pic>
        <p:pic>
          <p:nvPicPr>
            <p:cNvPr id="18" name="Imagen 17" descr="Una roca en el campo&#10;&#10;Descripción generada automáticamente con confianza media">
              <a:extLst>
                <a:ext uri="{FF2B5EF4-FFF2-40B4-BE49-F238E27FC236}">
                  <a16:creationId xmlns:a16="http://schemas.microsoft.com/office/drawing/2014/main" id="{01B686A3-5032-38B8-1F08-B1B54BB06A1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056042" y="1847273"/>
              <a:ext cx="4905834" cy="1850844"/>
            </a:xfrm>
            <a:prstGeom prst="rect">
              <a:avLst/>
            </a:prstGeom>
          </p:spPr>
        </p:pic>
        <p:pic>
          <p:nvPicPr>
            <p:cNvPr id="20" name="Imagen 19" descr="Vista de campo con mar en frente&#10;&#10;Descripción generada automáticamente">
              <a:extLst>
                <a:ext uri="{FF2B5EF4-FFF2-40B4-BE49-F238E27FC236}">
                  <a16:creationId xmlns:a16="http://schemas.microsoft.com/office/drawing/2014/main" id="{40184806-B8A8-3BEA-D0B2-B9CAB233153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054671" y="3698116"/>
              <a:ext cx="4907632" cy="1249439"/>
            </a:xfrm>
            <a:prstGeom prst="rect">
              <a:avLst/>
            </a:prstGeom>
          </p:spPr>
        </p:pic>
        <p:sp>
          <p:nvSpPr>
            <p:cNvPr id="15" name="Rectángulo 14">
              <a:extLst>
                <a:ext uri="{FF2B5EF4-FFF2-40B4-BE49-F238E27FC236}">
                  <a16:creationId xmlns:a16="http://schemas.microsoft.com/office/drawing/2014/main" id="{E7C5F7AF-79A3-3F36-F5D1-A9433AA0B3C9}"/>
                </a:ext>
              </a:extLst>
            </p:cNvPr>
            <p:cNvSpPr/>
            <p:nvPr/>
          </p:nvSpPr>
          <p:spPr>
            <a:xfrm>
              <a:off x="4058983" y="4584561"/>
              <a:ext cx="4904261" cy="369331"/>
            </a:xfrm>
            <a:prstGeom prst="rect">
              <a:avLst/>
            </a:prstGeom>
            <a:solidFill>
              <a:schemeClr val="tx1">
                <a:alpha val="4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uadroTexto 15">
              <a:extLst>
                <a:ext uri="{FF2B5EF4-FFF2-40B4-BE49-F238E27FC236}">
                  <a16:creationId xmlns:a16="http://schemas.microsoft.com/office/drawing/2014/main" id="{0428F569-24DA-2E00-43F0-547DF19A7068}"/>
                </a:ext>
              </a:extLst>
            </p:cNvPr>
            <p:cNvSpPr txBox="1"/>
            <p:nvPr/>
          </p:nvSpPr>
          <p:spPr>
            <a:xfrm>
              <a:off x="5109599" y="4597105"/>
              <a:ext cx="3853645" cy="369332"/>
            </a:xfrm>
            <a:prstGeom prst="rect">
              <a:avLst/>
            </a:prstGeom>
            <a:noFill/>
          </p:spPr>
          <p:txBody>
            <a:bodyPr wrap="square" rtlCol="0">
              <a:spAutoFit/>
            </a:bodyPr>
            <a:lstStyle/>
            <a:p>
              <a:pPr algn="ctr" rtl="0">
                <a:spcBef>
                  <a:spcPts val="0"/>
                </a:spcBef>
                <a:spcAft>
                  <a:spcPts val="0"/>
                </a:spcAft>
              </a:pPr>
              <a:r>
                <a:rPr lang="en-US" sz="900" b="0" i="0" u="none" strike="noStrike">
                  <a:solidFill>
                    <a:schemeClr val="bg1"/>
                  </a:solidFill>
                  <a:effectLst/>
                  <a:latin typeface="Arial" panose="020B0604020202020204" pitchFamily="34" charset="0"/>
                </a:rPr>
                <a:t>Artisans and reed harvesters protect and sustainably use the Albufera de Medio Mundo wetland.</a:t>
              </a:r>
              <a:endParaRPr lang="en-US" sz="900" b="0">
                <a:solidFill>
                  <a:schemeClr val="bg1"/>
                </a:solidFill>
                <a:effectLst/>
              </a:endParaRPr>
            </a:p>
          </p:txBody>
        </p:sp>
        <p:cxnSp>
          <p:nvCxnSpPr>
            <p:cNvPr id="14" name="Conector recto 13">
              <a:extLst>
                <a:ext uri="{FF2B5EF4-FFF2-40B4-BE49-F238E27FC236}">
                  <a16:creationId xmlns:a16="http://schemas.microsoft.com/office/drawing/2014/main" id="{64FDF685-D6CC-99F0-DA67-11E3D225C880}"/>
                </a:ext>
              </a:extLst>
            </p:cNvPr>
            <p:cNvCxnSpPr>
              <a:cxnSpLocks/>
            </p:cNvCxnSpPr>
            <p:nvPr/>
          </p:nvCxnSpPr>
          <p:spPr>
            <a:xfrm>
              <a:off x="4054671" y="1839290"/>
              <a:ext cx="4908573"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1" name="Conector recto 20">
              <a:extLst>
                <a:ext uri="{FF2B5EF4-FFF2-40B4-BE49-F238E27FC236}">
                  <a16:creationId xmlns:a16="http://schemas.microsoft.com/office/drawing/2014/main" id="{9037B348-6C3A-8663-310D-D9133771AF1C}"/>
                </a:ext>
              </a:extLst>
            </p:cNvPr>
            <p:cNvCxnSpPr>
              <a:cxnSpLocks/>
            </p:cNvCxnSpPr>
            <p:nvPr/>
          </p:nvCxnSpPr>
          <p:spPr>
            <a:xfrm flipV="1">
              <a:off x="4056245" y="3693482"/>
              <a:ext cx="4905834" cy="4634"/>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562509619"/>
      </p:ext>
    </p:extLst>
  </p:cSld>
  <p:clrMapOvr>
    <a:masterClrMapping/>
  </p:clrMapOvr>
  <p:transition spd="slow" advClick="0" advTm="3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500"/>
                                        <p:tgtEl>
                                          <p:spTgt spid="5">
                                            <p:txEl>
                                              <p:pRg st="1" end="1"/>
                                            </p:txEl>
                                          </p:spTgt>
                                        </p:tgtEl>
                                      </p:cBhvr>
                                    </p:animEffect>
                                  </p:childTnLst>
                                </p:cTn>
                              </p:par>
                              <p:par>
                                <p:cTn id="13" presetID="53" presetClass="entr" presetSubtype="16" fill="hold" nodeType="withEffect">
                                  <p:stCondLst>
                                    <p:cond delay="1000"/>
                                  </p:stCondLst>
                                  <p:childTnLst>
                                    <p:set>
                                      <p:cBhvr>
                                        <p:cTn id="14" dur="1" fill="hold">
                                          <p:stCondLst>
                                            <p:cond delay="0"/>
                                          </p:stCondLst>
                                        </p:cTn>
                                        <p:tgtEl>
                                          <p:spTgt spid="25"/>
                                        </p:tgtEl>
                                        <p:attrNameLst>
                                          <p:attrName>style.visibility</p:attrName>
                                        </p:attrNameLst>
                                      </p:cBhvr>
                                      <p:to>
                                        <p:strVal val="visible"/>
                                      </p:to>
                                    </p:set>
                                    <p:anim calcmode="lin" valueType="num">
                                      <p:cBhvr>
                                        <p:cTn id="15" dur="1500" fill="hold"/>
                                        <p:tgtEl>
                                          <p:spTgt spid="25"/>
                                        </p:tgtEl>
                                        <p:attrNameLst>
                                          <p:attrName>ppt_w</p:attrName>
                                        </p:attrNameLst>
                                      </p:cBhvr>
                                      <p:tavLst>
                                        <p:tav tm="0">
                                          <p:val>
                                            <p:fltVal val="0"/>
                                          </p:val>
                                        </p:tav>
                                        <p:tav tm="100000">
                                          <p:val>
                                            <p:strVal val="#ppt_w"/>
                                          </p:val>
                                        </p:tav>
                                      </p:tavLst>
                                    </p:anim>
                                    <p:anim calcmode="lin" valueType="num">
                                      <p:cBhvr>
                                        <p:cTn id="16" dur="1500" fill="hold"/>
                                        <p:tgtEl>
                                          <p:spTgt spid="25"/>
                                        </p:tgtEl>
                                        <p:attrNameLst>
                                          <p:attrName>ppt_h</p:attrName>
                                        </p:attrNameLst>
                                      </p:cBhvr>
                                      <p:tavLst>
                                        <p:tav tm="0">
                                          <p:val>
                                            <p:fltVal val="0"/>
                                          </p:val>
                                        </p:tav>
                                        <p:tav tm="100000">
                                          <p:val>
                                            <p:strVal val="#ppt_h"/>
                                          </p:val>
                                        </p:tav>
                                      </p:tavLst>
                                    </p:anim>
                                    <p:animEffect transition="in" filter="fade">
                                      <p:cBhvr>
                                        <p:cTn id="17" dur="1500"/>
                                        <p:tgtEl>
                                          <p:spTgt spid="25"/>
                                        </p:tgtEl>
                                      </p:cBhvr>
                                    </p:animEffect>
                                  </p:childTnLst>
                                </p:cTn>
                              </p:par>
                            </p:childTnLst>
                          </p:cTn>
                        </p:par>
                        <p:par>
                          <p:cTn id="18" fill="hold">
                            <p:stCondLst>
                              <p:cond delay="3500"/>
                            </p:stCondLst>
                            <p:childTnLst>
                              <p:par>
                                <p:cTn id="19" presetID="10" presetClass="entr" presetSubtype="0" fill="hold" nodeType="after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500"/>
                                        <p:tgtEl>
                                          <p:spTgt spid="5">
                                            <p:txEl>
                                              <p:pRg st="2" end="2"/>
                                            </p:txEl>
                                          </p:spTgt>
                                        </p:tgtEl>
                                      </p:cBhvr>
                                    </p:animEffect>
                                  </p:childTnLst>
                                </p:cTn>
                              </p:par>
                            </p:childTnLst>
                          </p:cTn>
                        </p:par>
                        <p:par>
                          <p:cTn id="22" fill="hold">
                            <p:stCondLst>
                              <p:cond delay="5000"/>
                            </p:stCondLst>
                            <p:childTnLst>
                              <p:par>
                                <p:cTn id="23" presetID="10" presetClass="entr" presetSubtype="0" fill="hold" nodeType="after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fade">
                                      <p:cBhvr>
                                        <p:cTn id="25" dur="1500"/>
                                        <p:tgtEl>
                                          <p:spTgt spid="5">
                                            <p:txEl>
                                              <p:pRg st="3" end="3"/>
                                            </p:txEl>
                                          </p:spTgt>
                                        </p:tgtEl>
                                      </p:cBhvr>
                                    </p:animEffect>
                                  </p:childTnLst>
                                </p:cTn>
                              </p:par>
                            </p:childTnLst>
                          </p:cTn>
                        </p:par>
                        <p:par>
                          <p:cTn id="26" fill="hold">
                            <p:stCondLst>
                              <p:cond delay="6500"/>
                            </p:stCondLst>
                            <p:childTnLst>
                              <p:par>
                                <p:cTn id="27" presetID="10" presetClass="entr" presetSubtype="0" fill="hold" nodeType="after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Effect transition="in" filter="fade">
                                      <p:cBhvr>
                                        <p:cTn id="29" dur="1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15">
            <a:extLst>
              <a:ext uri="{FF2B5EF4-FFF2-40B4-BE49-F238E27FC236}">
                <a16:creationId xmlns:a16="http://schemas.microsoft.com/office/drawing/2014/main" id="{C0098B3A-4309-61EE-BAE8-479BABC8F66D}"/>
              </a:ext>
            </a:extLst>
          </p:cNvPr>
          <p:cNvSpPr/>
          <p:nvPr/>
        </p:nvSpPr>
        <p:spPr>
          <a:xfrm>
            <a:off x="4080915" y="3165764"/>
            <a:ext cx="5063086" cy="197773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ángulo: esquinas superiores redondeadas 14">
            <a:extLst>
              <a:ext uri="{FF2B5EF4-FFF2-40B4-BE49-F238E27FC236}">
                <a16:creationId xmlns:a16="http://schemas.microsoft.com/office/drawing/2014/main" id="{39656C93-6003-2ACD-A708-54AAE04DE697}"/>
              </a:ext>
            </a:extLst>
          </p:cNvPr>
          <p:cNvSpPr/>
          <p:nvPr/>
        </p:nvSpPr>
        <p:spPr>
          <a:xfrm rot="10800000" flipV="1">
            <a:off x="4080912" y="2954055"/>
            <a:ext cx="2723747" cy="290113"/>
          </a:xfrm>
          <a:prstGeom prst="wedgeRectCallout">
            <a:avLst>
              <a:gd name="adj1" fmla="val 20619"/>
              <a:gd name="adj2" fmla="val 85393"/>
            </a:avLst>
          </a:prstGeom>
          <a:solidFill>
            <a:srgbClr val="7ABF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latin typeface="Arial" panose="020B0604020202020204" pitchFamily="34" charset="0"/>
                <a:cs typeface="Arial" panose="020B0604020202020204" pitchFamily="34" charset="0"/>
              </a:rPr>
              <a:t>Message from Yolanda:</a:t>
            </a:r>
          </a:p>
        </p:txBody>
      </p:sp>
      <p:sp>
        <p:nvSpPr>
          <p:cNvPr id="8" name="Rectángulo 1">
            <a:extLst>
              <a:ext uri="{FF2B5EF4-FFF2-40B4-BE49-F238E27FC236}">
                <a16:creationId xmlns:a16="http://schemas.microsoft.com/office/drawing/2014/main" id="{4FE6F827-05FC-C787-4EE3-6F54754D3496}"/>
              </a:ext>
            </a:extLst>
          </p:cNvPr>
          <p:cNvSpPr/>
          <p:nvPr/>
        </p:nvSpPr>
        <p:spPr>
          <a:xfrm>
            <a:off x="-1" y="-1"/>
            <a:ext cx="3915867" cy="514349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5">
            <a:extLst>
              <a:ext uri="{FF2B5EF4-FFF2-40B4-BE49-F238E27FC236}">
                <a16:creationId xmlns:a16="http://schemas.microsoft.com/office/drawing/2014/main" id="{12F5512E-EDEE-0B52-D1B9-7E94D254A307}"/>
              </a:ext>
            </a:extLst>
          </p:cNvPr>
          <p:cNvSpPr>
            <a:spLocks noGrp="1"/>
          </p:cNvSpPr>
          <p:nvPr>
            <p:ph sz="half" idx="2"/>
          </p:nvPr>
        </p:nvSpPr>
        <p:spPr>
          <a:xfrm>
            <a:off x="98301" y="456840"/>
            <a:ext cx="3608160" cy="4415308"/>
          </a:xfrm>
          <a:ln>
            <a:noFill/>
          </a:ln>
        </p:spPr>
        <p:txBody>
          <a:bodyPr>
            <a:noAutofit/>
          </a:bodyPr>
          <a:lstStyle/>
          <a:p>
            <a:pPr>
              <a:buClr>
                <a:srgbClr val="6FC3BA"/>
              </a:buClr>
            </a:pPr>
            <a:r>
              <a:rPr lang="en-US" sz="1500" dirty="0">
                <a:solidFill>
                  <a:schemeClr val="bg1"/>
                </a:solidFill>
                <a:latin typeface="Arial" panose="020B0604020202020204" pitchFamily="34" charset="0"/>
                <a:ea typeface="+mn-lt"/>
                <a:cs typeface="Arial" panose="020B0604020202020204" pitchFamily="34" charset="0"/>
              </a:rPr>
              <a:t>2019: AMARTEMM won first place at the national level in the "IX National Award for Peruvian Craft Design: Innovation in Crafts," awarded by Peru's Ministry of Foreign Trade and Tourism, recognizing their innovation, creativity, contribution to cultural identity, and sustainable development.</a:t>
            </a:r>
          </a:p>
          <a:p>
            <a:pPr>
              <a:buClr>
                <a:srgbClr val="6FC3BA"/>
              </a:buClr>
            </a:pPr>
            <a:r>
              <a:rPr lang="en-US" sz="1500" dirty="0">
                <a:solidFill>
                  <a:schemeClr val="bg1"/>
                </a:solidFill>
                <a:latin typeface="Arial" panose="020B0604020202020204" pitchFamily="34" charset="0"/>
                <a:ea typeface="+mn-lt"/>
                <a:cs typeface="Arial" panose="020B0604020202020204" pitchFamily="34" charset="0"/>
              </a:rPr>
              <a:t>2023: AMARTEMM received the “Conservation Ally” Seal. Peru's National Service of Natural Protected Areas (SERNANP) granted them a license to use the “Conservation Ally” brand, acknowledging their responsible work in the sustainable use of reeds. With this recognition, AMARTEMM reinforces its commitment to wetland conservation and adds value to its products, which come from natural areas.</a:t>
            </a:r>
          </a:p>
        </p:txBody>
      </p:sp>
      <p:sp>
        <p:nvSpPr>
          <p:cNvPr id="5" name="Content Placeholder 4">
            <a:extLst>
              <a:ext uri="{FF2B5EF4-FFF2-40B4-BE49-F238E27FC236}">
                <a16:creationId xmlns:a16="http://schemas.microsoft.com/office/drawing/2014/main" id="{25FBE202-7235-E8D7-1DCF-F4A4C4FABFF4}"/>
              </a:ext>
            </a:extLst>
          </p:cNvPr>
          <p:cNvSpPr>
            <a:spLocks noGrp="1"/>
          </p:cNvSpPr>
          <p:nvPr>
            <p:ph sz="half" idx="1"/>
          </p:nvPr>
        </p:nvSpPr>
        <p:spPr>
          <a:xfrm>
            <a:off x="4486274" y="3348246"/>
            <a:ext cx="4485287" cy="1402412"/>
          </a:xfrm>
        </p:spPr>
        <p:txBody>
          <a:bodyPr>
            <a:noAutofit/>
          </a:bodyPr>
          <a:lstStyle/>
          <a:p>
            <a:pPr marL="0" indent="0">
              <a:spcBef>
                <a:spcPts val="0"/>
              </a:spcBef>
              <a:buNone/>
            </a:pPr>
            <a:r>
              <a:rPr lang="en-US" sz="1000" b="1" i="1" dirty="0">
                <a:solidFill>
                  <a:srgbClr val="156082"/>
                </a:solidFill>
                <a:latin typeface="Arial" panose="020B0604020202020204" pitchFamily="34" charset="0"/>
                <a:ea typeface="+mn-lt"/>
                <a:cs typeface="Arial" panose="020B0604020202020204" pitchFamily="34" charset="0"/>
              </a:rPr>
              <a:t>“</a:t>
            </a:r>
            <a:r>
              <a:rPr lang="en-US" sz="1000" dirty="0">
                <a:solidFill>
                  <a:srgbClr val="156082"/>
                </a:solidFill>
                <a:latin typeface="Arial" panose="020B0604020202020204" pitchFamily="34" charset="0"/>
                <a:ea typeface="+mn-lt"/>
                <a:cs typeface="Arial" panose="020B0604020202020204" pitchFamily="34" charset="0"/>
              </a:rPr>
              <a:t>I invite other women to learn from our reed crafts and see how this fiber conveys emotions: sadness and joy. For example, when we are happy, we use bright colors, but when we are sad, cooler colors. We express feelings through our work. That's why it is important to conserve the wetland, which is a source of life and, for us, a source of livelihood. While we work on it, we are also caring for it. We achieve this through cleanup campaigns and training sessions for harvesters on sustainable extraction. If we take good care of it, the wetland will return twice as much to us.”</a:t>
            </a:r>
            <a:endParaRPr lang="en-US" sz="1000" dirty="0">
              <a:solidFill>
                <a:srgbClr val="156082"/>
              </a:solidFill>
              <a:latin typeface="Arial" panose="020B0604020202020204" pitchFamily="34" charset="0"/>
              <a:ea typeface="Calibri"/>
              <a:cs typeface="Arial" panose="020B0604020202020204" pitchFamily="34" charset="0"/>
            </a:endParaRPr>
          </a:p>
          <a:p>
            <a:pPr marL="0" indent="0" rtl="0">
              <a:spcBef>
                <a:spcPts val="0"/>
              </a:spcBef>
              <a:spcAft>
                <a:spcPts val="0"/>
              </a:spcAft>
              <a:buNone/>
            </a:pPr>
            <a:br>
              <a:rPr lang="en-US" sz="1200" dirty="0"/>
            </a:br>
            <a:endParaRPr lang="en-US" sz="1600" b="1" i="1" kern="100" dirty="0">
              <a:solidFill>
                <a:srgbClr val="156082"/>
              </a:solidFill>
              <a:effectLst/>
              <a:latin typeface="Arial" panose="020B0604020202020204" pitchFamily="34" charset="0"/>
              <a:ea typeface="Aptos" panose="020B0004020202020204" pitchFamily="34" charset="0"/>
              <a:cs typeface="Arial" panose="020B0604020202020204" pitchFamily="34" charset="0"/>
            </a:endParaRPr>
          </a:p>
        </p:txBody>
      </p:sp>
      <p:grpSp>
        <p:nvGrpSpPr>
          <p:cNvPr id="15" name="Grupo 14">
            <a:extLst>
              <a:ext uri="{FF2B5EF4-FFF2-40B4-BE49-F238E27FC236}">
                <a16:creationId xmlns:a16="http://schemas.microsoft.com/office/drawing/2014/main" id="{E0B41E65-C436-C17A-6D67-6B04C19FFAFB}"/>
              </a:ext>
            </a:extLst>
          </p:cNvPr>
          <p:cNvGrpSpPr/>
          <p:nvPr/>
        </p:nvGrpSpPr>
        <p:grpSpPr>
          <a:xfrm>
            <a:off x="179386" y="-37433"/>
            <a:ext cx="2954703" cy="394210"/>
            <a:chOff x="179386" y="-37433"/>
            <a:chExt cx="2954703" cy="394210"/>
          </a:xfrm>
        </p:grpSpPr>
        <p:sp>
          <p:nvSpPr>
            <p:cNvPr id="2" name="Rectángulo: una sola esquina redondeada 1">
              <a:extLst>
                <a:ext uri="{FF2B5EF4-FFF2-40B4-BE49-F238E27FC236}">
                  <a16:creationId xmlns:a16="http://schemas.microsoft.com/office/drawing/2014/main" id="{A934E0B5-4BAC-8058-B850-B32766A73649}"/>
                </a:ext>
              </a:extLst>
            </p:cNvPr>
            <p:cNvSpPr/>
            <p:nvPr/>
          </p:nvSpPr>
          <p:spPr>
            <a:xfrm flipV="1">
              <a:off x="179387" y="-1286"/>
              <a:ext cx="2954702" cy="336891"/>
            </a:xfrm>
            <a:prstGeom prst="round1Rect">
              <a:avLst>
                <a:gd name="adj" fmla="val 37295"/>
              </a:avLst>
            </a:prstGeom>
            <a:solidFill>
              <a:srgbClr val="6FC3BA"/>
            </a:solidFill>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Headline">
              <a:extLst>
                <a:ext uri="{FF2B5EF4-FFF2-40B4-BE49-F238E27FC236}">
                  <a16:creationId xmlns:a16="http://schemas.microsoft.com/office/drawing/2014/main" id="{0C86EA41-923D-523E-E249-5A7F1FE9F74A}"/>
                </a:ext>
              </a:extLst>
            </p:cNvPr>
            <p:cNvSpPr txBox="1">
              <a:spLocks/>
            </p:cNvSpPr>
            <p:nvPr/>
          </p:nvSpPr>
          <p:spPr bwMode="gray">
            <a:xfrm>
              <a:off x="179386" y="-37433"/>
              <a:ext cx="2487614" cy="394210"/>
            </a:xfrm>
            <a:prstGeom prst="rect">
              <a:avLst/>
            </a:prstGeom>
          </p:spPr>
          <p:txBody>
            <a:bodyPr wrap="square">
              <a:spAutoFit/>
            </a:bodyPr>
            <a:lstStyle>
              <a:lvl1pPr algn="l" defTabSz="685800" rtl="0" eaLnBrk="1" latinLnBrk="0" hangingPunct="1">
                <a:lnSpc>
                  <a:spcPct val="90000"/>
                </a:lnSpc>
                <a:spcBef>
                  <a:spcPct val="0"/>
                </a:spcBef>
                <a:buNone/>
                <a:defRPr sz="2600" b="1" kern="1200">
                  <a:solidFill>
                    <a:schemeClr val="tx1"/>
                  </a:solidFill>
                  <a:latin typeface="+mj-lt"/>
                  <a:ea typeface="+mj-ea"/>
                  <a:cs typeface="+mj-cs"/>
                </a:defRPr>
              </a:lvl1pPr>
            </a:lstStyle>
            <a:p>
              <a:pPr>
                <a:lnSpc>
                  <a:spcPct val="120000"/>
                </a:lnSpc>
                <a:spcAft>
                  <a:spcPts val="600"/>
                </a:spcAft>
              </a:pPr>
              <a:r>
                <a:rPr lang="en-US" sz="1800" dirty="0">
                  <a:solidFill>
                    <a:schemeClr val="bg1"/>
                  </a:solidFill>
                  <a:latin typeface="Arial" panose="020B0604020202020204" pitchFamily="34" charset="0"/>
                  <a:cs typeface="Arial" panose="020B0604020202020204" pitchFamily="34" charset="0"/>
                </a:rPr>
                <a:t>Achievements</a:t>
              </a:r>
            </a:p>
          </p:txBody>
        </p:sp>
      </p:grpSp>
      <p:sp>
        <p:nvSpPr>
          <p:cNvPr id="10" name="CuadroTexto 9">
            <a:extLst>
              <a:ext uri="{FF2B5EF4-FFF2-40B4-BE49-F238E27FC236}">
                <a16:creationId xmlns:a16="http://schemas.microsoft.com/office/drawing/2014/main" id="{E99CD4A6-D0EF-54A7-401E-1C9F2CB3CDD7}"/>
              </a:ext>
            </a:extLst>
          </p:cNvPr>
          <p:cNvSpPr txBox="1"/>
          <p:nvPr/>
        </p:nvSpPr>
        <p:spPr>
          <a:xfrm>
            <a:off x="4053434" y="4749037"/>
            <a:ext cx="4992265" cy="276999"/>
          </a:xfrm>
          <a:prstGeom prst="rect">
            <a:avLst/>
          </a:prstGeom>
          <a:noFill/>
        </p:spPr>
        <p:txBody>
          <a:bodyPr wrap="square" rtlCol="0">
            <a:spAutoFit/>
          </a:bodyPr>
          <a:lstStyle/>
          <a:p>
            <a:r>
              <a:rPr lang="en-US" sz="6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Ecosystem-based adaptation measures protect coastal and marine areas in Peru </a:t>
            </a:r>
            <a:r>
              <a:rPr lang="en-US" sz="600" dirty="0">
                <a:latin typeface="Arial" panose="020B0604020202020204" pitchFamily="34" charset="0"/>
                <a:cs typeface="Arial" panose="020B0604020202020204" pitchFamily="34" charset="0"/>
              </a:rPr>
              <a:t>(</a:t>
            </a:r>
            <a:r>
              <a:rPr lang="en-US" sz="600" dirty="0" err="1">
                <a:latin typeface="Arial" panose="020B0604020202020204" pitchFamily="34" charset="0"/>
                <a:cs typeface="Arial" panose="020B0604020202020204" pitchFamily="34" charset="0"/>
              </a:rPr>
              <a:t>EbAMAR</a:t>
            </a:r>
            <a:r>
              <a:rPr lang="en-US" sz="600" dirty="0">
                <a:latin typeface="Arial" panose="020B0604020202020204" pitchFamily="34" charset="0"/>
                <a:cs typeface="Arial" panose="020B0604020202020204" pitchFamily="34" charset="0"/>
              </a:rPr>
              <a:t>), GIZ Peru on behalf of BMUV funded by IKI</a:t>
            </a:r>
          </a:p>
          <a:p>
            <a:r>
              <a:rPr lang="en-US" sz="600" dirty="0">
                <a:latin typeface="Arial" panose="020B0604020202020204" pitchFamily="34" charset="0"/>
                <a:cs typeface="Arial" panose="020B0604020202020204" pitchFamily="34" charset="0"/>
              </a:rPr>
              <a:t>Authors: Rosa María Rodríguez Gómez-Cornejo, Maria Fernanda Mendoza Aguirre. Fotos: © GIZ </a:t>
            </a:r>
            <a:r>
              <a:rPr lang="en-US" sz="600" dirty="0" err="1">
                <a:latin typeface="Arial" panose="020B0604020202020204" pitchFamily="34" charset="0"/>
                <a:cs typeface="Arial" panose="020B0604020202020204" pitchFamily="34" charset="0"/>
              </a:rPr>
              <a:t>ConoSur</a:t>
            </a:r>
            <a:r>
              <a:rPr lang="en-US" sz="600" dirty="0">
                <a:latin typeface="Arial" panose="020B0604020202020204" pitchFamily="34" charset="0"/>
                <a:cs typeface="Arial" panose="020B0604020202020204" pitchFamily="34" charset="0"/>
              </a:rPr>
              <a:t> / Daniel Rojas</a:t>
            </a:r>
          </a:p>
        </p:txBody>
      </p:sp>
      <p:sp>
        <p:nvSpPr>
          <p:cNvPr id="14" name="Elipse 13">
            <a:hlinkClick r:id="rId4" action="ppaction://hlinksldjump"/>
            <a:extLst>
              <a:ext uri="{FF2B5EF4-FFF2-40B4-BE49-F238E27FC236}">
                <a16:creationId xmlns:a16="http://schemas.microsoft.com/office/drawing/2014/main" id="{E16C4AB8-13C2-8238-12BF-4C69A5B451FA}"/>
              </a:ext>
            </a:extLst>
          </p:cNvPr>
          <p:cNvSpPr/>
          <p:nvPr/>
        </p:nvSpPr>
        <p:spPr>
          <a:xfrm>
            <a:off x="8977782" y="4966437"/>
            <a:ext cx="139024" cy="139024"/>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upo 17">
            <a:extLst>
              <a:ext uri="{FF2B5EF4-FFF2-40B4-BE49-F238E27FC236}">
                <a16:creationId xmlns:a16="http://schemas.microsoft.com/office/drawing/2014/main" id="{12489205-8662-8677-AA24-2CA5C80D405F}"/>
              </a:ext>
            </a:extLst>
          </p:cNvPr>
          <p:cNvGrpSpPr/>
          <p:nvPr/>
        </p:nvGrpSpPr>
        <p:grpSpPr>
          <a:xfrm>
            <a:off x="4080913" y="167160"/>
            <a:ext cx="4891249" cy="2787366"/>
            <a:chOff x="4080913" y="167160"/>
            <a:chExt cx="4891249" cy="2787366"/>
          </a:xfrm>
        </p:grpSpPr>
        <p:grpSp>
          <p:nvGrpSpPr>
            <p:cNvPr id="17" name="Grupo 16">
              <a:extLst>
                <a:ext uri="{FF2B5EF4-FFF2-40B4-BE49-F238E27FC236}">
                  <a16:creationId xmlns:a16="http://schemas.microsoft.com/office/drawing/2014/main" id="{21A74941-7A5C-8297-3339-8279387748DF}"/>
                </a:ext>
              </a:extLst>
            </p:cNvPr>
            <p:cNvGrpSpPr/>
            <p:nvPr/>
          </p:nvGrpSpPr>
          <p:grpSpPr>
            <a:xfrm>
              <a:off x="4080913" y="167160"/>
              <a:ext cx="4883698" cy="2787366"/>
              <a:chOff x="4087864" y="167160"/>
              <a:chExt cx="4883698" cy="2787366"/>
            </a:xfrm>
          </p:grpSpPr>
          <p:sp>
            <p:nvSpPr>
              <p:cNvPr id="4" name="Rectángulo 3">
                <a:extLst>
                  <a:ext uri="{FF2B5EF4-FFF2-40B4-BE49-F238E27FC236}">
                    <a16:creationId xmlns:a16="http://schemas.microsoft.com/office/drawing/2014/main" id="{9D41A5DF-7699-4381-E7FD-F55DC7A00130}"/>
                  </a:ext>
                </a:extLst>
              </p:cNvPr>
              <p:cNvSpPr/>
              <p:nvPr/>
            </p:nvSpPr>
            <p:spPr>
              <a:xfrm>
                <a:off x="4087864" y="2665563"/>
                <a:ext cx="4883697" cy="288962"/>
              </a:xfrm>
              <a:prstGeom prst="rect">
                <a:avLst/>
              </a:prstGeom>
              <a:solidFill>
                <a:schemeClr val="tx1">
                  <a:alpha val="4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uadroTexto 8">
                <a:extLst>
                  <a:ext uri="{FF2B5EF4-FFF2-40B4-BE49-F238E27FC236}">
                    <a16:creationId xmlns:a16="http://schemas.microsoft.com/office/drawing/2014/main" id="{6C9A28ED-7CD6-C0FF-C492-CD75351476CB}"/>
                  </a:ext>
                </a:extLst>
              </p:cNvPr>
              <p:cNvSpPr txBox="1"/>
              <p:nvPr/>
            </p:nvSpPr>
            <p:spPr>
              <a:xfrm>
                <a:off x="6310057" y="2687072"/>
                <a:ext cx="2661504" cy="229743"/>
              </a:xfrm>
              <a:prstGeom prst="rect">
                <a:avLst/>
              </a:prstGeom>
              <a:noFill/>
            </p:spPr>
            <p:txBody>
              <a:bodyPr wrap="square" rtlCol="0">
                <a:spAutoFit/>
              </a:bodyPr>
              <a:lstStyle/>
              <a:p>
                <a:pPr algn="r">
                  <a:lnSpc>
                    <a:spcPct val="107000"/>
                  </a:lnSpc>
                  <a:spcAft>
                    <a:spcPts val="800"/>
                  </a:spcAft>
                </a:pPr>
                <a:r>
                  <a:rPr lang="en-US" sz="900" b="0" i="0" u="none" strike="noStrike" dirty="0">
                    <a:solidFill>
                      <a:schemeClr val="bg1"/>
                    </a:solidFill>
                    <a:effectLst/>
                    <a:latin typeface="Arial" panose="020B0604020202020204" pitchFamily="34" charset="0"/>
                    <a:cs typeface="Arial" panose="020B0604020202020204" pitchFamily="34" charset="0"/>
                  </a:rPr>
                  <a:t>Yolanda junto a </a:t>
                </a:r>
                <a:r>
                  <a:rPr lang="en-US" sz="900" b="0" i="0" u="none" strike="noStrike" dirty="0" err="1">
                    <a:solidFill>
                      <a:schemeClr val="bg1"/>
                    </a:solidFill>
                    <a:effectLst/>
                    <a:latin typeface="Arial" panose="020B0604020202020204" pitchFamily="34" charset="0"/>
                    <a:cs typeface="Arial" panose="020B0604020202020204" pitchFamily="34" charset="0"/>
                  </a:rPr>
                  <a:t>mujeres</a:t>
                </a:r>
                <a:r>
                  <a:rPr lang="en-US" sz="900" b="0" i="0" u="none" strike="noStrike" dirty="0">
                    <a:solidFill>
                      <a:schemeClr val="bg1"/>
                    </a:solidFill>
                    <a:effectLst/>
                    <a:latin typeface="Arial" panose="020B0604020202020204" pitchFamily="34" charset="0"/>
                    <a:cs typeface="Arial" panose="020B0604020202020204" pitchFamily="34" charset="0"/>
                  </a:rPr>
                  <a:t> </a:t>
                </a:r>
                <a:r>
                  <a:rPr lang="en-US" sz="900" b="0" i="0" u="none" strike="noStrike" dirty="0" err="1">
                    <a:solidFill>
                      <a:schemeClr val="bg1"/>
                    </a:solidFill>
                    <a:effectLst/>
                    <a:latin typeface="Arial" panose="020B0604020202020204" pitchFamily="34" charset="0"/>
                    <a:cs typeface="Arial" panose="020B0604020202020204" pitchFamily="34" charset="0"/>
                  </a:rPr>
                  <a:t>artesanas</a:t>
                </a:r>
                <a:endParaRPr lang="en-US" sz="900"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p:txBody>
          </p:sp>
          <p:pic>
            <p:nvPicPr>
              <p:cNvPr id="13" name="Imagen 12" descr="Imagen que contiene persona, hombre, sostener, tabla&#10;&#10;Descripción generada automáticamente">
                <a:extLst>
                  <a:ext uri="{FF2B5EF4-FFF2-40B4-BE49-F238E27FC236}">
                    <a16:creationId xmlns:a16="http://schemas.microsoft.com/office/drawing/2014/main" id="{A8654E37-E52D-C402-4164-AC2B5D6A104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087865" y="167160"/>
                <a:ext cx="4883697" cy="2787366"/>
              </a:xfrm>
              <a:prstGeom prst="rect">
                <a:avLst/>
              </a:prstGeom>
            </p:spPr>
          </p:pic>
        </p:grpSp>
        <p:sp>
          <p:nvSpPr>
            <p:cNvPr id="11" name="Rectángulo 10">
              <a:extLst>
                <a:ext uri="{FF2B5EF4-FFF2-40B4-BE49-F238E27FC236}">
                  <a16:creationId xmlns:a16="http://schemas.microsoft.com/office/drawing/2014/main" id="{F17C43AF-327D-765A-8A66-0E14058FA58C}"/>
                </a:ext>
              </a:extLst>
            </p:cNvPr>
            <p:cNvSpPr/>
            <p:nvPr/>
          </p:nvSpPr>
          <p:spPr>
            <a:xfrm>
              <a:off x="4088465" y="2664472"/>
              <a:ext cx="4883697" cy="288962"/>
            </a:xfrm>
            <a:prstGeom prst="rect">
              <a:avLst/>
            </a:prstGeom>
            <a:solidFill>
              <a:schemeClr val="tx1">
                <a:alpha val="4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uadroTexto 11">
              <a:extLst>
                <a:ext uri="{FF2B5EF4-FFF2-40B4-BE49-F238E27FC236}">
                  <a16:creationId xmlns:a16="http://schemas.microsoft.com/office/drawing/2014/main" id="{71388124-05BC-8213-0C70-95D9026B9C3B}"/>
                </a:ext>
              </a:extLst>
            </p:cNvPr>
            <p:cNvSpPr txBox="1"/>
            <p:nvPr/>
          </p:nvSpPr>
          <p:spPr>
            <a:xfrm>
              <a:off x="6310658" y="2679450"/>
              <a:ext cx="2661504" cy="229743"/>
            </a:xfrm>
            <a:prstGeom prst="rect">
              <a:avLst/>
            </a:prstGeom>
            <a:noFill/>
          </p:spPr>
          <p:txBody>
            <a:bodyPr wrap="square" rtlCol="0">
              <a:spAutoFit/>
            </a:bodyPr>
            <a:lstStyle/>
            <a:p>
              <a:pPr algn="r">
                <a:lnSpc>
                  <a:spcPct val="107000"/>
                </a:lnSpc>
                <a:spcAft>
                  <a:spcPts val="800"/>
                </a:spcAft>
              </a:pPr>
              <a:r>
                <a:rPr lang="en-US" sz="900" b="0" i="0" u="none" strike="noStrike" dirty="0">
                  <a:solidFill>
                    <a:schemeClr val="bg1"/>
                  </a:solidFill>
                  <a:effectLst/>
                  <a:latin typeface="Arial" panose="020B0604020202020204" pitchFamily="34" charset="0"/>
                  <a:cs typeface="Arial" panose="020B0604020202020204" pitchFamily="34" charset="0"/>
                </a:rPr>
                <a:t>Yolanda with women artisans</a:t>
              </a:r>
              <a:endParaRPr lang="en-US" sz="900"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p:txBody>
        </p:sp>
      </p:grpSp>
    </p:spTree>
    <p:extLst>
      <p:ext uri="{BB962C8B-B14F-4D97-AF65-F5344CB8AC3E}">
        <p14:creationId xmlns:p14="http://schemas.microsoft.com/office/powerpoint/2010/main" val="33871610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0">
        <p15:prstTrans prst="pageCurlDouble"/>
      </p:transition>
    </mc:Choice>
    <mc:Fallback xmlns="">
      <p:transition spd="slow"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500"/>
                                        <p:tgtEl>
                                          <p:spTgt spid="3">
                                            <p:txEl>
                                              <p:pRg st="0" end="0"/>
                                            </p:txEl>
                                          </p:spTgt>
                                        </p:tgtEl>
                                      </p:cBhvr>
                                    </p:animEffect>
                                  </p:childTnLst>
                                </p:cTn>
                              </p:par>
                              <p:par>
                                <p:cTn id="13" presetID="53" presetClass="entr" presetSubtype="16" fill="hold" nodeType="withEffect">
                                  <p:stCondLst>
                                    <p:cond delay="500"/>
                                  </p:stCondLst>
                                  <p:childTnLst>
                                    <p:set>
                                      <p:cBhvr>
                                        <p:cTn id="14" dur="1" fill="hold">
                                          <p:stCondLst>
                                            <p:cond delay="0"/>
                                          </p:stCondLst>
                                        </p:cTn>
                                        <p:tgtEl>
                                          <p:spTgt spid="18"/>
                                        </p:tgtEl>
                                        <p:attrNameLst>
                                          <p:attrName>style.visibility</p:attrName>
                                        </p:attrNameLst>
                                      </p:cBhvr>
                                      <p:to>
                                        <p:strVal val="visible"/>
                                      </p:to>
                                    </p:set>
                                    <p:anim calcmode="lin" valueType="num">
                                      <p:cBhvr>
                                        <p:cTn id="15" dur="1500" fill="hold"/>
                                        <p:tgtEl>
                                          <p:spTgt spid="18"/>
                                        </p:tgtEl>
                                        <p:attrNameLst>
                                          <p:attrName>ppt_w</p:attrName>
                                        </p:attrNameLst>
                                      </p:cBhvr>
                                      <p:tavLst>
                                        <p:tav tm="0">
                                          <p:val>
                                            <p:fltVal val="0"/>
                                          </p:val>
                                        </p:tav>
                                        <p:tav tm="100000">
                                          <p:val>
                                            <p:strVal val="#ppt_w"/>
                                          </p:val>
                                        </p:tav>
                                      </p:tavLst>
                                    </p:anim>
                                    <p:anim calcmode="lin" valueType="num">
                                      <p:cBhvr>
                                        <p:cTn id="16" dur="1500" fill="hold"/>
                                        <p:tgtEl>
                                          <p:spTgt spid="18"/>
                                        </p:tgtEl>
                                        <p:attrNameLst>
                                          <p:attrName>ppt_h</p:attrName>
                                        </p:attrNameLst>
                                      </p:cBhvr>
                                      <p:tavLst>
                                        <p:tav tm="0">
                                          <p:val>
                                            <p:fltVal val="0"/>
                                          </p:val>
                                        </p:tav>
                                        <p:tav tm="100000">
                                          <p:val>
                                            <p:strVal val="#ppt_h"/>
                                          </p:val>
                                        </p:tav>
                                      </p:tavLst>
                                    </p:anim>
                                    <p:animEffect transition="in" filter="fade">
                                      <p:cBhvr>
                                        <p:cTn id="17" dur="1500"/>
                                        <p:tgtEl>
                                          <p:spTgt spid="18"/>
                                        </p:tgtEl>
                                      </p:cBhvr>
                                    </p:animEffect>
                                  </p:childTnLst>
                                </p:cTn>
                              </p:par>
                            </p:childTnLst>
                          </p:cTn>
                        </p:par>
                        <p:par>
                          <p:cTn id="18" fill="hold">
                            <p:stCondLst>
                              <p:cond delay="2500"/>
                            </p:stCondLst>
                            <p:childTnLst>
                              <p:par>
                                <p:cTn id="19" presetID="10" presetClass="entr" presetSubtype="0" fill="hold" grpId="0" nodeType="afterEffect">
                                  <p:stCondLst>
                                    <p:cond delay="50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500"/>
                                        <p:tgtEl>
                                          <p:spTgt spid="3">
                                            <p:txEl>
                                              <p:pRg st="1" end="1"/>
                                            </p:txEl>
                                          </p:spTgt>
                                        </p:tgtEl>
                                      </p:cBhvr>
                                    </p:animEffect>
                                  </p:childTnLst>
                                </p:cTn>
                              </p:par>
                            </p:childTnLst>
                          </p:cTn>
                        </p:par>
                        <p:par>
                          <p:cTn id="22" fill="hold">
                            <p:stCondLst>
                              <p:cond delay="4500"/>
                            </p:stCondLst>
                            <p:childTnLst>
                              <p:par>
                                <p:cTn id="23" presetID="47" presetClass="entr" presetSubtype="0" fill="hold" grpId="0" nodeType="afterEffect">
                                  <p:stCondLst>
                                    <p:cond delay="100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250"/>
                                        <p:tgtEl>
                                          <p:spTgt spid="7"/>
                                        </p:tgtEl>
                                      </p:cBhvr>
                                    </p:animEffect>
                                    <p:anim calcmode="lin" valueType="num">
                                      <p:cBhvr>
                                        <p:cTn id="26" dur="1250" fill="hold"/>
                                        <p:tgtEl>
                                          <p:spTgt spid="7"/>
                                        </p:tgtEl>
                                        <p:attrNameLst>
                                          <p:attrName>ppt_x</p:attrName>
                                        </p:attrNameLst>
                                      </p:cBhvr>
                                      <p:tavLst>
                                        <p:tav tm="0">
                                          <p:val>
                                            <p:strVal val="#ppt_x"/>
                                          </p:val>
                                        </p:tav>
                                        <p:tav tm="100000">
                                          <p:val>
                                            <p:strVal val="#ppt_x"/>
                                          </p:val>
                                        </p:tav>
                                      </p:tavLst>
                                    </p:anim>
                                    <p:anim calcmode="lin" valueType="num">
                                      <p:cBhvr>
                                        <p:cTn id="27" dur="1250" fill="hold"/>
                                        <p:tgtEl>
                                          <p:spTgt spid="7"/>
                                        </p:tgtEl>
                                        <p:attrNameLst>
                                          <p:attrName>ppt_y</p:attrName>
                                        </p:attrNameLst>
                                      </p:cBhvr>
                                      <p:tavLst>
                                        <p:tav tm="0">
                                          <p:val>
                                            <p:strVal val="#ppt_y-.1"/>
                                          </p:val>
                                        </p:tav>
                                        <p:tav tm="100000">
                                          <p:val>
                                            <p:strVal val="#ppt_y"/>
                                          </p:val>
                                        </p:tav>
                                      </p:tavLst>
                                    </p:anim>
                                  </p:childTnLst>
                                </p:cTn>
                              </p:par>
                            </p:childTnLst>
                          </p:cTn>
                        </p:par>
                        <p:par>
                          <p:cTn id="28" fill="hold">
                            <p:stCondLst>
                              <p:cond delay="6750"/>
                            </p:stCondLst>
                            <p:childTnLst>
                              <p:par>
                                <p:cTn id="29" presetID="10" presetClass="entr" presetSubtype="0" fill="hold" grpId="0" nodeType="after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Effect transition="in" filter="fade">
                                      <p:cBhvr>
                                        <p:cTn id="31" dur="1500"/>
                                        <p:tgtEl>
                                          <p:spTgt spid="5">
                                            <p:txEl>
                                              <p:pRg st="0" end="0"/>
                                            </p:txEl>
                                          </p:spTgt>
                                        </p:tgtEl>
                                      </p:cBhvr>
                                    </p:animEffect>
                                  </p:childTnLst>
                                </p:cTn>
                              </p:par>
                            </p:childTnLst>
                          </p:cTn>
                        </p:par>
                        <p:par>
                          <p:cTn id="32" fill="hold">
                            <p:stCondLst>
                              <p:cond delay="8250"/>
                            </p:stCondLst>
                            <p:childTnLst>
                              <p:par>
                                <p:cTn id="33" presetID="10" presetClass="entr" presetSubtype="0" fill="hold" grpId="0" nodeType="after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animEffect transition="in" filter="fade">
                                      <p:cBhvr>
                                        <p:cTn id="35" dur="1500"/>
                                        <p:tgtEl>
                                          <p:spTgt spid="5">
                                            <p:txEl>
                                              <p:pRg st="1" end="1"/>
                                            </p:txEl>
                                          </p:spTgt>
                                        </p:tgtEl>
                                      </p:cBhvr>
                                    </p:animEffect>
                                  </p:childTnLst>
                                </p:cTn>
                              </p:par>
                            </p:childTnLst>
                          </p:cTn>
                        </p:par>
                        <p:par>
                          <p:cTn id="36" fill="hold">
                            <p:stCondLst>
                              <p:cond delay="9750"/>
                            </p:stCondLst>
                            <p:childTnLst>
                              <p:par>
                                <p:cTn id="37" presetID="10" presetClass="entr" presetSubtype="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uiExpand="1" build="p"/>
      <p:bldP spid="5" grpId="0" build="p"/>
      <p:bldP spid="1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una sola esquina redondeada 2">
            <a:extLst>
              <a:ext uri="{FF2B5EF4-FFF2-40B4-BE49-F238E27FC236}">
                <a16:creationId xmlns:a16="http://schemas.microsoft.com/office/drawing/2014/main" id="{3DCBC463-F2F9-D0C2-4E8B-66391FBB1EFC}"/>
              </a:ext>
            </a:extLst>
          </p:cNvPr>
          <p:cNvSpPr/>
          <p:nvPr/>
        </p:nvSpPr>
        <p:spPr>
          <a:xfrm flipV="1">
            <a:off x="0" y="0"/>
            <a:ext cx="9143999" cy="514308"/>
          </a:xfrm>
          <a:prstGeom prst="round1Rect">
            <a:avLst>
              <a:gd name="adj" fmla="val 0"/>
            </a:avLst>
          </a:prstGeom>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4" name="Headline">
            <a:extLst>
              <a:ext uri="{FF2B5EF4-FFF2-40B4-BE49-F238E27FC236}">
                <a16:creationId xmlns:a16="http://schemas.microsoft.com/office/drawing/2014/main" id="{3336B12E-1B09-DDFC-9AF5-219002C522D0}"/>
              </a:ext>
            </a:extLst>
          </p:cNvPr>
          <p:cNvSpPr txBox="1">
            <a:spLocks/>
          </p:cNvSpPr>
          <p:nvPr/>
        </p:nvSpPr>
        <p:spPr bwMode="gray">
          <a:xfrm>
            <a:off x="0" y="18520"/>
            <a:ext cx="9144000" cy="494751"/>
          </a:xfrm>
          <a:prstGeom prst="rect">
            <a:avLst/>
          </a:prstGeom>
        </p:spPr>
        <p:txBody>
          <a:bodyPr wrap="square" lIns="91440" tIns="45720" rIns="91440" bIns="45720" anchor="t">
            <a:spAutoFit/>
          </a:bodyPr>
          <a:lstStyle>
            <a:lvl1pPr algn="l" defTabSz="685800" rtl="0" eaLnBrk="1" latinLnBrk="0" hangingPunct="1">
              <a:lnSpc>
                <a:spcPct val="90000"/>
              </a:lnSpc>
              <a:spcBef>
                <a:spcPct val="0"/>
              </a:spcBef>
              <a:buNone/>
              <a:defRPr sz="2600" b="1" kern="1200">
                <a:solidFill>
                  <a:schemeClr val="tx1"/>
                </a:solidFill>
                <a:latin typeface="+mj-lt"/>
                <a:ea typeface="+mj-ea"/>
                <a:cs typeface="+mj-cs"/>
              </a:defRPr>
            </a:lvl1pPr>
          </a:lstStyle>
          <a:p>
            <a:pPr>
              <a:lnSpc>
                <a:spcPct val="120000"/>
              </a:lnSpc>
              <a:spcAft>
                <a:spcPts val="600"/>
              </a:spcAft>
            </a:pPr>
            <a:r>
              <a:rPr lang="es-MX" sz="2400" dirty="0">
                <a:solidFill>
                  <a:schemeClr val="bg1"/>
                </a:solidFill>
                <a:latin typeface="Arial"/>
                <a:cs typeface="Arial"/>
              </a:rPr>
              <a:t>    </a:t>
            </a:r>
            <a:r>
              <a:rPr lang="es-MX" sz="2400" dirty="0" err="1">
                <a:solidFill>
                  <a:schemeClr val="bg1"/>
                </a:solidFill>
                <a:latin typeface="Arial"/>
                <a:cs typeface="Arial"/>
              </a:rPr>
              <a:t>Acknowledgement</a:t>
            </a:r>
            <a:endParaRPr lang="en-GB" sz="2400" dirty="0">
              <a:solidFill>
                <a:schemeClr val="bg1"/>
              </a:solidFill>
              <a:latin typeface="Arial" panose="020B0604020202020204" pitchFamily="34" charset="0"/>
              <a:cs typeface="Arial" panose="020B0604020202020204" pitchFamily="34" charset="0"/>
            </a:endParaRPr>
          </a:p>
        </p:txBody>
      </p:sp>
      <p:sp>
        <p:nvSpPr>
          <p:cNvPr id="9" name="CuadroTexto 8">
            <a:extLst>
              <a:ext uri="{FF2B5EF4-FFF2-40B4-BE49-F238E27FC236}">
                <a16:creationId xmlns:a16="http://schemas.microsoft.com/office/drawing/2014/main" id="{F3A9B098-EB9F-32FA-2C56-4B5E4522F406}"/>
              </a:ext>
            </a:extLst>
          </p:cNvPr>
          <p:cNvSpPr txBox="1"/>
          <p:nvPr/>
        </p:nvSpPr>
        <p:spPr>
          <a:xfrm>
            <a:off x="959794" y="1524678"/>
            <a:ext cx="7224409" cy="707886"/>
          </a:xfrm>
          <a:prstGeom prst="rect">
            <a:avLst/>
          </a:prstGeom>
          <a:noFill/>
        </p:spPr>
        <p:txBody>
          <a:bodyPr wrap="square" rtlCol="0">
            <a:spAutoFit/>
          </a:bodyPr>
          <a:lstStyle/>
          <a:p>
            <a:pPr marL="0" indent="0" algn="ctr">
              <a:spcBef>
                <a:spcPts val="0"/>
              </a:spcBef>
              <a:buNone/>
            </a:pPr>
            <a:r>
              <a:rPr lang="en-US" sz="1000" dirty="0">
                <a:solidFill>
                  <a:srgbClr val="000000"/>
                </a:solidFill>
                <a:latin typeface="Arial" panose="020B0604020202020204" pitchFamily="34" charset="0"/>
                <a:cs typeface="Arial" panose="020B0604020202020204" pitchFamily="34" charset="0"/>
              </a:rPr>
              <a:t>Regional Program: </a:t>
            </a:r>
            <a:r>
              <a:rPr lang="en-US" sz="1000" b="1" dirty="0">
                <a:solidFill>
                  <a:srgbClr val="156082"/>
                </a:solidFill>
                <a:latin typeface="Arial" panose="020B0604020202020204" pitchFamily="34" charset="0"/>
                <a:cs typeface="Arial" panose="020B0604020202020204" pitchFamily="34" charset="0"/>
              </a:rPr>
              <a:t>Scaling-Up Ecosystem-Based Adaptation Measures in Rural Latin America (</a:t>
            </a:r>
            <a:r>
              <a:rPr lang="en-US" sz="1000" b="1" dirty="0" err="1">
                <a:solidFill>
                  <a:srgbClr val="156082"/>
                </a:solidFill>
                <a:latin typeface="Arial" panose="020B0604020202020204" pitchFamily="34" charset="0"/>
                <a:cs typeface="Arial" panose="020B0604020202020204" pitchFamily="34" charset="0"/>
              </a:rPr>
              <a:t>EbA</a:t>
            </a:r>
            <a:r>
              <a:rPr lang="en-US" sz="1000" b="1" dirty="0">
                <a:solidFill>
                  <a:srgbClr val="156082"/>
                </a:solidFill>
                <a:latin typeface="Arial" panose="020B0604020202020204" pitchFamily="34" charset="0"/>
                <a:cs typeface="Arial" panose="020B0604020202020204" pitchFamily="34" charset="0"/>
              </a:rPr>
              <a:t> LAC)</a:t>
            </a:r>
          </a:p>
          <a:p>
            <a:pPr marL="0" indent="0" algn="ctr">
              <a:spcBef>
                <a:spcPts val="0"/>
              </a:spcBef>
              <a:buNone/>
            </a:pPr>
            <a:endParaRPr lang="en-US" sz="1000" dirty="0">
              <a:solidFill>
                <a:srgbClr val="000000"/>
              </a:solidFill>
              <a:latin typeface="Arial" panose="020B0604020202020204" pitchFamily="34" charset="0"/>
              <a:cs typeface="Arial" panose="020B0604020202020204" pitchFamily="34" charset="0"/>
            </a:endParaRPr>
          </a:p>
          <a:p>
            <a:pPr algn="ctr"/>
            <a:r>
              <a:rPr lang="en-US" sz="1000" dirty="0">
                <a:latin typeface="Arial"/>
                <a:cs typeface="Arial"/>
              </a:rPr>
              <a:t>The project is part of the International Climate Initiative </a:t>
            </a:r>
            <a:r>
              <a:rPr lang="en-US" sz="1000" b="0" i="0" u="none" strike="noStrike" baseline="0" dirty="0">
                <a:latin typeface="Arial"/>
                <a:cs typeface="Arial"/>
              </a:rPr>
              <a:t>(IKI). </a:t>
            </a:r>
            <a:r>
              <a:rPr lang="en-US" sz="1000" dirty="0">
                <a:latin typeface="Arial"/>
                <a:cs typeface="Arial"/>
              </a:rPr>
              <a:t>The </a:t>
            </a:r>
            <a:r>
              <a:rPr lang="en-US" sz="1000" b="0" i="0" u="none" strike="noStrike" baseline="0" dirty="0">
                <a:latin typeface="Arial"/>
                <a:cs typeface="Arial"/>
              </a:rPr>
              <a:t>Federal </a:t>
            </a:r>
            <a:r>
              <a:rPr lang="en-US" sz="1000" dirty="0">
                <a:latin typeface="Arial"/>
                <a:cs typeface="Arial"/>
              </a:rPr>
              <a:t>Ministry for the Environment, Nature Conservation</a:t>
            </a:r>
            <a:r>
              <a:rPr lang="en-US" sz="1000" b="0" i="0" u="none" strike="noStrike" baseline="0" dirty="0">
                <a:latin typeface="Arial"/>
                <a:cs typeface="Arial"/>
              </a:rPr>
              <a:t>, </a:t>
            </a:r>
            <a:r>
              <a:rPr lang="en-US" sz="1000" dirty="0">
                <a:latin typeface="Arial"/>
                <a:cs typeface="Arial"/>
              </a:rPr>
              <a:t>and </a:t>
            </a:r>
            <a:r>
              <a:rPr lang="en-US" sz="1000" b="0" i="0" u="none" strike="noStrike" baseline="0" dirty="0">
                <a:latin typeface="Arial"/>
                <a:cs typeface="Arial"/>
              </a:rPr>
              <a:t>Nuclear </a:t>
            </a:r>
            <a:r>
              <a:rPr lang="en-US" sz="1000" dirty="0">
                <a:latin typeface="Arial"/>
                <a:cs typeface="Arial"/>
              </a:rPr>
              <a:t>Safety </a:t>
            </a:r>
            <a:r>
              <a:rPr lang="en-US" sz="1000" b="0" i="0" u="none" strike="noStrike" baseline="0" dirty="0">
                <a:latin typeface="Arial"/>
                <a:cs typeface="Arial"/>
              </a:rPr>
              <a:t>(BMUV) </a:t>
            </a:r>
            <a:r>
              <a:rPr lang="en-US" sz="1000" dirty="0">
                <a:latin typeface="Arial"/>
                <a:cs typeface="Arial"/>
              </a:rPr>
              <a:t>supports this initiative based on a decision of the</a:t>
            </a:r>
            <a:r>
              <a:rPr lang="en-US" sz="1000" b="0" i="0" u="none" strike="noStrike" baseline="0" dirty="0">
                <a:latin typeface="Arial"/>
                <a:cs typeface="Arial"/>
              </a:rPr>
              <a:t> German Bundestag.</a:t>
            </a:r>
            <a:endParaRPr lang="es-CR" sz="1000" b="1" dirty="0">
              <a:solidFill>
                <a:schemeClr val="tx2">
                  <a:lumMod val="76000"/>
                  <a:lumOff val="24000"/>
                </a:schemeClr>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56410897-EEA3-63AA-3F50-BA038BD9F0D1}"/>
              </a:ext>
            </a:extLst>
          </p:cNvPr>
          <p:cNvSpPr txBox="1"/>
          <p:nvPr/>
        </p:nvSpPr>
        <p:spPr>
          <a:xfrm>
            <a:off x="2038170" y="2290140"/>
            <a:ext cx="5067656" cy="1647823"/>
          </a:xfrm>
          <a:prstGeom prst="rect">
            <a:avLst/>
          </a:prstGeom>
          <a:noFill/>
        </p:spPr>
        <p:txBody>
          <a:bodyPr wrap="square" lIns="91440" tIns="45720" rIns="91440" bIns="45720" rtlCol="0" anchor="t">
            <a:spAutoFit/>
          </a:bodyPr>
          <a:lstStyle/>
          <a:p>
            <a:pPr marR="0" lvl="0" algn="ctr" defTabSz="457200" rtl="0" eaLnBrk="1" fontAlgn="auto" latinLnBrk="0" hangingPunct="1">
              <a:lnSpc>
                <a:spcPct val="100000"/>
              </a:lnSpc>
              <a:spcBef>
                <a:spcPts val="0"/>
              </a:spcBef>
              <a:spcAft>
                <a:spcPts val="0"/>
              </a:spcAft>
              <a:buClrTx/>
              <a:buSzTx/>
              <a:buFontTx/>
              <a:buNone/>
              <a:tabLst>
                <a:tab pos="5741988" algn="l"/>
                <a:tab pos="7716838" algn="l"/>
                <a:tab pos="8161338" algn="l"/>
              </a:tabLst>
              <a:defRPr/>
            </a:pPr>
            <a:r>
              <a:rPr kumimoji="0" lang="en-US" sz="1000" b="1" i="0" u="none" strike="noStrike" kern="1200" cap="none" spc="0" normalizeH="0" baseline="0" noProof="0" dirty="0">
                <a:ln>
                  <a:noFill/>
                </a:ln>
                <a:solidFill>
                  <a:srgbClr val="0E2841">
                    <a:lumMod val="76000"/>
                    <a:lumOff val="24000"/>
                  </a:srgbClr>
                </a:solidFill>
                <a:effectLst/>
                <a:uLnTx/>
                <a:uFillTx/>
                <a:latin typeface="Arial" panose="020B0604020202020204" pitchFamily="34" charset="0"/>
                <a:ea typeface="+mn-ea"/>
                <a:cs typeface="Arial" panose="020B0604020202020204" pitchFamily="34" charset="0"/>
              </a:rPr>
              <a:t>Series: True stories and tales inspired by women fighting against the effects of Climate Change and Biodiversity Loss in Latin America</a:t>
            </a:r>
          </a:p>
          <a:p>
            <a:pPr marR="0" lvl="0" algn="ctr" defTabSz="457200" rtl="0" eaLnBrk="1" fontAlgn="auto" latinLnBrk="0" hangingPunct="1">
              <a:lnSpc>
                <a:spcPct val="100000"/>
              </a:lnSpc>
              <a:spcBef>
                <a:spcPts val="0"/>
              </a:spcBef>
              <a:spcAft>
                <a:spcPts val="0"/>
              </a:spcAft>
              <a:buClrTx/>
              <a:buSzTx/>
              <a:buFontTx/>
              <a:buNone/>
              <a:tabLst>
                <a:tab pos="5741988" algn="l"/>
                <a:tab pos="7716838" algn="l"/>
                <a:tab pos="8161338" algn="l"/>
              </a:tabLst>
              <a:defRPr/>
            </a:pPr>
            <a:endParaRPr kumimoji="0" lang="en-US" sz="1000" b="1" i="0" u="none" strike="noStrike" kern="1200" cap="none" spc="0" normalizeH="0" baseline="0" noProof="0" dirty="0">
              <a:ln>
                <a:noFill/>
              </a:ln>
              <a:solidFill>
                <a:srgbClr val="0E2841">
                  <a:lumMod val="76000"/>
                  <a:lumOff val="24000"/>
                </a:srgbClr>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000" b="1" i="0" u="none" strike="noStrike" kern="1200" cap="none" spc="0" normalizeH="0" baseline="0" noProof="0" dirty="0">
              <a:ln>
                <a:noFill/>
              </a:ln>
              <a:solidFill>
                <a:srgbClr val="0E2841">
                  <a:lumMod val="76000"/>
                  <a:lumOff val="24000"/>
                </a:srgbClr>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ts val="1500"/>
              </a:lnSpc>
              <a:spcBef>
                <a:spcPts val="0"/>
              </a:spcBef>
              <a:spcAft>
                <a:spcPts val="0"/>
              </a:spcAft>
              <a:buClrTx/>
              <a:buSzTx/>
              <a:buFontTx/>
              <a:buNone/>
              <a:tabLst/>
              <a:defRPr/>
            </a:pPr>
            <a:r>
              <a:rPr kumimoji="0" lang="en-US" sz="900" b="0" i="0" u="none" strike="noStrike" kern="1200" cap="none" spc="0" normalizeH="0" baseline="0" noProof="0" dirty="0" err="1">
                <a:ln>
                  <a:noFill/>
                </a:ln>
                <a:solidFill>
                  <a:srgbClr val="0E2841">
                    <a:lumMod val="76000"/>
                    <a:lumOff val="24000"/>
                  </a:srgbClr>
                </a:solidFill>
                <a:effectLst/>
                <a:uLnTx/>
                <a:uFillTx/>
                <a:latin typeface="Arial" panose="020B0604020202020204" pitchFamily="34" charset="0"/>
                <a:ea typeface="+mn-ea"/>
                <a:cs typeface="Arial" panose="020B0604020202020204" pitchFamily="34" charset="0"/>
              </a:rPr>
              <a:t>Programme</a:t>
            </a:r>
            <a:r>
              <a:rPr kumimoji="0" lang="en-US" sz="900" b="0" i="0" u="none" strike="noStrike" kern="1200" cap="none" spc="0" normalizeH="0" baseline="0" noProof="0" dirty="0">
                <a:ln>
                  <a:noFill/>
                </a:ln>
                <a:solidFill>
                  <a:srgbClr val="0E2841">
                    <a:lumMod val="76000"/>
                    <a:lumOff val="24000"/>
                  </a:srgbClr>
                </a:solidFill>
                <a:effectLst/>
                <a:uLnTx/>
                <a:uFillTx/>
                <a:latin typeface="Arial" panose="020B0604020202020204" pitchFamily="34" charset="0"/>
                <a:ea typeface="+mn-ea"/>
                <a:cs typeface="Arial" panose="020B0604020202020204" pitchFamily="34" charset="0"/>
              </a:rPr>
              <a:t> Director: </a:t>
            </a: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Dr. Astrid Michels</a:t>
            </a:r>
          </a:p>
          <a:p>
            <a:pPr marL="0" marR="0" lvl="0" indent="0" algn="ctr" defTabSz="457200" rtl="0" eaLnBrk="1" fontAlgn="auto" latinLnBrk="0" hangingPunct="1">
              <a:lnSpc>
                <a:spcPts val="15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E2841">
                    <a:lumMod val="76000"/>
                    <a:lumOff val="24000"/>
                  </a:srgbClr>
                </a:solidFill>
                <a:effectLst/>
                <a:uLnTx/>
                <a:uFillTx/>
                <a:latin typeface="Arial" panose="020B0604020202020204" pitchFamily="34" charset="0"/>
                <a:ea typeface="+mn-ea"/>
                <a:cs typeface="Arial" panose="020B0604020202020204" pitchFamily="34" charset="0"/>
              </a:rPr>
              <a:t>Series coordinator and original idea</a:t>
            </a:r>
            <a:r>
              <a:rPr kumimoji="0" lang="es-ES" sz="900" b="0" i="0" u="none" strike="noStrike" kern="1200" cap="none" spc="0" normalizeH="0" baseline="0" noProof="0" dirty="0">
                <a:ln>
                  <a:noFill/>
                </a:ln>
                <a:solidFill>
                  <a:srgbClr val="0E2841">
                    <a:lumMod val="76000"/>
                    <a:lumOff val="24000"/>
                  </a:srgbClr>
                </a:solidFill>
                <a:effectLst/>
                <a:uLnTx/>
                <a:uFillTx/>
                <a:latin typeface="Arial" panose="020B0604020202020204" pitchFamily="34" charset="0"/>
                <a:ea typeface="+mn-ea"/>
                <a:cs typeface="Arial" panose="020B0604020202020204" pitchFamily="34" charset="0"/>
              </a:rPr>
              <a:t>: </a:t>
            </a:r>
            <a:r>
              <a:rPr kumimoji="0" lang="es-E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Nicole Nucinkis</a:t>
            </a:r>
          </a:p>
          <a:p>
            <a:pPr algn="ctr">
              <a:lnSpc>
                <a:spcPts val="1500"/>
              </a:lnSpc>
              <a:defRPr/>
            </a:pPr>
            <a:r>
              <a:rPr kumimoji="0" lang="en-US" sz="900" b="0" i="0" u="none" strike="noStrike" kern="1200" cap="none" spc="0" normalizeH="0" baseline="0" noProof="0">
                <a:ln>
                  <a:noFill/>
                </a:ln>
                <a:solidFill>
                  <a:srgbClr val="0E2841"/>
                </a:solidFill>
                <a:effectLst/>
                <a:uLnTx/>
                <a:uFillTx/>
                <a:latin typeface="Arial"/>
                <a:cs typeface="Arial"/>
              </a:rPr>
              <a:t>Edition: </a:t>
            </a:r>
            <a:r>
              <a:rPr kumimoji="0" lang="en-US" sz="900" b="0" i="0" u="none" strike="noStrike" kern="1200" cap="none" spc="0" normalizeH="0" baseline="0" noProof="0">
                <a:ln>
                  <a:noFill/>
                </a:ln>
                <a:solidFill>
                  <a:prstClr val="black"/>
                </a:solidFill>
                <a:effectLst/>
                <a:uLnTx/>
                <a:uFillTx/>
                <a:latin typeface="Arial"/>
                <a:cs typeface="Arial"/>
              </a:rPr>
              <a:t>Dr.</a:t>
            </a:r>
            <a:r>
              <a:rPr kumimoji="0" lang="en-US" sz="900" b="0" i="0" u="none" strike="noStrike" kern="1200" cap="none" spc="0" normalizeH="0" baseline="0" noProof="0">
                <a:ln>
                  <a:noFill/>
                </a:ln>
                <a:solidFill>
                  <a:srgbClr val="0E2841"/>
                </a:solidFill>
                <a:effectLst/>
                <a:uLnTx/>
                <a:uFillTx/>
                <a:latin typeface="Arial"/>
                <a:cs typeface="Arial"/>
              </a:rPr>
              <a:t> </a:t>
            </a:r>
            <a:r>
              <a:rPr kumimoji="0" lang="en-US" sz="900" b="0" i="0" u="none" strike="noStrike" kern="1200" cap="none" spc="0" normalizeH="0" baseline="0" noProof="0">
                <a:ln>
                  <a:noFill/>
                </a:ln>
                <a:solidFill>
                  <a:prstClr val="black"/>
                </a:solidFill>
                <a:effectLst/>
                <a:uLnTx/>
                <a:uFillTx/>
                <a:latin typeface="Arial"/>
                <a:cs typeface="Arial"/>
              </a:rPr>
              <a:t>Astrid Michels </a:t>
            </a:r>
            <a:r>
              <a:rPr lang="en-US" sz="900">
                <a:solidFill>
                  <a:prstClr val="black"/>
                </a:solidFill>
                <a:latin typeface="Arial"/>
                <a:cs typeface="Arial"/>
              </a:rPr>
              <a:t>and </a:t>
            </a:r>
            <a:r>
              <a:rPr kumimoji="0" lang="en-US" sz="900" b="0" i="0" u="none" strike="noStrike" kern="1200" cap="none" spc="0" normalizeH="0" baseline="0" noProof="0">
                <a:ln>
                  <a:noFill/>
                </a:ln>
                <a:solidFill>
                  <a:prstClr val="black"/>
                </a:solidFill>
                <a:effectLst/>
                <a:uLnTx/>
                <a:uFillTx/>
                <a:latin typeface="Arial"/>
                <a:cs typeface="Arial"/>
              </a:rPr>
              <a:t>Nicole Nucinkis</a:t>
            </a:r>
            <a:endParaRPr lang="en-US" sz="900" b="0" i="0" u="none" strike="noStrike" kern="1200" cap="none" spc="0" normalizeH="0" baseline="0" noProof="0">
              <a:ln>
                <a:noFill/>
              </a:ln>
              <a:solidFill>
                <a:prstClr val="black"/>
              </a:solidFill>
              <a:effectLst/>
              <a:uLnTx/>
              <a:uFillTx/>
              <a:latin typeface="Arial"/>
              <a:cs typeface="Arial"/>
            </a:endParaRPr>
          </a:p>
          <a:p>
            <a:pPr algn="ctr">
              <a:lnSpc>
                <a:spcPts val="1500"/>
              </a:lnSpc>
              <a:defRPr/>
            </a:pPr>
            <a:r>
              <a:rPr lang="es-ES" sz="900" err="1">
                <a:solidFill>
                  <a:srgbClr val="0E2841"/>
                </a:solidFill>
                <a:latin typeface="Arial"/>
                <a:cs typeface="Arial"/>
              </a:rPr>
              <a:t>Design</a:t>
            </a:r>
            <a:r>
              <a:rPr kumimoji="0" lang="es-ES" sz="900" b="0" i="0" u="none" strike="noStrike" kern="1200" cap="none" spc="0" normalizeH="0" baseline="0" noProof="0">
                <a:ln>
                  <a:noFill/>
                </a:ln>
                <a:solidFill>
                  <a:srgbClr val="0E2841"/>
                </a:solidFill>
                <a:effectLst/>
                <a:uLnTx/>
                <a:uFillTx/>
                <a:latin typeface="Arial"/>
                <a:cs typeface="Arial"/>
              </a:rPr>
              <a:t>: </a:t>
            </a:r>
            <a:r>
              <a:rPr kumimoji="0" lang="es-ES" sz="900" b="0" i="0" u="none" strike="noStrike" kern="1200" cap="none" spc="0" normalizeH="0" baseline="0" noProof="0">
                <a:ln>
                  <a:noFill/>
                </a:ln>
                <a:solidFill>
                  <a:prstClr val="black"/>
                </a:solidFill>
                <a:effectLst/>
                <a:uLnTx/>
                <a:uFillTx/>
                <a:latin typeface="Arial"/>
                <a:cs typeface="Arial"/>
              </a:rPr>
              <a:t>Patricia Villa-Roel </a:t>
            </a:r>
            <a:r>
              <a:rPr lang="es-ES" sz="900">
                <a:solidFill>
                  <a:prstClr val="black"/>
                </a:solidFill>
                <a:latin typeface="Arial"/>
                <a:cs typeface="Arial"/>
              </a:rPr>
              <a:t>and </a:t>
            </a:r>
            <a:r>
              <a:rPr kumimoji="0" lang="es-ES" sz="900" b="0" i="0" u="none" strike="noStrike" kern="1200" cap="none" spc="0" normalizeH="0" baseline="0" noProof="0">
                <a:ln>
                  <a:noFill/>
                </a:ln>
                <a:solidFill>
                  <a:prstClr val="black"/>
                </a:solidFill>
                <a:effectLst/>
                <a:uLnTx/>
                <a:uFillTx/>
                <a:latin typeface="Arial"/>
                <a:cs typeface="Arial"/>
              </a:rPr>
              <a:t>Diana Ramírez</a:t>
            </a:r>
            <a:endParaRPr kumimoji="0" lang="en-US" sz="900" b="0" i="0" u="none" strike="noStrike" kern="1200" cap="none" spc="0" normalizeH="0" baseline="0" noProof="0">
              <a:ln>
                <a:noFill/>
              </a:ln>
              <a:solidFill>
                <a:prstClr val="black"/>
              </a:solidFill>
              <a:effectLst/>
              <a:uLnTx/>
              <a:uFillTx/>
              <a:latin typeface="Arial"/>
              <a:ea typeface="+mn-ea"/>
              <a:cs typeface="Arial"/>
            </a:endParaRPr>
          </a:p>
          <a:p>
            <a:pPr marL="0" marR="0" lvl="0" indent="0" algn="ctr" defTabSz="457200" rtl="0" eaLnBrk="1" fontAlgn="auto" latinLnBrk="0" hangingPunct="1">
              <a:lnSpc>
                <a:spcPts val="15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a:ea typeface="+mn-ea"/>
                <a:cs typeface="Arial"/>
              </a:rPr>
              <a:t>San José, </a:t>
            </a:r>
            <a:r>
              <a:rPr kumimoji="0" lang="en-US" sz="900" b="0" i="0" u="none" strike="noStrike" kern="1200" cap="none" spc="0" normalizeH="0" baseline="0" noProof="0" dirty="0" err="1">
                <a:ln>
                  <a:noFill/>
                </a:ln>
                <a:solidFill>
                  <a:prstClr val="black"/>
                </a:solidFill>
                <a:effectLst/>
                <a:uLnTx/>
                <a:uFillTx/>
                <a:latin typeface="Arial"/>
                <a:ea typeface="+mn-ea"/>
                <a:cs typeface="Arial"/>
              </a:rPr>
              <a:t>october</a:t>
            </a:r>
            <a:r>
              <a:rPr kumimoji="0" lang="en-US" sz="900" b="0" i="0" u="none" strike="noStrike" kern="1200" cap="none" spc="0" normalizeH="0" baseline="0" noProof="0" dirty="0">
                <a:ln>
                  <a:noFill/>
                </a:ln>
                <a:solidFill>
                  <a:prstClr val="black"/>
                </a:solidFill>
                <a:effectLst/>
                <a:uLnTx/>
                <a:uFillTx/>
                <a:latin typeface="Arial"/>
                <a:ea typeface="+mn-ea"/>
                <a:cs typeface="Arial"/>
              </a:rPr>
              <a:t> 2024</a:t>
            </a:r>
          </a:p>
        </p:txBody>
      </p:sp>
      <p:pic>
        <p:nvPicPr>
          <p:cNvPr id="6" name="Imagen 5">
            <a:extLst>
              <a:ext uri="{FF2B5EF4-FFF2-40B4-BE49-F238E27FC236}">
                <a16:creationId xmlns:a16="http://schemas.microsoft.com/office/drawing/2014/main" id="{F2D5CD58-531A-EEFC-098E-397FE0A58AB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628803" y="3995539"/>
            <a:ext cx="5886390" cy="954784"/>
          </a:xfrm>
          <a:prstGeom prst="rect">
            <a:avLst/>
          </a:prstGeom>
        </p:spPr>
      </p:pic>
      <p:pic>
        <p:nvPicPr>
          <p:cNvPr id="7" name="Imagen 6">
            <a:extLst>
              <a:ext uri="{FF2B5EF4-FFF2-40B4-BE49-F238E27FC236}">
                <a16:creationId xmlns:a16="http://schemas.microsoft.com/office/drawing/2014/main" id="{2BCA72ED-93FF-B889-FC0E-B8F068969FA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930666" y="512318"/>
            <a:ext cx="1282665" cy="954784"/>
          </a:xfrm>
          <a:prstGeom prst="rect">
            <a:avLst/>
          </a:prstGeom>
        </p:spPr>
      </p:pic>
    </p:spTree>
    <p:extLst>
      <p:ext uri="{BB962C8B-B14F-4D97-AF65-F5344CB8AC3E}">
        <p14:creationId xmlns:p14="http://schemas.microsoft.com/office/powerpoint/2010/main" val="3366014134"/>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15">
            <a:extLst>
              <a:ext uri="{FF2B5EF4-FFF2-40B4-BE49-F238E27FC236}">
                <a16:creationId xmlns:a16="http://schemas.microsoft.com/office/drawing/2014/main" id="{C0098B3A-4309-61EE-BAE8-479BABC8F66D}"/>
              </a:ext>
            </a:extLst>
          </p:cNvPr>
          <p:cNvSpPr/>
          <p:nvPr/>
        </p:nvSpPr>
        <p:spPr>
          <a:xfrm>
            <a:off x="4080913" y="2701636"/>
            <a:ext cx="5132359" cy="2441864"/>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ángulo 1">
            <a:extLst>
              <a:ext uri="{FF2B5EF4-FFF2-40B4-BE49-F238E27FC236}">
                <a16:creationId xmlns:a16="http://schemas.microsoft.com/office/drawing/2014/main" id="{4FE6F827-05FC-C787-4EE3-6F54754D3496}"/>
              </a:ext>
            </a:extLst>
          </p:cNvPr>
          <p:cNvSpPr/>
          <p:nvPr/>
        </p:nvSpPr>
        <p:spPr>
          <a:xfrm>
            <a:off x="-1" y="-1"/>
            <a:ext cx="3915867" cy="514349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Content Placeholder 5">
            <a:extLst>
              <a:ext uri="{FF2B5EF4-FFF2-40B4-BE49-F238E27FC236}">
                <a16:creationId xmlns:a16="http://schemas.microsoft.com/office/drawing/2014/main" id="{12F5512E-EDEE-0B52-D1B9-7E94D254A307}"/>
              </a:ext>
            </a:extLst>
          </p:cNvPr>
          <p:cNvSpPr>
            <a:spLocks noGrp="1"/>
          </p:cNvSpPr>
          <p:nvPr>
            <p:ph sz="half" idx="2"/>
          </p:nvPr>
        </p:nvSpPr>
        <p:spPr>
          <a:xfrm>
            <a:off x="154714" y="750493"/>
            <a:ext cx="3527581" cy="4195429"/>
          </a:xfrm>
          <a:ln>
            <a:noFill/>
          </a:ln>
        </p:spPr>
        <p:txBody>
          <a:bodyPr vert="horz" lIns="91440" tIns="45720" rIns="91440" bIns="45720" rtlCol="0" anchor="t">
            <a:noAutofit/>
          </a:bodyPr>
          <a:lstStyle/>
          <a:p>
            <a:pPr marL="0" indent="0">
              <a:lnSpc>
                <a:spcPct val="100000"/>
              </a:lnSpc>
              <a:spcBef>
                <a:spcPts val="0"/>
              </a:spcBef>
              <a:spcAft>
                <a:spcPts val="1200"/>
              </a:spcAft>
              <a:buClr>
                <a:srgbClr val="6FC3BA"/>
              </a:buClr>
              <a:buNone/>
            </a:pPr>
            <a:r>
              <a:rPr lang="en-GB" sz="1500" dirty="0">
                <a:solidFill>
                  <a:schemeClr val="bg1"/>
                </a:solidFill>
                <a:latin typeface="Arial"/>
                <a:cs typeface="Arial"/>
              </a:rPr>
              <a:t>The implementation of the Río </a:t>
            </a:r>
            <a:r>
              <a:rPr lang="en-GB" sz="1500" dirty="0" err="1">
                <a:solidFill>
                  <a:schemeClr val="bg1"/>
                </a:solidFill>
                <a:latin typeface="Arial"/>
                <a:cs typeface="Arial"/>
              </a:rPr>
              <a:t>Azero</a:t>
            </a:r>
            <a:r>
              <a:rPr lang="en-GB" sz="1500" dirty="0">
                <a:solidFill>
                  <a:schemeClr val="bg1"/>
                </a:solidFill>
                <a:latin typeface="Arial"/>
                <a:cs typeface="Arial"/>
              </a:rPr>
              <a:t> Watershed Management Plan has allowed to: </a:t>
            </a:r>
          </a:p>
          <a:p>
            <a:pPr indent="0">
              <a:lnSpc>
                <a:spcPct val="100000"/>
              </a:lnSpc>
              <a:spcBef>
                <a:spcPts val="0"/>
              </a:spcBef>
              <a:spcAft>
                <a:spcPts val="600"/>
              </a:spcAft>
              <a:buClr>
                <a:srgbClr val="6FC3BA"/>
              </a:buClr>
            </a:pPr>
            <a:r>
              <a:rPr lang="en-GB" sz="1500" dirty="0">
                <a:solidFill>
                  <a:schemeClr val="bg1"/>
                </a:solidFill>
                <a:latin typeface="Arial"/>
                <a:cs typeface="Arial"/>
              </a:rPr>
              <a:t>Harvest rainwater in tanks to better cope with droughts.</a:t>
            </a:r>
          </a:p>
          <a:p>
            <a:pPr indent="0">
              <a:lnSpc>
                <a:spcPct val="100000"/>
              </a:lnSpc>
              <a:spcBef>
                <a:spcPts val="0"/>
              </a:spcBef>
              <a:spcAft>
                <a:spcPts val="600"/>
              </a:spcAft>
              <a:buClr>
                <a:srgbClr val="6FC3BA"/>
              </a:buClr>
            </a:pPr>
            <a:r>
              <a:rPr lang="en-GB" sz="1500" dirty="0">
                <a:solidFill>
                  <a:schemeClr val="bg1"/>
                </a:solidFill>
                <a:latin typeface="Arial"/>
                <a:cs typeface="Arial"/>
              </a:rPr>
              <a:t>Improve irrigation efficiency to increase productivity and reduce water losses. </a:t>
            </a:r>
          </a:p>
          <a:p>
            <a:pPr indent="0">
              <a:lnSpc>
                <a:spcPct val="100000"/>
              </a:lnSpc>
              <a:spcBef>
                <a:spcPts val="0"/>
              </a:spcBef>
              <a:spcAft>
                <a:spcPts val="600"/>
              </a:spcAft>
              <a:buClr>
                <a:srgbClr val="6FC3BA"/>
              </a:buClr>
            </a:pPr>
            <a:r>
              <a:rPr lang="en-GB" sz="1500" dirty="0">
                <a:solidFill>
                  <a:schemeClr val="bg1"/>
                </a:solidFill>
                <a:latin typeface="Arial"/>
                <a:cs typeface="Arial"/>
              </a:rPr>
              <a:t>Reforest 1,000 hectares, securing water availability, and enhancing climate resilience and biodiversity conservation.</a:t>
            </a:r>
          </a:p>
          <a:p>
            <a:pPr indent="0">
              <a:lnSpc>
                <a:spcPct val="100000"/>
              </a:lnSpc>
              <a:spcBef>
                <a:spcPts val="0"/>
              </a:spcBef>
              <a:spcAft>
                <a:spcPts val="600"/>
              </a:spcAft>
              <a:buClr>
                <a:srgbClr val="6FC3BA"/>
              </a:buClr>
            </a:pPr>
            <a:r>
              <a:rPr lang="en-GB" sz="1500" dirty="0">
                <a:solidFill>
                  <a:schemeClr val="bg1"/>
                </a:solidFill>
                <a:latin typeface="Arial"/>
                <a:cs typeface="Arial"/>
              </a:rPr>
              <a:t>Work in a joint and participatory manner to ensure the sustainable management of water and natural resources. </a:t>
            </a:r>
          </a:p>
        </p:txBody>
      </p:sp>
      <p:sp>
        <p:nvSpPr>
          <p:cNvPr id="5" name="Content Placeholder 4">
            <a:extLst>
              <a:ext uri="{FF2B5EF4-FFF2-40B4-BE49-F238E27FC236}">
                <a16:creationId xmlns:a16="http://schemas.microsoft.com/office/drawing/2014/main" id="{25FBE202-7235-E8D7-1DCF-F4A4C4FABFF4}"/>
              </a:ext>
            </a:extLst>
          </p:cNvPr>
          <p:cNvSpPr>
            <a:spLocks noGrp="1"/>
          </p:cNvSpPr>
          <p:nvPr>
            <p:ph sz="half" idx="1"/>
          </p:nvPr>
        </p:nvSpPr>
        <p:spPr>
          <a:xfrm>
            <a:off x="4542692" y="3238743"/>
            <a:ext cx="4264495" cy="982967"/>
          </a:xfrm>
        </p:spPr>
        <p:txBody>
          <a:bodyPr>
            <a:noAutofit/>
          </a:bodyPr>
          <a:lstStyle/>
          <a:p>
            <a:pPr marL="0" indent="0">
              <a:buNone/>
            </a:pPr>
            <a:r>
              <a:rPr lang="en-GB" sz="1600" dirty="0">
                <a:solidFill>
                  <a:srgbClr val="156082"/>
                </a:solidFill>
                <a:latin typeface="Arial" panose="020B0604020202020204" pitchFamily="34" charset="0"/>
                <a:cs typeface="Arial" panose="020B0604020202020204" pitchFamily="34" charset="0"/>
              </a:rPr>
              <a:t>“If we women put our minds to it, we can succeed in any field; but we must be determined; we cannot fall behind."</a:t>
            </a:r>
          </a:p>
          <a:p>
            <a:pPr marL="0" indent="0">
              <a:lnSpc>
                <a:spcPct val="90000"/>
              </a:lnSpc>
              <a:buNone/>
            </a:pPr>
            <a:endParaRPr lang="en-GB" sz="1600" dirty="0">
              <a:solidFill>
                <a:srgbClr val="156082"/>
              </a:solidFill>
              <a:latin typeface="Arial" panose="020B0604020202020204" pitchFamily="34" charset="0"/>
              <a:cs typeface="Arial" panose="020B0604020202020204" pitchFamily="34" charset="0"/>
            </a:endParaRPr>
          </a:p>
        </p:txBody>
      </p:sp>
      <p:sp>
        <p:nvSpPr>
          <p:cNvPr id="7" name="Rectángulo: esquinas superiores redondeadas 14">
            <a:extLst>
              <a:ext uri="{FF2B5EF4-FFF2-40B4-BE49-F238E27FC236}">
                <a16:creationId xmlns:a16="http://schemas.microsoft.com/office/drawing/2014/main" id="{39656C93-6003-2ACD-A708-54AAE04DE697}"/>
              </a:ext>
            </a:extLst>
          </p:cNvPr>
          <p:cNvSpPr/>
          <p:nvPr/>
        </p:nvSpPr>
        <p:spPr>
          <a:xfrm rot="10800000" flipV="1">
            <a:off x="4080913" y="2571750"/>
            <a:ext cx="2213354" cy="290113"/>
          </a:xfrm>
          <a:prstGeom prst="wedgeRectCallout">
            <a:avLst>
              <a:gd name="adj1" fmla="val 20619"/>
              <a:gd name="adj2" fmla="val 85393"/>
            </a:avLst>
          </a:prstGeom>
          <a:solidFill>
            <a:srgbClr val="7ABF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dirty="0">
                <a:latin typeface="Arial" panose="020B0604020202020204" pitchFamily="34" charset="0"/>
                <a:cs typeface="Arial" panose="020B0604020202020204" pitchFamily="34" charset="0"/>
              </a:rPr>
              <a:t>Message from Ana:</a:t>
            </a:r>
          </a:p>
        </p:txBody>
      </p:sp>
      <p:grpSp>
        <p:nvGrpSpPr>
          <p:cNvPr id="11" name="Grupo 10">
            <a:extLst>
              <a:ext uri="{FF2B5EF4-FFF2-40B4-BE49-F238E27FC236}">
                <a16:creationId xmlns:a16="http://schemas.microsoft.com/office/drawing/2014/main" id="{A479A1CE-D6A5-A0E9-0759-CE6E0DB98D0B}"/>
              </a:ext>
            </a:extLst>
          </p:cNvPr>
          <p:cNvGrpSpPr/>
          <p:nvPr/>
        </p:nvGrpSpPr>
        <p:grpSpPr>
          <a:xfrm>
            <a:off x="179386" y="-37433"/>
            <a:ext cx="2954703" cy="394210"/>
            <a:chOff x="179386" y="-37433"/>
            <a:chExt cx="2954703" cy="394210"/>
          </a:xfrm>
        </p:grpSpPr>
        <p:sp>
          <p:nvSpPr>
            <p:cNvPr id="2" name="Rectángulo: una sola esquina redondeada 1">
              <a:extLst>
                <a:ext uri="{FF2B5EF4-FFF2-40B4-BE49-F238E27FC236}">
                  <a16:creationId xmlns:a16="http://schemas.microsoft.com/office/drawing/2014/main" id="{A934E0B5-4BAC-8058-B850-B32766A73649}"/>
                </a:ext>
              </a:extLst>
            </p:cNvPr>
            <p:cNvSpPr/>
            <p:nvPr/>
          </p:nvSpPr>
          <p:spPr>
            <a:xfrm flipV="1">
              <a:off x="179387" y="-1286"/>
              <a:ext cx="2954702" cy="336891"/>
            </a:xfrm>
            <a:prstGeom prst="round1Rect">
              <a:avLst>
                <a:gd name="adj" fmla="val 37295"/>
              </a:avLst>
            </a:prstGeom>
            <a:solidFill>
              <a:srgbClr val="6FC3BA"/>
            </a:solidFill>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Headline">
              <a:extLst>
                <a:ext uri="{FF2B5EF4-FFF2-40B4-BE49-F238E27FC236}">
                  <a16:creationId xmlns:a16="http://schemas.microsoft.com/office/drawing/2014/main" id="{0C86EA41-923D-523E-E249-5A7F1FE9F74A}"/>
                </a:ext>
              </a:extLst>
            </p:cNvPr>
            <p:cNvSpPr txBox="1">
              <a:spLocks/>
            </p:cNvSpPr>
            <p:nvPr/>
          </p:nvSpPr>
          <p:spPr bwMode="gray">
            <a:xfrm>
              <a:off x="179386" y="-37433"/>
              <a:ext cx="2084420" cy="394210"/>
            </a:xfrm>
            <a:prstGeom prst="rect">
              <a:avLst/>
            </a:prstGeom>
          </p:spPr>
          <p:txBody>
            <a:bodyPr wrap="square">
              <a:spAutoFit/>
            </a:bodyPr>
            <a:lstStyle>
              <a:lvl1pPr algn="l" defTabSz="685800" rtl="0" eaLnBrk="1" latinLnBrk="0" hangingPunct="1">
                <a:lnSpc>
                  <a:spcPct val="90000"/>
                </a:lnSpc>
                <a:spcBef>
                  <a:spcPct val="0"/>
                </a:spcBef>
                <a:buNone/>
                <a:defRPr sz="2600" b="1" kern="1200">
                  <a:solidFill>
                    <a:schemeClr val="tx1"/>
                  </a:solidFill>
                  <a:latin typeface="+mj-lt"/>
                  <a:ea typeface="+mj-ea"/>
                  <a:cs typeface="+mj-cs"/>
                </a:defRPr>
              </a:lvl1pPr>
            </a:lstStyle>
            <a:p>
              <a:pPr>
                <a:lnSpc>
                  <a:spcPct val="120000"/>
                </a:lnSpc>
                <a:spcAft>
                  <a:spcPts val="600"/>
                </a:spcAft>
              </a:pPr>
              <a:r>
                <a:rPr lang="en-GB" sz="1800" dirty="0">
                  <a:solidFill>
                    <a:schemeClr val="bg1"/>
                  </a:solidFill>
                  <a:latin typeface="Arial" panose="020B0604020202020204" pitchFamily="34" charset="0"/>
                  <a:cs typeface="Arial" panose="020B0604020202020204" pitchFamily="34" charset="0"/>
                </a:rPr>
                <a:t>Achievements</a:t>
              </a:r>
            </a:p>
          </p:txBody>
        </p:sp>
      </p:grpSp>
      <p:grpSp>
        <p:nvGrpSpPr>
          <p:cNvPr id="12" name="Grupo 11">
            <a:extLst>
              <a:ext uri="{FF2B5EF4-FFF2-40B4-BE49-F238E27FC236}">
                <a16:creationId xmlns:a16="http://schemas.microsoft.com/office/drawing/2014/main" id="{8101EF46-012E-9B9C-29E2-F9DD147C7AEE}"/>
              </a:ext>
            </a:extLst>
          </p:cNvPr>
          <p:cNvGrpSpPr/>
          <p:nvPr/>
        </p:nvGrpSpPr>
        <p:grpSpPr>
          <a:xfrm>
            <a:off x="4080915" y="187591"/>
            <a:ext cx="4911616" cy="2395517"/>
            <a:chOff x="4080915" y="187591"/>
            <a:chExt cx="4911616" cy="2395517"/>
          </a:xfrm>
        </p:grpSpPr>
        <p:pic>
          <p:nvPicPr>
            <p:cNvPr id="14" name="Imagen 13" descr="Una persona parado en una montaña&#10;&#10;Descripción generada automáticamente con confianza media">
              <a:extLst>
                <a:ext uri="{FF2B5EF4-FFF2-40B4-BE49-F238E27FC236}">
                  <a16:creationId xmlns:a16="http://schemas.microsoft.com/office/drawing/2014/main" id="{DDBE1F6D-B4D8-86B7-9E06-0D3DD814332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080915" y="187591"/>
              <a:ext cx="4883698" cy="2388167"/>
            </a:xfrm>
            <a:prstGeom prst="rect">
              <a:avLst/>
            </a:prstGeom>
          </p:spPr>
        </p:pic>
        <p:sp>
          <p:nvSpPr>
            <p:cNvPr id="4" name="Rectángulo 3">
              <a:extLst>
                <a:ext uri="{FF2B5EF4-FFF2-40B4-BE49-F238E27FC236}">
                  <a16:creationId xmlns:a16="http://schemas.microsoft.com/office/drawing/2014/main" id="{9D41A5DF-7699-4381-E7FD-F55DC7A00130}"/>
                </a:ext>
              </a:extLst>
            </p:cNvPr>
            <p:cNvSpPr/>
            <p:nvPr/>
          </p:nvSpPr>
          <p:spPr>
            <a:xfrm>
              <a:off x="4080915" y="2347896"/>
              <a:ext cx="4883697" cy="230832"/>
            </a:xfrm>
            <a:prstGeom prst="rect">
              <a:avLst/>
            </a:prstGeom>
            <a:solidFill>
              <a:schemeClr val="tx1">
                <a:alpha val="4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CuadroTexto 8">
              <a:extLst>
                <a:ext uri="{FF2B5EF4-FFF2-40B4-BE49-F238E27FC236}">
                  <a16:creationId xmlns:a16="http://schemas.microsoft.com/office/drawing/2014/main" id="{6C9A28ED-7CD6-C0FF-C492-CD75351476CB}"/>
                </a:ext>
              </a:extLst>
            </p:cNvPr>
            <p:cNvSpPr txBox="1"/>
            <p:nvPr/>
          </p:nvSpPr>
          <p:spPr>
            <a:xfrm>
              <a:off x="7215002" y="2352276"/>
              <a:ext cx="1777529" cy="230832"/>
            </a:xfrm>
            <a:prstGeom prst="rect">
              <a:avLst/>
            </a:prstGeom>
            <a:noFill/>
          </p:spPr>
          <p:txBody>
            <a:bodyPr wrap="square" rtlCol="0">
              <a:spAutoFit/>
            </a:bodyPr>
            <a:lstStyle/>
            <a:p>
              <a:r>
                <a:rPr lang="en-GB" sz="900" dirty="0">
                  <a:solidFill>
                    <a:schemeClr val="bg1"/>
                  </a:solidFill>
                  <a:latin typeface="Arial"/>
                  <a:cs typeface="Arial"/>
                </a:rPr>
                <a:t>Ana  in the </a:t>
              </a:r>
              <a:r>
                <a:rPr lang="en-GB" sz="900" dirty="0" err="1">
                  <a:solidFill>
                    <a:schemeClr val="bg1"/>
                  </a:solidFill>
                  <a:latin typeface="Arial"/>
                  <a:cs typeface="Arial"/>
                </a:rPr>
                <a:t>Azero</a:t>
              </a:r>
              <a:r>
                <a:rPr lang="en-GB" sz="900" dirty="0">
                  <a:solidFill>
                    <a:schemeClr val="bg1"/>
                  </a:solidFill>
                  <a:latin typeface="Arial"/>
                  <a:cs typeface="Arial"/>
                </a:rPr>
                <a:t> river basin</a:t>
              </a:r>
            </a:p>
          </p:txBody>
        </p:sp>
      </p:grpSp>
      <p:grpSp>
        <p:nvGrpSpPr>
          <p:cNvPr id="13" name="Grupo 12">
            <a:extLst>
              <a:ext uri="{FF2B5EF4-FFF2-40B4-BE49-F238E27FC236}">
                <a16:creationId xmlns:a16="http://schemas.microsoft.com/office/drawing/2014/main" id="{D64BA741-5297-0A83-57A1-F315F665A7C4}"/>
              </a:ext>
            </a:extLst>
          </p:cNvPr>
          <p:cNvGrpSpPr/>
          <p:nvPr/>
        </p:nvGrpSpPr>
        <p:grpSpPr>
          <a:xfrm>
            <a:off x="4093157" y="4606198"/>
            <a:ext cx="4920628" cy="386877"/>
            <a:chOff x="4093157" y="4606198"/>
            <a:chExt cx="4920628" cy="386877"/>
          </a:xfrm>
        </p:grpSpPr>
        <p:sp>
          <p:nvSpPr>
            <p:cNvPr id="15" name="CuadroTexto 14">
              <a:extLst>
                <a:ext uri="{FF2B5EF4-FFF2-40B4-BE49-F238E27FC236}">
                  <a16:creationId xmlns:a16="http://schemas.microsoft.com/office/drawing/2014/main" id="{ABDF1670-2A35-F387-D942-2C07E044DB3C}"/>
                </a:ext>
              </a:extLst>
            </p:cNvPr>
            <p:cNvSpPr txBox="1"/>
            <p:nvPr/>
          </p:nvSpPr>
          <p:spPr>
            <a:xfrm>
              <a:off x="4093157" y="4606198"/>
              <a:ext cx="4755581" cy="184666"/>
            </a:xfrm>
            <a:prstGeom prst="rect">
              <a:avLst/>
            </a:prstGeom>
            <a:noFill/>
          </p:spPr>
          <p:txBody>
            <a:bodyPr wrap="square" rtlCol="0">
              <a:spAutoFit/>
            </a:bodyPr>
            <a:lstStyle/>
            <a:p>
              <a:pPr marL="0" indent="0">
                <a:lnSpc>
                  <a:spcPct val="100000"/>
                </a:lnSpc>
                <a:buNone/>
              </a:pPr>
              <a:r>
                <a:rPr lang="en-GB" sz="600" dirty="0">
                  <a:latin typeface="Arial"/>
                  <a:cs typeface="Arial"/>
                  <a:hlinkClick r:id="rId4">
                    <a:extLst>
                      <a:ext uri="{A12FA001-AC4F-418D-AE19-62706E023703}">
                        <ahyp:hlinkClr xmlns:ahyp="http://schemas.microsoft.com/office/drawing/2018/hyperlinkcolor" val="tx"/>
                      </a:ext>
                    </a:extLst>
                  </a:hlinkClick>
                </a:rPr>
                <a:t>Let’s work together for our basin</a:t>
              </a:r>
              <a:endParaRPr lang="en-GB" sz="600" dirty="0">
                <a:latin typeface="Arial"/>
                <a:cs typeface="Arial"/>
              </a:endParaRPr>
            </a:p>
          </p:txBody>
        </p:sp>
        <p:sp>
          <p:nvSpPr>
            <p:cNvPr id="10" name="CuadroTexto 9">
              <a:extLst>
                <a:ext uri="{FF2B5EF4-FFF2-40B4-BE49-F238E27FC236}">
                  <a16:creationId xmlns:a16="http://schemas.microsoft.com/office/drawing/2014/main" id="{E99CD4A6-D0EF-54A7-401E-1C9F2CB3CDD7}"/>
                </a:ext>
              </a:extLst>
            </p:cNvPr>
            <p:cNvSpPr txBox="1"/>
            <p:nvPr/>
          </p:nvSpPr>
          <p:spPr>
            <a:xfrm>
              <a:off x="4093157" y="4734543"/>
              <a:ext cx="4920628" cy="258532"/>
            </a:xfrm>
            <a:prstGeom prst="rect">
              <a:avLst/>
            </a:prstGeom>
            <a:noFill/>
          </p:spPr>
          <p:txBody>
            <a:bodyPr wrap="square" lIns="91440" tIns="45720" rIns="91440" bIns="45720" rtlCol="0" anchor="t">
              <a:spAutoFit/>
            </a:bodyPr>
            <a:lstStyle/>
            <a:p>
              <a:pPr marR="0" lvl="0" algn="l" defTabSz="685800" rtl="0" eaLnBrk="1" fontAlgn="auto" latinLnBrk="0" hangingPunct="1">
                <a:lnSpc>
                  <a:spcPct val="90000"/>
                </a:lnSpc>
                <a:spcBef>
                  <a:spcPts val="750"/>
                </a:spcBef>
                <a:spcAft>
                  <a:spcPts val="0"/>
                </a:spcAft>
                <a:buClrTx/>
                <a:buSzTx/>
                <a:tabLst/>
                <a:defRPr/>
              </a:pPr>
              <a:r>
                <a:rPr kumimoji="0" lang="en-GB" sz="600" b="0" i="0" u="none" strike="noStrike" kern="1200" cap="none" spc="0" normalizeH="0" baseline="0" dirty="0">
                  <a:ln>
                    <a:noFill/>
                  </a:ln>
                  <a:effectLst/>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Integrated rural development at river basin level </a:t>
              </a:r>
              <a:r>
                <a:rPr kumimoji="0" lang="en-GB" sz="6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(PROCUENCA), GIZ Bolivia, on behalf of BMZ.</a:t>
              </a:r>
            </a:p>
            <a:p>
              <a:pPr marR="0" lvl="0" algn="l" defTabSz="685800" rtl="0" eaLnBrk="1" fontAlgn="auto" latinLnBrk="0" hangingPunct="1">
                <a:lnSpc>
                  <a:spcPct val="90000"/>
                </a:lnSpc>
                <a:spcAft>
                  <a:spcPts val="0"/>
                </a:spcAft>
                <a:buClrTx/>
                <a:buSzTx/>
                <a:tabLst/>
                <a:defRPr/>
              </a:pPr>
              <a:r>
                <a:rPr kumimoji="0" lang="en-GB" sz="6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Authors: Judith Vanessa Santander, </a:t>
              </a:r>
              <a:r>
                <a:rPr kumimoji="0" lang="en-GB" sz="600" b="0" i="0" u="none" strike="noStrike" kern="1200" cap="none" spc="0" normalizeH="0" baseline="0" dirty="0" err="1">
                  <a:ln>
                    <a:noFill/>
                  </a:ln>
                  <a:solidFill>
                    <a:prstClr val="black"/>
                  </a:solidFill>
                  <a:effectLst/>
                  <a:uLnTx/>
                  <a:uFillTx/>
                  <a:latin typeface="Arial" panose="020B0604020202020204" pitchFamily="34" charset="0"/>
                  <a:ea typeface="+mn-ea"/>
                  <a:cs typeface="Arial" panose="020B0604020202020204" pitchFamily="34" charset="0"/>
                </a:rPr>
                <a:t>Génesis</a:t>
              </a:r>
              <a:r>
                <a:rPr kumimoji="0" lang="en-GB" sz="6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 Nava and Katerin Brieger. Photos: © Archive GIZ Bolivia PROCUENCA</a:t>
              </a:r>
              <a:endParaRPr lang="en-GB" sz="600" dirty="0">
                <a:latin typeface="Arial"/>
                <a:cs typeface="Arial"/>
              </a:endParaRPr>
            </a:p>
          </p:txBody>
        </p:sp>
      </p:grpSp>
      <p:sp>
        <p:nvSpPr>
          <p:cNvPr id="3510" name="Forma libre: forma 3509">
            <a:extLst>
              <a:ext uri="{FF2B5EF4-FFF2-40B4-BE49-F238E27FC236}">
                <a16:creationId xmlns:a16="http://schemas.microsoft.com/office/drawing/2014/main" id="{AD0E6428-7F82-2902-70F4-78425564B0FB}"/>
              </a:ext>
            </a:extLst>
          </p:cNvPr>
          <p:cNvSpPr/>
          <p:nvPr/>
        </p:nvSpPr>
        <p:spPr>
          <a:xfrm>
            <a:off x="2827466" y="221196"/>
            <a:ext cx="6134" cy="5137"/>
          </a:xfrm>
          <a:custGeom>
            <a:avLst/>
            <a:gdLst>
              <a:gd name="connsiteX0" fmla="*/ 6134 w 6134"/>
              <a:gd name="connsiteY0" fmla="*/ 0 h 5137"/>
              <a:gd name="connsiteX1" fmla="*/ 1269 w 6134"/>
              <a:gd name="connsiteY1" fmla="*/ 4865 h 5137"/>
              <a:gd name="connsiteX2" fmla="*/ 2055 w 6134"/>
              <a:gd name="connsiteY2" fmla="*/ 3989 h 5137"/>
              <a:gd name="connsiteX3" fmla="*/ 0 w 6134"/>
              <a:gd name="connsiteY3" fmla="*/ 5137 h 5137"/>
              <a:gd name="connsiteX4" fmla="*/ 6134 w 6134"/>
              <a:gd name="connsiteY4" fmla="*/ 0 h 5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4" h="5137">
                <a:moveTo>
                  <a:pt x="6134" y="0"/>
                </a:moveTo>
                <a:cubicBezTo>
                  <a:pt x="4563" y="1692"/>
                  <a:pt x="2931" y="3294"/>
                  <a:pt x="1269" y="4865"/>
                </a:cubicBezTo>
                <a:cubicBezTo>
                  <a:pt x="1541" y="4593"/>
                  <a:pt x="1813" y="4291"/>
                  <a:pt x="2055" y="3989"/>
                </a:cubicBezTo>
                <a:cubicBezTo>
                  <a:pt x="1390" y="4382"/>
                  <a:pt x="695" y="4774"/>
                  <a:pt x="0" y="5137"/>
                </a:cubicBezTo>
                <a:cubicBezTo>
                  <a:pt x="2115" y="3536"/>
                  <a:pt x="4170" y="1813"/>
                  <a:pt x="6134" y="0"/>
                </a:cubicBezTo>
                <a:close/>
              </a:path>
            </a:pathLst>
          </a:custGeom>
          <a:solidFill>
            <a:srgbClr val="000000">
              <a:alpha val="20000"/>
            </a:srgbClr>
          </a:solidFill>
          <a:ln w="2990" cap="flat">
            <a:noFill/>
            <a:prstDash val="solid"/>
            <a:miter/>
          </a:ln>
        </p:spPr>
        <p:txBody>
          <a:bodyPr rtlCol="0" anchor="ctr"/>
          <a:lstStyle/>
          <a:p>
            <a:endParaRPr lang="en-GB" dirty="0"/>
          </a:p>
        </p:txBody>
      </p:sp>
      <p:sp>
        <p:nvSpPr>
          <p:cNvPr id="3511" name="Elipse 3510">
            <a:extLst>
              <a:ext uri="{FF2B5EF4-FFF2-40B4-BE49-F238E27FC236}">
                <a16:creationId xmlns:a16="http://schemas.microsoft.com/office/drawing/2014/main" id="{14830B90-265C-CB15-6614-F7A89DEEDA5F}"/>
              </a:ext>
            </a:extLst>
          </p:cNvPr>
          <p:cNvSpPr/>
          <p:nvPr/>
        </p:nvSpPr>
        <p:spPr>
          <a:xfrm>
            <a:off x="2707264" y="76200"/>
            <a:ext cx="221456" cy="221456"/>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Elipse 16">
            <a:hlinkClick r:id="rId6" action="ppaction://hlinksldjump"/>
            <a:extLst>
              <a:ext uri="{FF2B5EF4-FFF2-40B4-BE49-F238E27FC236}">
                <a16:creationId xmlns:a16="http://schemas.microsoft.com/office/drawing/2014/main" id="{A0DFCD85-A9DF-74CB-E750-96D8F9895772}"/>
              </a:ext>
            </a:extLst>
          </p:cNvPr>
          <p:cNvSpPr/>
          <p:nvPr/>
        </p:nvSpPr>
        <p:spPr>
          <a:xfrm>
            <a:off x="8977782" y="4966437"/>
            <a:ext cx="139024" cy="139024"/>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11371917"/>
      </p:ext>
    </p:extLst>
  </p:cSld>
  <p:clrMapOvr>
    <a:masterClrMapping/>
  </p:clrMapOvr>
  <p:transition spd="slow" advClick="0" advTm="30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5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childTnLst>
                                </p:cTn>
                              </p:par>
                            </p:childTnLst>
                          </p:cTn>
                        </p:par>
                        <p:par>
                          <p:cTn id="13" fill="hold">
                            <p:stCondLst>
                              <p:cond delay="2500"/>
                            </p:stCondLst>
                            <p:childTnLst>
                              <p:par>
                                <p:cTn id="14" presetID="10" presetClass="entr" presetSubtype="0" fill="hold" grpId="0" nodeType="afterEffect">
                                  <p:stCondLst>
                                    <p:cond delay="50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1000"/>
                                        <p:tgtEl>
                                          <p:spTgt spid="3">
                                            <p:txEl>
                                              <p:pRg st="1" end="1"/>
                                            </p:txEl>
                                          </p:spTgt>
                                        </p:tgtEl>
                                      </p:cBhvr>
                                    </p:animEffect>
                                  </p:childTnLst>
                                </p:cTn>
                              </p:par>
                              <p:par>
                                <p:cTn id="17" presetID="53"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Effect transition="in" filter="fade">
                                      <p:cBhvr>
                                        <p:cTn id="21" dur="1000"/>
                                        <p:tgtEl>
                                          <p:spTgt spid="12"/>
                                        </p:tgtEl>
                                      </p:cBhvr>
                                    </p:animEffect>
                                  </p:childTnLst>
                                </p:cTn>
                              </p:par>
                            </p:childTnLst>
                          </p:cTn>
                        </p:par>
                        <p:par>
                          <p:cTn id="22" fill="hold">
                            <p:stCondLst>
                              <p:cond delay="4000"/>
                            </p:stCondLst>
                            <p:childTnLst>
                              <p:par>
                                <p:cTn id="23" presetID="10" presetClass="entr" presetSubtype="0" fill="hold" grpId="0" nodeType="afterEffect">
                                  <p:stCondLst>
                                    <p:cond delay="50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childTnLst>
                                </p:cTn>
                              </p:par>
                            </p:childTnLst>
                          </p:cTn>
                        </p:par>
                        <p:par>
                          <p:cTn id="26" fill="hold">
                            <p:stCondLst>
                              <p:cond delay="5500"/>
                            </p:stCondLst>
                            <p:childTnLst>
                              <p:par>
                                <p:cTn id="27" presetID="10" presetClass="entr" presetSubtype="0" fill="hold" grpId="0" nodeType="afterEffect">
                                  <p:stCondLst>
                                    <p:cond delay="50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1000"/>
                                        <p:tgtEl>
                                          <p:spTgt spid="3">
                                            <p:txEl>
                                              <p:pRg st="3" end="3"/>
                                            </p:txEl>
                                          </p:spTgt>
                                        </p:tgtEl>
                                      </p:cBhvr>
                                    </p:animEffect>
                                  </p:childTnLst>
                                </p:cTn>
                              </p:par>
                            </p:childTnLst>
                          </p:cTn>
                        </p:par>
                        <p:par>
                          <p:cTn id="30" fill="hold">
                            <p:stCondLst>
                              <p:cond delay="7000"/>
                            </p:stCondLst>
                            <p:childTnLst>
                              <p:par>
                                <p:cTn id="31" presetID="10" presetClass="entr" presetSubtype="0" fill="hold" grpId="0" nodeType="afterEffect">
                                  <p:stCondLst>
                                    <p:cond delay="50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childTnLst>
                                </p:cTn>
                              </p:par>
                            </p:childTnLst>
                          </p:cTn>
                        </p:par>
                        <p:par>
                          <p:cTn id="34" fill="hold">
                            <p:stCondLst>
                              <p:cond delay="8500"/>
                            </p:stCondLst>
                            <p:childTnLst>
                              <p:par>
                                <p:cTn id="35" presetID="47" presetClass="entr" presetSubtype="0"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2000"/>
                                        <p:tgtEl>
                                          <p:spTgt spid="7"/>
                                        </p:tgtEl>
                                      </p:cBhvr>
                                    </p:animEffect>
                                    <p:anim calcmode="lin" valueType="num">
                                      <p:cBhvr>
                                        <p:cTn id="38" dur="2000" fill="hold"/>
                                        <p:tgtEl>
                                          <p:spTgt spid="7"/>
                                        </p:tgtEl>
                                        <p:attrNameLst>
                                          <p:attrName>ppt_x</p:attrName>
                                        </p:attrNameLst>
                                      </p:cBhvr>
                                      <p:tavLst>
                                        <p:tav tm="0">
                                          <p:val>
                                            <p:strVal val="#ppt_x"/>
                                          </p:val>
                                        </p:tav>
                                        <p:tav tm="100000">
                                          <p:val>
                                            <p:strVal val="#ppt_x"/>
                                          </p:val>
                                        </p:tav>
                                      </p:tavLst>
                                    </p:anim>
                                    <p:anim calcmode="lin" valueType="num">
                                      <p:cBhvr>
                                        <p:cTn id="39" dur="2000" fill="hold"/>
                                        <p:tgtEl>
                                          <p:spTgt spid="7"/>
                                        </p:tgtEl>
                                        <p:attrNameLst>
                                          <p:attrName>ppt_y</p:attrName>
                                        </p:attrNameLst>
                                      </p:cBhvr>
                                      <p:tavLst>
                                        <p:tav tm="0">
                                          <p:val>
                                            <p:strVal val="#ppt_y-.1"/>
                                          </p:val>
                                        </p:tav>
                                        <p:tav tm="100000">
                                          <p:val>
                                            <p:strVal val="#ppt_y"/>
                                          </p:val>
                                        </p:tav>
                                      </p:tavLst>
                                    </p:anim>
                                  </p:childTnLst>
                                </p:cTn>
                              </p:par>
                            </p:childTnLst>
                          </p:cTn>
                        </p:par>
                        <p:par>
                          <p:cTn id="40" fill="hold">
                            <p:stCondLst>
                              <p:cond delay="10500"/>
                            </p:stCondLst>
                            <p:childTnLst>
                              <p:par>
                                <p:cTn id="41" presetID="10" presetClass="entr" presetSubtype="0" fill="hold" grpId="0" nodeType="afterEffect">
                                  <p:stCondLst>
                                    <p:cond delay="500"/>
                                  </p:stCondLst>
                                  <p:childTnLst>
                                    <p:set>
                                      <p:cBhvr>
                                        <p:cTn id="42" dur="1" fill="hold">
                                          <p:stCondLst>
                                            <p:cond delay="0"/>
                                          </p:stCondLst>
                                        </p:cTn>
                                        <p:tgtEl>
                                          <p:spTgt spid="5">
                                            <p:txEl>
                                              <p:pRg st="0" end="0"/>
                                            </p:txEl>
                                          </p:spTgt>
                                        </p:tgtEl>
                                        <p:attrNameLst>
                                          <p:attrName>style.visibility</p:attrName>
                                        </p:attrNameLst>
                                      </p:cBhvr>
                                      <p:to>
                                        <p:strVal val="visible"/>
                                      </p:to>
                                    </p:set>
                                    <p:animEffect transition="in" filter="fade">
                                      <p:cBhvr>
                                        <p:cTn id="43" dur="1500"/>
                                        <p:tgtEl>
                                          <p:spTgt spid="5">
                                            <p:txEl>
                                              <p:pRg st="0" end="0"/>
                                            </p:txEl>
                                          </p:spTgt>
                                        </p:tgtEl>
                                      </p:cBhvr>
                                    </p:animEffect>
                                  </p:childTnLst>
                                </p:cTn>
                              </p:par>
                            </p:childTnLst>
                          </p:cTn>
                        </p:par>
                        <p:par>
                          <p:cTn id="44" fill="hold">
                            <p:stCondLst>
                              <p:cond delay="12500"/>
                            </p:stCondLst>
                            <p:childTnLst>
                              <p:par>
                                <p:cTn id="45" presetID="1" presetClass="entr" presetSubtype="0" fill="hold" nodeType="afterEffect">
                                  <p:stCondLst>
                                    <p:cond delay="55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build="p"/>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Mujer sonriendo con blusa verde&#10;&#10;Descripción generada automáticamente">
            <a:extLst>
              <a:ext uri="{FF2B5EF4-FFF2-40B4-BE49-F238E27FC236}">
                <a16:creationId xmlns:a16="http://schemas.microsoft.com/office/drawing/2014/main" id="{FFA388E9-F369-C067-D7E1-862A8F84D56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flipH="1">
            <a:off x="187415" y="1020511"/>
            <a:ext cx="3538173" cy="3949444"/>
          </a:xfrm>
          <a:prstGeom prst="rect">
            <a:avLst/>
          </a:prstGeom>
        </p:spPr>
      </p:pic>
      <p:sp>
        <p:nvSpPr>
          <p:cNvPr id="18" name="Rectángulo 17">
            <a:extLst>
              <a:ext uri="{FF2B5EF4-FFF2-40B4-BE49-F238E27FC236}">
                <a16:creationId xmlns:a16="http://schemas.microsoft.com/office/drawing/2014/main" id="{64A4EC7A-3FEB-81A0-97EA-CD07EAA319DC}"/>
              </a:ext>
            </a:extLst>
          </p:cNvPr>
          <p:cNvSpPr>
            <a:spLocks noGrp="1" noRot="1" noMove="1" noResize="1" noEditPoints="1" noAdjustHandles="1" noChangeArrowheads="1" noChangeShapeType="1"/>
          </p:cNvSpPr>
          <p:nvPr/>
        </p:nvSpPr>
        <p:spPr>
          <a:xfrm>
            <a:off x="3940905" y="0"/>
            <a:ext cx="5203095" cy="51435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ángulo: una sola esquina redondeada 9">
            <a:extLst>
              <a:ext uri="{FF2B5EF4-FFF2-40B4-BE49-F238E27FC236}">
                <a16:creationId xmlns:a16="http://schemas.microsoft.com/office/drawing/2014/main" id="{1E156CBA-FED2-257A-C7EF-365360373722}"/>
              </a:ext>
            </a:extLst>
          </p:cNvPr>
          <p:cNvSpPr/>
          <p:nvPr/>
        </p:nvSpPr>
        <p:spPr>
          <a:xfrm flipV="1">
            <a:off x="0" y="506203"/>
            <a:ext cx="7385002" cy="350004"/>
          </a:xfrm>
          <a:prstGeom prst="round1Rect">
            <a:avLst>
              <a:gd name="adj" fmla="val 50000"/>
            </a:avLst>
          </a:prstGeom>
          <a:solidFill>
            <a:schemeClr val="bg1"/>
          </a:solidFill>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ángulo: una sola esquina redondeada 5">
            <a:extLst>
              <a:ext uri="{FF2B5EF4-FFF2-40B4-BE49-F238E27FC236}">
                <a16:creationId xmlns:a16="http://schemas.microsoft.com/office/drawing/2014/main" id="{04768801-B5D7-55B0-D508-7AF55EAA9AFF}"/>
              </a:ext>
            </a:extLst>
          </p:cNvPr>
          <p:cNvSpPr/>
          <p:nvPr/>
        </p:nvSpPr>
        <p:spPr>
          <a:xfrm flipV="1">
            <a:off x="1" y="0"/>
            <a:ext cx="8904916" cy="514308"/>
          </a:xfrm>
          <a:prstGeom prst="round1Rect">
            <a:avLst>
              <a:gd name="adj" fmla="val 50000"/>
            </a:avLst>
          </a:prstGeom>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Headline">
            <a:extLst>
              <a:ext uri="{FF2B5EF4-FFF2-40B4-BE49-F238E27FC236}">
                <a16:creationId xmlns:a16="http://schemas.microsoft.com/office/drawing/2014/main" id="{4E78CD54-7686-ABBD-B1C7-C3F65E665B83}"/>
              </a:ext>
            </a:extLst>
          </p:cNvPr>
          <p:cNvSpPr txBox="1">
            <a:spLocks/>
          </p:cNvSpPr>
          <p:nvPr/>
        </p:nvSpPr>
        <p:spPr bwMode="gray">
          <a:xfrm>
            <a:off x="179388" y="18520"/>
            <a:ext cx="6910430" cy="506549"/>
          </a:xfrm>
          <a:prstGeom prst="rect">
            <a:avLst/>
          </a:prstGeom>
        </p:spPr>
        <p:txBody>
          <a:bodyPr wrap="square">
            <a:spAutoFit/>
          </a:bodyPr>
          <a:lstStyle>
            <a:lvl1pPr algn="l" defTabSz="685800" rtl="0" eaLnBrk="1" latinLnBrk="0" hangingPunct="1">
              <a:lnSpc>
                <a:spcPct val="90000"/>
              </a:lnSpc>
              <a:spcBef>
                <a:spcPct val="0"/>
              </a:spcBef>
              <a:buNone/>
              <a:defRPr sz="2600" b="1" kern="1200">
                <a:solidFill>
                  <a:schemeClr val="tx1"/>
                </a:solidFill>
                <a:latin typeface="+mj-lt"/>
                <a:ea typeface="+mj-ea"/>
                <a:cs typeface="+mj-cs"/>
              </a:defRPr>
            </a:lvl1pPr>
          </a:lstStyle>
          <a:p>
            <a:pPr>
              <a:lnSpc>
                <a:spcPct val="120000"/>
              </a:lnSpc>
              <a:spcAft>
                <a:spcPts val="600"/>
              </a:spcAft>
            </a:pPr>
            <a:r>
              <a:rPr lang="en-GB" sz="2400" b="1">
                <a:solidFill>
                  <a:schemeClr val="bg1"/>
                </a:solidFill>
                <a:latin typeface="Arial" panose="020B0604020202020204" pitchFamily="34" charset="0"/>
                <a:cs typeface="Arial" panose="020B0604020202020204" pitchFamily="34" charset="0"/>
              </a:rPr>
              <a:t>FRIENDLY CROPS</a:t>
            </a:r>
            <a:endParaRPr lang="en-GB" sz="2400" dirty="0">
              <a:solidFill>
                <a:schemeClr val="bg1"/>
              </a:solidFill>
              <a:latin typeface="Arial" panose="020B0604020202020204" pitchFamily="34" charset="0"/>
              <a:cs typeface="Arial" panose="020B0604020202020204" pitchFamily="34" charset="0"/>
            </a:endParaRPr>
          </a:p>
        </p:txBody>
      </p:sp>
      <p:sp>
        <p:nvSpPr>
          <p:cNvPr id="3" name="Subline">
            <a:extLst>
              <a:ext uri="{FF2B5EF4-FFF2-40B4-BE49-F238E27FC236}">
                <a16:creationId xmlns:a16="http://schemas.microsoft.com/office/drawing/2014/main" id="{135F137E-0299-15B2-43D0-B300F2233AEA}"/>
              </a:ext>
            </a:extLst>
          </p:cNvPr>
          <p:cNvSpPr txBox="1">
            <a:spLocks/>
          </p:cNvSpPr>
          <p:nvPr/>
        </p:nvSpPr>
        <p:spPr bwMode="gray">
          <a:xfrm>
            <a:off x="187416" y="511196"/>
            <a:ext cx="7197585" cy="355482"/>
          </a:xfrm>
          <a:prstGeom prst="rect">
            <a:avLst/>
          </a:prstGeom>
        </p:spPr>
        <p:txBody>
          <a:bodyPr vert="horz" wrap="square" lIns="91440" tIns="45720" rIns="91440" bIns="45720" rtlCol="0" anchor="ctr">
            <a:spAutoFit/>
          </a:bodyPr>
          <a:lstStyle>
            <a:defPPr>
              <a:defRPr lang="en-US"/>
            </a:defPPr>
            <a:lvl1pPr marL="0" indent="0" algn="l" defTabSz="457200" rtl="0" eaLnBrk="1" latinLnBrk="0" hangingPunct="1">
              <a:lnSpc>
                <a:spcPct val="95000"/>
              </a:lnSpc>
              <a:spcBef>
                <a:spcPts val="1200"/>
              </a:spcBef>
              <a:spcAft>
                <a:spcPts val="0"/>
              </a:spcAft>
              <a:buNone/>
              <a:defRPr sz="15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800" b="1" dirty="0">
                <a:solidFill>
                  <a:srgbClr val="156082"/>
                </a:solidFill>
                <a:latin typeface="Arial"/>
                <a:cs typeface="Arial"/>
              </a:rPr>
              <a:t>Trinidad Franco: Paving the Way for a Sustainable Environment</a:t>
            </a:r>
          </a:p>
        </p:txBody>
      </p:sp>
      <p:pic>
        <p:nvPicPr>
          <p:cNvPr id="23" name="Gráfico 22">
            <a:extLst>
              <a:ext uri="{FF2B5EF4-FFF2-40B4-BE49-F238E27FC236}">
                <a16:creationId xmlns:a16="http://schemas.microsoft.com/office/drawing/2014/main" id="{5ECAF392-FEB0-A065-6557-ECB77052BC5F}"/>
              </a:ext>
            </a:extLst>
          </p:cNvPr>
          <p:cNvPicPr>
            <a:picLocks noChangeAspect="1"/>
          </p:cNvPicPr>
          <p:nvPr/>
        </p:nvPicPr>
        <p:blipFill>
          <a:blip r:embed="rId4" cstate="screen">
            <a:lum bright="100000" contrast="100000"/>
            <a:extLst>
              <a:ext uri="{28A0092B-C50C-407E-A947-70E740481C1C}">
                <a14:useLocalDpi xmlns:a14="http://schemas.microsoft.com/office/drawing/2010/main"/>
              </a:ext>
              <a:ext uri="{96DAC541-7B7A-43D3-8B79-37D633B846F1}">
                <asvg:svgBlip xmlns:asvg="http://schemas.microsoft.com/office/drawing/2016/SVG/main" r:embed="rId5"/>
              </a:ext>
            </a:extLst>
          </a:blip>
          <a:srcRect l="-14430" t="40174" r="23568" b="-6430"/>
          <a:stretch>
            <a:fillRect/>
          </a:stretch>
        </p:blipFill>
        <p:spPr>
          <a:xfrm>
            <a:off x="6928082" y="0"/>
            <a:ext cx="2215918" cy="1569660"/>
          </a:xfrm>
          <a:custGeom>
            <a:avLst/>
            <a:gdLst>
              <a:gd name="connsiteX0" fmla="*/ 0 w 2215918"/>
              <a:gd name="connsiteY0" fmla="*/ 0 h 1569660"/>
              <a:gd name="connsiteX1" fmla="*/ 351911 w 2215918"/>
              <a:gd name="connsiteY1" fmla="*/ 0 h 1569660"/>
              <a:gd name="connsiteX2" fmla="*/ 351911 w 2215918"/>
              <a:gd name="connsiteY2" fmla="*/ 1417328 h 1569660"/>
              <a:gd name="connsiteX3" fmla="*/ 2215918 w 2215918"/>
              <a:gd name="connsiteY3" fmla="*/ 1417328 h 1569660"/>
              <a:gd name="connsiteX4" fmla="*/ 2215918 w 2215918"/>
              <a:gd name="connsiteY4" fmla="*/ 1569660 h 1569660"/>
              <a:gd name="connsiteX5" fmla="*/ 0 w 2215918"/>
              <a:gd name="connsiteY5" fmla="*/ 1569660 h 1569660"/>
              <a:gd name="connsiteX6" fmla="*/ 0 w 2215918"/>
              <a:gd name="connsiteY6"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5918" h="1569660">
                <a:moveTo>
                  <a:pt x="0" y="0"/>
                </a:moveTo>
                <a:lnTo>
                  <a:pt x="351911" y="0"/>
                </a:lnTo>
                <a:lnTo>
                  <a:pt x="351911" y="1417328"/>
                </a:lnTo>
                <a:lnTo>
                  <a:pt x="2215918" y="1417328"/>
                </a:lnTo>
                <a:lnTo>
                  <a:pt x="2215918" y="1569660"/>
                </a:lnTo>
                <a:lnTo>
                  <a:pt x="0" y="1569660"/>
                </a:lnTo>
                <a:lnTo>
                  <a:pt x="0" y="0"/>
                </a:lnTo>
                <a:close/>
              </a:path>
            </a:pathLst>
          </a:custGeom>
        </p:spPr>
      </p:pic>
      <p:grpSp>
        <p:nvGrpSpPr>
          <p:cNvPr id="8" name="Grupo 7">
            <a:extLst>
              <a:ext uri="{FF2B5EF4-FFF2-40B4-BE49-F238E27FC236}">
                <a16:creationId xmlns:a16="http://schemas.microsoft.com/office/drawing/2014/main" id="{710B2338-BBDF-149F-BADA-4512F67ED345}"/>
              </a:ext>
            </a:extLst>
          </p:cNvPr>
          <p:cNvGrpSpPr/>
          <p:nvPr/>
        </p:nvGrpSpPr>
        <p:grpSpPr>
          <a:xfrm>
            <a:off x="7905101" y="93002"/>
            <a:ext cx="649690" cy="770563"/>
            <a:chOff x="6632779" y="104784"/>
            <a:chExt cx="730210" cy="866063"/>
          </a:xfrm>
        </p:grpSpPr>
        <p:pic>
          <p:nvPicPr>
            <p:cNvPr id="28" name="Gráfico 27">
              <a:hlinkClick r:id="rId6" action="ppaction://hlinksldjump"/>
              <a:extLst>
                <a:ext uri="{FF2B5EF4-FFF2-40B4-BE49-F238E27FC236}">
                  <a16:creationId xmlns:a16="http://schemas.microsoft.com/office/drawing/2014/main" id="{60C0C0AB-A5EB-A012-54E2-3C5DFE16A51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32779" y="104784"/>
              <a:ext cx="730210" cy="866063"/>
            </a:xfrm>
            <a:prstGeom prst="rect">
              <a:avLst/>
            </a:prstGeom>
            <a:effectLst>
              <a:outerShdw blurRad="50800" dist="38100" dir="5400000" algn="t" rotWithShape="0">
                <a:prstClr val="black">
                  <a:alpha val="40000"/>
                </a:prstClr>
              </a:outerShdw>
            </a:effectLst>
          </p:spPr>
        </p:pic>
        <p:sp>
          <p:nvSpPr>
            <p:cNvPr id="32" name="CuadroTexto 31">
              <a:extLst>
                <a:ext uri="{FF2B5EF4-FFF2-40B4-BE49-F238E27FC236}">
                  <a16:creationId xmlns:a16="http://schemas.microsoft.com/office/drawing/2014/main" id="{B0CCED30-159D-12EF-CE40-BD6F71C7E803}"/>
                </a:ext>
              </a:extLst>
            </p:cNvPr>
            <p:cNvSpPr txBox="1"/>
            <p:nvPr/>
          </p:nvSpPr>
          <p:spPr>
            <a:xfrm>
              <a:off x="6632779" y="703479"/>
              <a:ext cx="714167" cy="224849"/>
            </a:xfrm>
            <a:prstGeom prst="rect">
              <a:avLst/>
            </a:prstGeom>
            <a:noFill/>
          </p:spPr>
          <p:txBody>
            <a:bodyPr wrap="square" rtlCol="0">
              <a:spAutoFit/>
            </a:bodyPr>
            <a:lstStyle/>
            <a:p>
              <a:pPr algn="ctr"/>
              <a:r>
                <a:rPr lang="en-GB" sz="700" b="1">
                  <a:solidFill>
                    <a:srgbClr val="0F435E"/>
                  </a:solidFill>
                  <a:latin typeface="Arial Black" panose="020B0A04020102020204" pitchFamily="34" charset="0"/>
                  <a:cs typeface="Arial" panose="020B0604020202020204" pitchFamily="34" charset="0"/>
                </a:rPr>
                <a:t>BOLIVIA</a:t>
              </a:r>
              <a:endParaRPr lang="en-GB" sz="700" b="1" dirty="0">
                <a:solidFill>
                  <a:srgbClr val="0F435E"/>
                </a:solidFill>
                <a:latin typeface="Arial Black" panose="020B0A04020102020204" pitchFamily="34" charset="0"/>
                <a:cs typeface="Arial" panose="020B0604020202020204" pitchFamily="34" charset="0"/>
              </a:endParaRPr>
            </a:p>
          </p:txBody>
        </p:sp>
      </p:grpSp>
      <p:sp>
        <p:nvSpPr>
          <p:cNvPr id="4" name="CuadroTexto 3">
            <a:extLst>
              <a:ext uri="{FF2B5EF4-FFF2-40B4-BE49-F238E27FC236}">
                <a16:creationId xmlns:a16="http://schemas.microsoft.com/office/drawing/2014/main" id="{5F48A140-5CAE-36EE-32A8-65E2B4B719BE}"/>
              </a:ext>
            </a:extLst>
          </p:cNvPr>
          <p:cNvSpPr txBox="1"/>
          <p:nvPr/>
        </p:nvSpPr>
        <p:spPr>
          <a:xfrm>
            <a:off x="4083050" y="3080780"/>
            <a:ext cx="4881563" cy="1892826"/>
          </a:xfrm>
          <a:prstGeom prst="roundRect">
            <a:avLst>
              <a:gd name="adj" fmla="val 0"/>
            </a:avLst>
          </a:prstGeom>
          <a:solidFill>
            <a:schemeClr val="bg1"/>
          </a:solidFill>
          <a:ln w="12700">
            <a:noFill/>
            <a:prstDash val="dash"/>
          </a:ln>
          <a:effectLst/>
        </p:spPr>
        <p:txBody>
          <a:bodyPr wrap="square" lIns="91440" tIns="45720" rIns="91440" bIns="45720" rtlCol="0" anchor="ctr">
            <a:spAutoFit/>
          </a:bodyPr>
          <a:lstStyle/>
          <a:p>
            <a:r>
              <a:rPr lang="en-GB" sz="1300" dirty="0">
                <a:latin typeface="Arial"/>
                <a:cs typeface="Arial"/>
              </a:rPr>
              <a:t>Trinidad is a </a:t>
            </a:r>
            <a:r>
              <a:rPr lang="en-GB" sz="1300" b="1" dirty="0">
                <a:latin typeface="Arial"/>
                <a:cs typeface="Arial"/>
              </a:rPr>
              <a:t>young farmer </a:t>
            </a:r>
            <a:r>
              <a:rPr lang="en-GB" sz="1300" dirty="0">
                <a:latin typeface="Arial"/>
                <a:cs typeface="Arial"/>
              </a:rPr>
              <a:t>from the </a:t>
            </a:r>
            <a:r>
              <a:rPr lang="en-GB" sz="1300" dirty="0" err="1">
                <a:latin typeface="Arial"/>
                <a:cs typeface="Arial"/>
              </a:rPr>
              <a:t>Carachimayu</a:t>
            </a:r>
            <a:r>
              <a:rPr lang="en-GB" sz="1300" dirty="0">
                <a:latin typeface="Arial"/>
                <a:cs typeface="Arial"/>
              </a:rPr>
              <a:t> Norte community in the valleys of Tarija, in southern Bolivia. Since her childhood, she joined her father in agricultural activities, which have now become one of her main activities.</a:t>
            </a:r>
          </a:p>
          <a:p>
            <a:endParaRPr lang="en-GB" sz="1300" dirty="0">
              <a:latin typeface="Arial"/>
              <a:cs typeface="Arial"/>
            </a:endParaRPr>
          </a:p>
          <a:p>
            <a:r>
              <a:rPr lang="en-GB" sz="1300" dirty="0">
                <a:latin typeface="Arial"/>
                <a:cs typeface="Arial"/>
              </a:rPr>
              <a:t>As she grew older, she sought training to </a:t>
            </a:r>
            <a:r>
              <a:rPr lang="en-GB" sz="1300" b="1" dirty="0">
                <a:latin typeface="Arial"/>
                <a:cs typeface="Arial"/>
              </a:rPr>
              <a:t>improve crop cultivation and food production</a:t>
            </a:r>
            <a:r>
              <a:rPr lang="en-GB" sz="1300" dirty="0">
                <a:latin typeface="Arial"/>
                <a:cs typeface="Arial"/>
              </a:rPr>
              <a:t>. She joined the Association for Development in Agroecological Zones (ADEZA), an organization of women agronomists in Tarija.</a:t>
            </a:r>
          </a:p>
        </p:txBody>
      </p:sp>
      <p:sp>
        <p:nvSpPr>
          <p:cNvPr id="11" name="Rectángulo 10">
            <a:hlinkClick r:id="rId6" action="ppaction://hlinksldjump"/>
            <a:extLst>
              <a:ext uri="{FF2B5EF4-FFF2-40B4-BE49-F238E27FC236}">
                <a16:creationId xmlns:a16="http://schemas.microsoft.com/office/drawing/2014/main" id="{768A2C79-3115-3B21-3279-D95D46BC55EC}"/>
              </a:ext>
            </a:extLst>
          </p:cNvPr>
          <p:cNvSpPr/>
          <p:nvPr/>
        </p:nvSpPr>
        <p:spPr>
          <a:xfrm>
            <a:off x="7829607" y="60160"/>
            <a:ext cx="760587" cy="83624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Elipse 18">
            <a:hlinkClick r:id="rId6" action="ppaction://hlinksldjump"/>
            <a:extLst>
              <a:ext uri="{FF2B5EF4-FFF2-40B4-BE49-F238E27FC236}">
                <a16:creationId xmlns:a16="http://schemas.microsoft.com/office/drawing/2014/main" id="{F6BE698C-2F70-5511-4309-AA78F0CEC0C4}"/>
              </a:ext>
            </a:extLst>
          </p:cNvPr>
          <p:cNvSpPr/>
          <p:nvPr/>
        </p:nvSpPr>
        <p:spPr>
          <a:xfrm>
            <a:off x="8977782" y="4966437"/>
            <a:ext cx="139024" cy="139024"/>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9" name="Grupo 8">
            <a:extLst>
              <a:ext uri="{FF2B5EF4-FFF2-40B4-BE49-F238E27FC236}">
                <a16:creationId xmlns:a16="http://schemas.microsoft.com/office/drawing/2014/main" id="{718DA665-E28B-F521-B37F-A65E8B45DD70}"/>
              </a:ext>
            </a:extLst>
          </p:cNvPr>
          <p:cNvGrpSpPr/>
          <p:nvPr/>
        </p:nvGrpSpPr>
        <p:grpSpPr>
          <a:xfrm>
            <a:off x="4333444" y="868558"/>
            <a:ext cx="4719767" cy="2217214"/>
            <a:chOff x="4306748" y="868558"/>
            <a:chExt cx="4719767" cy="2217214"/>
          </a:xfrm>
        </p:grpSpPr>
        <p:sp>
          <p:nvSpPr>
            <p:cNvPr id="12" name="CuadroTexto 11">
              <a:extLst>
                <a:ext uri="{FF2B5EF4-FFF2-40B4-BE49-F238E27FC236}">
                  <a16:creationId xmlns:a16="http://schemas.microsoft.com/office/drawing/2014/main" id="{A6B985D4-FEDB-C39F-BDB6-360AD7A51588}"/>
                </a:ext>
              </a:extLst>
            </p:cNvPr>
            <p:cNvSpPr txBox="1"/>
            <p:nvPr/>
          </p:nvSpPr>
          <p:spPr>
            <a:xfrm>
              <a:off x="6407256" y="2671667"/>
              <a:ext cx="2619259" cy="338554"/>
            </a:xfrm>
            <a:prstGeom prst="rect">
              <a:avLst/>
            </a:prstGeom>
            <a:noFill/>
          </p:spPr>
          <p:txBody>
            <a:bodyPr wrap="square" lIns="91440" tIns="45720" rIns="91440" bIns="45720" rtlCol="0" anchor="t">
              <a:spAutoFit/>
            </a:bodyPr>
            <a:lstStyle/>
            <a:p>
              <a:pPr algn="r"/>
              <a:r>
                <a:rPr lang="en-GB" sz="800" b="1" dirty="0">
                  <a:latin typeface="Arial"/>
                  <a:cs typeface="Arial"/>
                </a:rPr>
                <a:t>In light blue, the Guadalquivir watershed,</a:t>
              </a:r>
            </a:p>
            <a:p>
              <a:pPr algn="r"/>
              <a:r>
                <a:rPr lang="en-GB" sz="800" dirty="0">
                  <a:latin typeface="Arial"/>
                  <a:cs typeface="Arial"/>
                </a:rPr>
                <a:t>Tarija Department, Bolivia </a:t>
              </a:r>
            </a:p>
          </p:txBody>
        </p:sp>
        <p:pic>
          <p:nvPicPr>
            <p:cNvPr id="17" name="Imagen 16">
              <a:extLst>
                <a:ext uri="{FF2B5EF4-FFF2-40B4-BE49-F238E27FC236}">
                  <a16:creationId xmlns:a16="http://schemas.microsoft.com/office/drawing/2014/main" id="{2F58A673-681E-4084-4007-5E0AD5CCCDCB}"/>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a:off x="4306748" y="868558"/>
              <a:ext cx="4390231" cy="2217214"/>
            </a:xfrm>
            <a:prstGeom prst="rect">
              <a:avLst/>
            </a:prstGeom>
          </p:spPr>
        </p:pic>
        <p:grpSp>
          <p:nvGrpSpPr>
            <p:cNvPr id="30" name="Grupo 29">
              <a:extLst>
                <a:ext uri="{FF2B5EF4-FFF2-40B4-BE49-F238E27FC236}">
                  <a16:creationId xmlns:a16="http://schemas.microsoft.com/office/drawing/2014/main" id="{97989120-7B75-7DC9-BF2C-8725358610B2}"/>
                </a:ext>
              </a:extLst>
            </p:cNvPr>
            <p:cNvGrpSpPr/>
            <p:nvPr/>
          </p:nvGrpSpPr>
          <p:grpSpPr>
            <a:xfrm>
              <a:off x="5554534" y="2403596"/>
              <a:ext cx="852722" cy="307776"/>
              <a:chOff x="5485383" y="2166938"/>
              <a:chExt cx="886842" cy="427671"/>
            </a:xfrm>
          </p:grpSpPr>
          <p:sp>
            <p:nvSpPr>
              <p:cNvPr id="7" name="Rectángulo 6">
                <a:extLst>
                  <a:ext uri="{FF2B5EF4-FFF2-40B4-BE49-F238E27FC236}">
                    <a16:creationId xmlns:a16="http://schemas.microsoft.com/office/drawing/2014/main" id="{4C086B11-695C-33EC-954A-9F0EC10705DF}"/>
                  </a:ext>
                </a:extLst>
              </p:cNvPr>
              <p:cNvSpPr/>
              <p:nvPr/>
            </p:nvSpPr>
            <p:spPr>
              <a:xfrm>
                <a:off x="5485383" y="2548890"/>
                <a:ext cx="716756" cy="45719"/>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4" name="Conector: angular 23">
                <a:extLst>
                  <a:ext uri="{FF2B5EF4-FFF2-40B4-BE49-F238E27FC236}">
                    <a16:creationId xmlns:a16="http://schemas.microsoft.com/office/drawing/2014/main" id="{7EE820FD-C4D2-17FA-1976-F03535EF421D}"/>
                  </a:ext>
                </a:extLst>
              </p:cNvPr>
              <p:cNvCxnSpPr>
                <a:cxnSpLocks/>
              </p:cNvCxnSpPr>
              <p:nvPr/>
            </p:nvCxnSpPr>
            <p:spPr>
              <a:xfrm flipV="1">
                <a:off x="5485383" y="2166938"/>
                <a:ext cx="886842" cy="403856"/>
              </a:xfrm>
              <a:prstGeom prst="bentConnector3">
                <a:avLst>
                  <a:gd name="adj1" fmla="val 59666"/>
                </a:avLst>
              </a:prstGeom>
              <a:ln w="9525">
                <a:prstDash val="sys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3005141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8000">
        <p15:prstTrans prst="pageCurlSingle"/>
      </p:transition>
    </mc:Choice>
    <mc:Fallback xmlns="">
      <p:transition spd="slow" advClick="0" advTm="2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1000"/>
                                        <p:tgtEl>
                                          <p:spTgt spid="3"/>
                                        </p:tgtEl>
                                      </p:cBhvr>
                                    </p:animEffect>
                                  </p:childTnLst>
                                </p:cTn>
                              </p:par>
                            </p:childTnLst>
                          </p:cTn>
                        </p:par>
                        <p:par>
                          <p:cTn id="14" fill="hold">
                            <p:stCondLst>
                              <p:cond delay="1500"/>
                            </p:stCondLst>
                            <p:childTnLst>
                              <p:par>
                                <p:cTn id="15" presetID="53" presetClass="entr" presetSubtype="16"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fltVal val="0"/>
                                          </p:val>
                                        </p:tav>
                                        <p:tav tm="100000">
                                          <p:val>
                                            <p:strVal val="#ppt_w"/>
                                          </p:val>
                                        </p:tav>
                                      </p:tavLst>
                                    </p:anim>
                                    <p:anim calcmode="lin" valueType="num">
                                      <p:cBhvr>
                                        <p:cTn id="18" dur="1000" fill="hold"/>
                                        <p:tgtEl>
                                          <p:spTgt spid="9"/>
                                        </p:tgtEl>
                                        <p:attrNameLst>
                                          <p:attrName>ppt_h</p:attrName>
                                        </p:attrNameLst>
                                      </p:cBhvr>
                                      <p:tavLst>
                                        <p:tav tm="0">
                                          <p:val>
                                            <p:fltVal val="0"/>
                                          </p:val>
                                        </p:tav>
                                        <p:tav tm="100000">
                                          <p:val>
                                            <p:strVal val="#ppt_h"/>
                                          </p:val>
                                        </p:tav>
                                      </p:tavLst>
                                    </p:anim>
                                    <p:animEffect transition="in" filter="fade">
                                      <p:cBhvr>
                                        <p:cTn id="19" dur="1000"/>
                                        <p:tgtEl>
                                          <p:spTgt spid="9"/>
                                        </p:tgtEl>
                                      </p:cBhvr>
                                    </p:animEffect>
                                  </p:childTnLst>
                                </p:cTn>
                              </p:par>
                            </p:childTnLst>
                          </p:cTn>
                        </p:par>
                        <p:par>
                          <p:cTn id="20" fill="hold">
                            <p:stCondLst>
                              <p:cond delay="2500"/>
                            </p:stCondLst>
                            <p:childTnLst>
                              <p:par>
                                <p:cTn id="21" presetID="10" presetClass="entr" presetSubtype="0" fill="hold" grpId="0" nodeType="afterEffect">
                                  <p:stCondLst>
                                    <p:cond delay="100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ángulo 22">
            <a:extLst>
              <a:ext uri="{FF2B5EF4-FFF2-40B4-BE49-F238E27FC236}">
                <a16:creationId xmlns:a16="http://schemas.microsoft.com/office/drawing/2014/main" id="{181EB6BF-4D07-B801-2704-81F7758B62D0}"/>
              </a:ext>
            </a:extLst>
          </p:cNvPr>
          <p:cNvSpPr/>
          <p:nvPr/>
        </p:nvSpPr>
        <p:spPr>
          <a:xfrm>
            <a:off x="3176191" y="0"/>
            <a:ext cx="2808321" cy="51435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Content Placeholder 4">
            <a:extLst>
              <a:ext uri="{FF2B5EF4-FFF2-40B4-BE49-F238E27FC236}">
                <a16:creationId xmlns:a16="http://schemas.microsoft.com/office/drawing/2014/main" id="{25FBE202-7235-E8D7-1DCF-F4A4C4FABFF4}"/>
              </a:ext>
            </a:extLst>
          </p:cNvPr>
          <p:cNvSpPr>
            <a:spLocks noGrp="1"/>
          </p:cNvSpPr>
          <p:nvPr>
            <p:ph sz="half" idx="4294967295"/>
          </p:nvPr>
        </p:nvSpPr>
        <p:spPr>
          <a:xfrm>
            <a:off x="156631" y="490710"/>
            <a:ext cx="3009827" cy="4479558"/>
          </a:xfrm>
          <a:prstGeom prst="roundRect">
            <a:avLst>
              <a:gd name="adj" fmla="val 0"/>
            </a:avLst>
          </a:prstGeom>
          <a:solidFill>
            <a:schemeClr val="bg1"/>
          </a:solidFill>
          <a:ln w="12700">
            <a:noFill/>
            <a:prstDash val="sysDash"/>
          </a:ln>
          <a:effectLst/>
        </p:spPr>
        <p:txBody>
          <a:bodyPr anchor="ctr">
            <a:noAutofit/>
          </a:bodyPr>
          <a:lstStyle/>
          <a:p>
            <a:pPr marL="0" indent="0">
              <a:buClr>
                <a:srgbClr val="156082"/>
              </a:buClr>
              <a:buNone/>
            </a:pPr>
            <a:r>
              <a:rPr lang="en-GB" sz="1400" dirty="0">
                <a:latin typeface="Arial" panose="020B0604020202020204" pitchFamily="34" charset="0"/>
                <a:cs typeface="Arial" panose="020B0604020202020204" pitchFamily="34" charset="0"/>
              </a:rPr>
              <a:t>Trinidad became interested in </a:t>
            </a:r>
            <a:r>
              <a:rPr lang="en-GB" sz="1400" b="1" dirty="0">
                <a:latin typeface="Arial" panose="020B0604020202020204" pitchFamily="34" charset="0"/>
                <a:cs typeface="Arial" panose="020B0604020202020204" pitchFamily="34" charset="0"/>
              </a:rPr>
              <a:t>organic farming </a:t>
            </a:r>
            <a:r>
              <a:rPr lang="en-GB" sz="1400" dirty="0">
                <a:latin typeface="Arial" panose="020B0604020202020204" pitchFamily="34" charset="0"/>
                <a:cs typeface="Arial" panose="020B0604020202020204" pitchFamily="34" charset="0"/>
              </a:rPr>
              <a:t>because she realized it was healthier and friendlier for the environment. When her father applied chemical fertilizers, she observed that the soil consistently hardened, earthworms died, and planting and harvesting became more challenging.</a:t>
            </a:r>
          </a:p>
          <a:p>
            <a:pPr marL="0" indent="0">
              <a:buClr>
                <a:srgbClr val="156082"/>
              </a:buClr>
              <a:buNone/>
            </a:pPr>
            <a:r>
              <a:rPr lang="en-GB" sz="1400" dirty="0">
                <a:latin typeface="Arial"/>
                <a:cs typeface="Segoe UI"/>
              </a:rPr>
              <a:t>As soon as she started using macerates and organic fertilizers, not only did production improve, but soil also became softer. The waiting period between two harvests was shorter, and overall enhanced soil health increased crop yields. </a:t>
            </a:r>
          </a:p>
          <a:p>
            <a:pPr marL="0" indent="0">
              <a:buClr>
                <a:srgbClr val="156082"/>
              </a:buClr>
              <a:buNone/>
            </a:pPr>
            <a:r>
              <a:rPr lang="en-GB" sz="1400" dirty="0">
                <a:latin typeface="Arial"/>
                <a:cs typeface="Segoe UI"/>
              </a:rPr>
              <a:t>Trinidad’s search to </a:t>
            </a:r>
            <a:r>
              <a:rPr lang="en-GB" sz="1400" b="1" dirty="0">
                <a:latin typeface="Arial"/>
                <a:cs typeface="Segoe UI"/>
              </a:rPr>
              <a:t>improve her farming practices </a:t>
            </a:r>
            <a:r>
              <a:rPr lang="en-GB" sz="1400" dirty="0">
                <a:latin typeface="Arial"/>
                <a:cs typeface="Segoe UI"/>
              </a:rPr>
              <a:t>led her to specialize and </a:t>
            </a:r>
            <a:r>
              <a:rPr lang="en-GB" sz="1400" b="1" dirty="0">
                <a:latin typeface="Arial"/>
                <a:cs typeface="Segoe UI"/>
              </a:rPr>
              <a:t>share her knowledge </a:t>
            </a:r>
            <a:r>
              <a:rPr lang="en-GB" sz="1400" dirty="0">
                <a:latin typeface="Arial"/>
                <a:cs typeface="Segoe UI"/>
              </a:rPr>
              <a:t>with her community.</a:t>
            </a:r>
          </a:p>
        </p:txBody>
      </p:sp>
      <p:sp>
        <p:nvSpPr>
          <p:cNvPr id="2" name="Rectangle 1">
            <a:extLst>
              <a:ext uri="{FF2B5EF4-FFF2-40B4-BE49-F238E27FC236}">
                <a16:creationId xmlns:a16="http://schemas.microsoft.com/office/drawing/2014/main" id="{BE908D1F-4D11-A242-5BF8-4EBA54641E56}"/>
              </a:ext>
            </a:extLst>
          </p:cNvPr>
          <p:cNvSpPr/>
          <p:nvPr/>
        </p:nvSpPr>
        <p:spPr>
          <a:xfrm>
            <a:off x="6072273" y="396446"/>
            <a:ext cx="2964736" cy="4569401"/>
          </a:xfrm>
          <a:prstGeom prst="roundRect">
            <a:avLst>
              <a:gd name="adj" fmla="val 0"/>
            </a:avLst>
          </a:prstGeom>
          <a:solidFill>
            <a:schemeClr val="bg1"/>
          </a:solidFill>
          <a:ln w="1270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2906" tIns="32906" rIns="32906" bIns="32906" rtlCol="0" anchor="ctr"/>
          <a:lstStyle/>
          <a:p>
            <a:pPr>
              <a:lnSpc>
                <a:spcPct val="90000"/>
              </a:lnSpc>
            </a:pPr>
            <a:r>
              <a:rPr lang="en-GB" sz="1300" dirty="0">
                <a:solidFill>
                  <a:schemeClr val="tx1"/>
                </a:solidFill>
                <a:latin typeface="Arial"/>
                <a:cs typeface="Arial"/>
              </a:rPr>
              <a:t>The use of </a:t>
            </a:r>
            <a:r>
              <a:rPr lang="en-GB" sz="1300" b="1" dirty="0">
                <a:solidFill>
                  <a:schemeClr val="tx1"/>
                </a:solidFill>
                <a:latin typeface="Arial"/>
                <a:cs typeface="Arial"/>
              </a:rPr>
              <a:t>agrochemicals </a:t>
            </a:r>
            <a:r>
              <a:rPr lang="en-GB" sz="1300" dirty="0">
                <a:solidFill>
                  <a:schemeClr val="tx1"/>
                </a:solidFill>
                <a:latin typeface="Arial"/>
                <a:cs typeface="Arial"/>
              </a:rPr>
              <a:t>affects at least 4,500 families in the Guadalquivir watershed. These substances contaminate water resources, and their prolonged use reduces soil fertility and increases the time for the land to become arable again.</a:t>
            </a:r>
          </a:p>
          <a:p>
            <a:pPr>
              <a:lnSpc>
                <a:spcPct val="90000"/>
              </a:lnSpc>
            </a:pPr>
            <a:endParaRPr lang="en-GB" sz="1300" dirty="0">
              <a:solidFill>
                <a:schemeClr val="tx1"/>
              </a:solidFill>
              <a:latin typeface="Arial" panose="020B0604020202020204" pitchFamily="34" charset="0"/>
              <a:cs typeface="Arial" panose="020B0604020202020204" pitchFamily="34" charset="0"/>
            </a:endParaRPr>
          </a:p>
          <a:p>
            <a:pPr>
              <a:lnSpc>
                <a:spcPct val="90000"/>
              </a:lnSpc>
            </a:pPr>
            <a:r>
              <a:rPr lang="en-GB" sz="1300" dirty="0">
                <a:solidFill>
                  <a:schemeClr val="tx1"/>
                </a:solidFill>
                <a:latin typeface="Arial"/>
                <a:cs typeface="Arial"/>
              </a:rPr>
              <a:t>To improve watershed management, local communities promoted engagement in </a:t>
            </a:r>
            <a:r>
              <a:rPr lang="en-GB" sz="1300" b="1" dirty="0">
                <a:solidFill>
                  <a:schemeClr val="tx1"/>
                </a:solidFill>
                <a:latin typeface="Arial"/>
                <a:cs typeface="Arial"/>
              </a:rPr>
              <a:t>multi-stakeholder platforms and spaces for consultation and dialogue.</a:t>
            </a:r>
            <a:r>
              <a:rPr lang="en-GB" sz="1300" dirty="0">
                <a:solidFill>
                  <a:schemeClr val="tx1"/>
                </a:solidFill>
                <a:latin typeface="Arial"/>
                <a:cs typeface="Arial"/>
              </a:rPr>
              <a:t> These bodies promote projects that improve natural resource management with more efficient irrigation systems and environmentally friendly agriculture practices.</a:t>
            </a:r>
          </a:p>
          <a:p>
            <a:pPr>
              <a:lnSpc>
                <a:spcPct val="90000"/>
              </a:lnSpc>
            </a:pPr>
            <a:endParaRPr lang="en-GB" sz="1300" dirty="0">
              <a:solidFill>
                <a:schemeClr val="tx1"/>
              </a:solidFill>
              <a:latin typeface="Arial" panose="020B0604020202020204" pitchFamily="34" charset="0"/>
              <a:cs typeface="Arial" panose="020B0604020202020204" pitchFamily="34" charset="0"/>
            </a:endParaRPr>
          </a:p>
          <a:p>
            <a:pPr>
              <a:lnSpc>
                <a:spcPct val="90000"/>
              </a:lnSpc>
            </a:pPr>
            <a:r>
              <a:rPr lang="en-GB" sz="1300" dirty="0">
                <a:solidFill>
                  <a:schemeClr val="tx1"/>
                </a:solidFill>
                <a:latin typeface="Arial"/>
                <a:cs typeface="Arial"/>
              </a:rPr>
              <a:t>The project PROCUENCA (GIZ) promoted the consolidation of the interinstitutional platform in the Guadalquivir watershed.</a:t>
            </a:r>
          </a:p>
        </p:txBody>
      </p:sp>
      <p:grpSp>
        <p:nvGrpSpPr>
          <p:cNvPr id="3" name="Grupo 2">
            <a:extLst>
              <a:ext uri="{FF2B5EF4-FFF2-40B4-BE49-F238E27FC236}">
                <a16:creationId xmlns:a16="http://schemas.microsoft.com/office/drawing/2014/main" id="{268056DF-ADE9-3D77-E77B-9C48B9E6084C}"/>
              </a:ext>
            </a:extLst>
          </p:cNvPr>
          <p:cNvGrpSpPr/>
          <p:nvPr/>
        </p:nvGrpSpPr>
        <p:grpSpPr>
          <a:xfrm>
            <a:off x="179386" y="-30453"/>
            <a:ext cx="2996805" cy="726609"/>
            <a:chOff x="179386" y="-30453"/>
            <a:chExt cx="2996805" cy="726609"/>
          </a:xfrm>
        </p:grpSpPr>
        <p:sp>
          <p:nvSpPr>
            <p:cNvPr id="11" name="Rectángulo: una sola esquina redondeada 10">
              <a:extLst>
                <a:ext uri="{FF2B5EF4-FFF2-40B4-BE49-F238E27FC236}">
                  <a16:creationId xmlns:a16="http://schemas.microsoft.com/office/drawing/2014/main" id="{663E6463-4166-44CE-7C9F-84798C9E3F61}"/>
                </a:ext>
              </a:extLst>
            </p:cNvPr>
            <p:cNvSpPr/>
            <p:nvPr/>
          </p:nvSpPr>
          <p:spPr>
            <a:xfrm flipV="1">
              <a:off x="179387" y="-1287"/>
              <a:ext cx="2996804" cy="336891"/>
            </a:xfrm>
            <a:prstGeom prst="round1Rect">
              <a:avLst>
                <a:gd name="adj" fmla="val 37295"/>
              </a:avLst>
            </a:prstGeom>
            <a:solidFill>
              <a:srgbClr val="156082"/>
            </a:solidFill>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Headline">
              <a:extLst>
                <a:ext uri="{FF2B5EF4-FFF2-40B4-BE49-F238E27FC236}">
                  <a16:creationId xmlns:a16="http://schemas.microsoft.com/office/drawing/2014/main" id="{DB9FA5DA-4F55-FF0A-A910-B4AD06C5B002}"/>
                </a:ext>
              </a:extLst>
            </p:cNvPr>
            <p:cNvSpPr txBox="1">
              <a:spLocks/>
            </p:cNvSpPr>
            <p:nvPr/>
          </p:nvSpPr>
          <p:spPr bwMode="gray">
            <a:xfrm>
              <a:off x="179386" y="-30453"/>
              <a:ext cx="1419067" cy="726609"/>
            </a:xfrm>
            <a:prstGeom prst="rect">
              <a:avLst/>
            </a:prstGeom>
          </p:spPr>
          <p:txBody>
            <a:bodyPr wrap="square">
              <a:spAutoFit/>
            </a:bodyPr>
            <a:lstStyle>
              <a:lvl1pPr algn="l" defTabSz="685800" rtl="0" eaLnBrk="1" latinLnBrk="0" hangingPunct="1">
                <a:lnSpc>
                  <a:spcPct val="90000"/>
                </a:lnSpc>
                <a:spcBef>
                  <a:spcPct val="0"/>
                </a:spcBef>
                <a:buNone/>
                <a:defRPr sz="2600" b="1" kern="1200">
                  <a:solidFill>
                    <a:schemeClr val="tx1"/>
                  </a:solidFill>
                  <a:latin typeface="+mj-lt"/>
                  <a:ea typeface="+mj-ea"/>
                  <a:cs typeface="+mj-cs"/>
                </a:defRPr>
              </a:lvl1pPr>
            </a:lstStyle>
            <a:p>
              <a:pPr>
                <a:lnSpc>
                  <a:spcPct val="120000"/>
                </a:lnSpc>
                <a:spcAft>
                  <a:spcPts val="600"/>
                </a:spcAft>
              </a:pPr>
              <a:r>
                <a:rPr lang="en-GB" sz="1800">
                  <a:solidFill>
                    <a:schemeClr val="bg1"/>
                  </a:solidFill>
                  <a:latin typeface="Arial" panose="020B0604020202020204" pitchFamily="34" charset="0"/>
                  <a:cs typeface="Arial" panose="020B0604020202020204" pitchFamily="34" charset="0"/>
                </a:rPr>
                <a:t>Motivationn</a:t>
              </a:r>
              <a:endParaRPr lang="en-GB" sz="1800" dirty="0">
                <a:solidFill>
                  <a:schemeClr val="bg1"/>
                </a:solidFill>
                <a:latin typeface="Arial" panose="020B0604020202020204" pitchFamily="34" charset="0"/>
                <a:cs typeface="Arial" panose="020B0604020202020204" pitchFamily="34" charset="0"/>
              </a:endParaRPr>
            </a:p>
          </p:txBody>
        </p:sp>
      </p:grpSp>
      <p:grpSp>
        <p:nvGrpSpPr>
          <p:cNvPr id="6" name="Grupo 5">
            <a:extLst>
              <a:ext uri="{FF2B5EF4-FFF2-40B4-BE49-F238E27FC236}">
                <a16:creationId xmlns:a16="http://schemas.microsoft.com/office/drawing/2014/main" id="{33A96614-7D9B-235B-F040-B0DA84A52F4B}"/>
              </a:ext>
            </a:extLst>
          </p:cNvPr>
          <p:cNvGrpSpPr/>
          <p:nvPr/>
        </p:nvGrpSpPr>
        <p:grpSpPr>
          <a:xfrm>
            <a:off x="5984512" y="-47844"/>
            <a:ext cx="2980102" cy="394210"/>
            <a:chOff x="5984512" y="-47844"/>
            <a:chExt cx="2980102" cy="394210"/>
          </a:xfrm>
        </p:grpSpPr>
        <p:sp>
          <p:nvSpPr>
            <p:cNvPr id="15" name="Rectángulo: una sola esquina redondeada 14">
              <a:extLst>
                <a:ext uri="{FF2B5EF4-FFF2-40B4-BE49-F238E27FC236}">
                  <a16:creationId xmlns:a16="http://schemas.microsoft.com/office/drawing/2014/main" id="{21EB8A96-84A0-AB4A-9404-FE58D16A13C6}"/>
                </a:ext>
              </a:extLst>
            </p:cNvPr>
            <p:cNvSpPr/>
            <p:nvPr/>
          </p:nvSpPr>
          <p:spPr>
            <a:xfrm flipV="1">
              <a:off x="5984512" y="-1280"/>
              <a:ext cx="2980102" cy="336892"/>
            </a:xfrm>
            <a:prstGeom prst="round1Rect">
              <a:avLst>
                <a:gd name="adj" fmla="val 29007"/>
              </a:avLst>
            </a:prstGeom>
            <a:solidFill>
              <a:srgbClr val="156082"/>
            </a:solidFill>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Headline">
              <a:extLst>
                <a:ext uri="{FF2B5EF4-FFF2-40B4-BE49-F238E27FC236}">
                  <a16:creationId xmlns:a16="http://schemas.microsoft.com/office/drawing/2014/main" id="{B5E11C8F-F1E5-1B1A-9D0A-03839DCD1636}"/>
                </a:ext>
              </a:extLst>
            </p:cNvPr>
            <p:cNvSpPr txBox="1">
              <a:spLocks/>
            </p:cNvSpPr>
            <p:nvPr/>
          </p:nvSpPr>
          <p:spPr bwMode="gray">
            <a:xfrm>
              <a:off x="6047554" y="-47844"/>
              <a:ext cx="1419067" cy="394210"/>
            </a:xfrm>
            <a:prstGeom prst="rect">
              <a:avLst/>
            </a:prstGeom>
          </p:spPr>
          <p:txBody>
            <a:bodyPr wrap="square">
              <a:spAutoFit/>
            </a:bodyPr>
            <a:lstStyle>
              <a:lvl1pPr algn="l" defTabSz="685800" rtl="0" eaLnBrk="1" latinLnBrk="0" hangingPunct="1">
                <a:lnSpc>
                  <a:spcPct val="90000"/>
                </a:lnSpc>
                <a:spcBef>
                  <a:spcPct val="0"/>
                </a:spcBef>
                <a:buNone/>
                <a:defRPr sz="2600" b="1" kern="1200">
                  <a:solidFill>
                    <a:schemeClr val="tx1"/>
                  </a:solidFill>
                  <a:latin typeface="+mj-lt"/>
                  <a:ea typeface="+mj-ea"/>
                  <a:cs typeface="+mj-cs"/>
                </a:defRPr>
              </a:lvl1pPr>
            </a:lstStyle>
            <a:p>
              <a:pPr>
                <a:lnSpc>
                  <a:spcPct val="120000"/>
                </a:lnSpc>
                <a:spcAft>
                  <a:spcPts val="600"/>
                </a:spcAft>
              </a:pPr>
              <a:r>
                <a:rPr lang="en-GB" sz="1800">
                  <a:solidFill>
                    <a:schemeClr val="bg1"/>
                  </a:solidFill>
                  <a:latin typeface="Arial" panose="020B0604020202020204" pitchFamily="34" charset="0"/>
                  <a:cs typeface="Arial" panose="020B0604020202020204" pitchFamily="34" charset="0"/>
                </a:rPr>
                <a:t>Context</a:t>
              </a:r>
              <a:endParaRPr lang="en-GB" sz="1800" dirty="0">
                <a:solidFill>
                  <a:schemeClr val="bg1"/>
                </a:solidFill>
                <a:latin typeface="Arial" panose="020B0604020202020204" pitchFamily="34" charset="0"/>
                <a:cs typeface="Arial" panose="020B0604020202020204" pitchFamily="34" charset="0"/>
              </a:endParaRPr>
            </a:p>
          </p:txBody>
        </p:sp>
      </p:grpSp>
      <p:grpSp>
        <p:nvGrpSpPr>
          <p:cNvPr id="4" name="Grupo 3">
            <a:extLst>
              <a:ext uri="{FF2B5EF4-FFF2-40B4-BE49-F238E27FC236}">
                <a16:creationId xmlns:a16="http://schemas.microsoft.com/office/drawing/2014/main" id="{8C903A33-08E3-CB16-A625-D8D3ACDB4AE2}"/>
              </a:ext>
            </a:extLst>
          </p:cNvPr>
          <p:cNvGrpSpPr/>
          <p:nvPr/>
        </p:nvGrpSpPr>
        <p:grpSpPr>
          <a:xfrm>
            <a:off x="3396899" y="-1286"/>
            <a:ext cx="2345603" cy="5139208"/>
            <a:chOff x="3396899" y="-1286"/>
            <a:chExt cx="2345603" cy="5139208"/>
          </a:xfrm>
        </p:grpSpPr>
        <p:pic>
          <p:nvPicPr>
            <p:cNvPr id="8" name="Imagen 7" descr="Una persona sentada en el pasto&#10;&#10;Descripción generada automáticamente con confianza baja">
              <a:extLst>
                <a:ext uri="{FF2B5EF4-FFF2-40B4-BE49-F238E27FC236}">
                  <a16:creationId xmlns:a16="http://schemas.microsoft.com/office/drawing/2014/main" id="{D575BC89-AB1B-4417-6C2A-2341F332767C}"/>
                </a:ext>
              </a:extLst>
            </p:cNvPr>
            <p:cNvPicPr>
              <a:picLocks noChangeAspect="1"/>
            </p:cNvPicPr>
            <p:nvPr/>
          </p:nvPicPr>
          <p:blipFill>
            <a:blip r:embed="rId3" cstate="screen">
              <a:extLst>
                <a:ext uri="{28A0092B-C50C-407E-A947-70E740481C1C}">
                  <a14:useLocalDpi xmlns:a14="http://schemas.microsoft.com/office/drawing/2010/main"/>
                </a:ext>
              </a:extLst>
            </a:blip>
            <a:srcRect t="-54"/>
            <a:stretch/>
          </p:blipFill>
          <p:spPr>
            <a:xfrm>
              <a:off x="3396899" y="-1286"/>
              <a:ext cx="2345603" cy="2406203"/>
            </a:xfrm>
            <a:prstGeom prst="rect">
              <a:avLst/>
            </a:prstGeom>
          </p:spPr>
        </p:pic>
        <p:pic>
          <p:nvPicPr>
            <p:cNvPr id="20" name="Imagen 19" descr="Imagen que contiene persona, exterior, verde, mujer&#10;&#10;Descripción generada automáticamente">
              <a:extLst>
                <a:ext uri="{FF2B5EF4-FFF2-40B4-BE49-F238E27FC236}">
                  <a16:creationId xmlns:a16="http://schemas.microsoft.com/office/drawing/2014/main" id="{7B306AFC-B626-B9C7-559E-A7EFF3987A3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402636" y="2391561"/>
              <a:ext cx="2335273" cy="2372439"/>
            </a:xfrm>
            <a:prstGeom prst="rect">
              <a:avLst/>
            </a:prstGeom>
          </p:spPr>
        </p:pic>
        <p:cxnSp>
          <p:nvCxnSpPr>
            <p:cNvPr id="17" name="Conector recto 16">
              <a:extLst>
                <a:ext uri="{FF2B5EF4-FFF2-40B4-BE49-F238E27FC236}">
                  <a16:creationId xmlns:a16="http://schemas.microsoft.com/office/drawing/2014/main" id="{DC842A34-46DB-1192-1836-0A529DA14A03}"/>
                </a:ext>
              </a:extLst>
            </p:cNvPr>
            <p:cNvCxnSpPr>
              <a:cxnSpLocks/>
            </p:cNvCxnSpPr>
            <p:nvPr/>
          </p:nvCxnSpPr>
          <p:spPr>
            <a:xfrm>
              <a:off x="3402638" y="2391562"/>
              <a:ext cx="2335272" cy="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1" name="CuadroTexto 20">
              <a:extLst>
                <a:ext uri="{FF2B5EF4-FFF2-40B4-BE49-F238E27FC236}">
                  <a16:creationId xmlns:a16="http://schemas.microsoft.com/office/drawing/2014/main" id="{2913DEC8-5AD8-39F0-0509-DBFD6BDD71B5}"/>
                </a:ext>
              </a:extLst>
            </p:cNvPr>
            <p:cNvSpPr txBox="1"/>
            <p:nvPr/>
          </p:nvSpPr>
          <p:spPr>
            <a:xfrm>
              <a:off x="3402636" y="4768590"/>
              <a:ext cx="2335273" cy="369332"/>
            </a:xfrm>
            <a:prstGeom prst="rect">
              <a:avLst/>
            </a:prstGeom>
            <a:noFill/>
          </p:spPr>
          <p:txBody>
            <a:bodyPr wrap="square">
              <a:spAutoFit/>
            </a:bodyPr>
            <a:lstStyle/>
            <a:p>
              <a:pPr algn="ctr"/>
              <a:r>
                <a:rPr lang="en-GB" sz="900">
                  <a:latin typeface="Arial"/>
                  <a:cs typeface="Arial"/>
                </a:rPr>
                <a:t>Trinidad shows the fertilizer she produces and the results of her harvest.</a:t>
              </a:r>
              <a:endParaRPr lang="en-GB" sz="900" dirty="0">
                <a:latin typeface="Arial"/>
                <a:cs typeface="Arial"/>
              </a:endParaRPr>
            </a:p>
          </p:txBody>
        </p:sp>
      </p:grpSp>
      <p:sp>
        <p:nvSpPr>
          <p:cNvPr id="7" name="Elipse 6">
            <a:hlinkClick r:id="rId5" action="ppaction://hlinksldjump"/>
            <a:extLst>
              <a:ext uri="{FF2B5EF4-FFF2-40B4-BE49-F238E27FC236}">
                <a16:creationId xmlns:a16="http://schemas.microsoft.com/office/drawing/2014/main" id="{40F2079C-4FBD-1128-393B-7842FE07E54B}"/>
              </a:ext>
            </a:extLst>
          </p:cNvPr>
          <p:cNvSpPr/>
          <p:nvPr/>
        </p:nvSpPr>
        <p:spPr>
          <a:xfrm>
            <a:off x="8977782" y="4966437"/>
            <a:ext cx="139024" cy="139024"/>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364369928"/>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5">
                                            <p:bg/>
                                          </p:spTgt>
                                        </p:tgtEl>
                                        <p:attrNameLst>
                                          <p:attrName>style.visibility</p:attrName>
                                        </p:attrNameLst>
                                      </p:cBhvr>
                                      <p:to>
                                        <p:strVal val="visible"/>
                                      </p:to>
                                    </p:set>
                                    <p:animEffect transition="in" filter="fade">
                                      <p:cBhvr>
                                        <p:cTn id="12" dur="500"/>
                                        <p:tgtEl>
                                          <p:spTgt spid="5">
                                            <p:bg/>
                                          </p:spTgt>
                                        </p:tgtEl>
                                      </p:cBhvr>
                                    </p:animEffect>
                                  </p:childTnLst>
                                </p:cTn>
                              </p:par>
                            </p:childTnLst>
                          </p:cTn>
                        </p:par>
                        <p:par>
                          <p:cTn id="13" fill="hold">
                            <p:stCondLst>
                              <p:cond delay="1500"/>
                            </p:stCondLst>
                            <p:childTnLst>
                              <p:par>
                                <p:cTn id="14" presetID="10" presetClass="entr" presetSubtype="0" fill="hold" grpId="0" nodeType="afterEffect">
                                  <p:stCondLst>
                                    <p:cond delay="50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1000"/>
                                        <p:tgtEl>
                                          <p:spTgt spid="5">
                                            <p:txEl>
                                              <p:pRg st="0" end="0"/>
                                            </p:txEl>
                                          </p:spTgt>
                                        </p:tgtEl>
                                      </p:cBhvr>
                                    </p:animEffect>
                                  </p:childTnLst>
                                </p:cTn>
                              </p:par>
                              <p:par>
                                <p:cTn id="17" presetID="2" presetClass="entr" presetSubtype="1" fill="hold" nodeType="withEffect">
                                  <p:stCondLst>
                                    <p:cond delay="100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250" fill="hold"/>
                                        <p:tgtEl>
                                          <p:spTgt spid="4"/>
                                        </p:tgtEl>
                                        <p:attrNameLst>
                                          <p:attrName>ppt_x</p:attrName>
                                        </p:attrNameLst>
                                      </p:cBhvr>
                                      <p:tavLst>
                                        <p:tav tm="0">
                                          <p:val>
                                            <p:strVal val="#ppt_x"/>
                                          </p:val>
                                        </p:tav>
                                        <p:tav tm="100000">
                                          <p:val>
                                            <p:strVal val="#ppt_x"/>
                                          </p:val>
                                        </p:tav>
                                      </p:tavLst>
                                    </p:anim>
                                    <p:anim calcmode="lin" valueType="num">
                                      <p:cBhvr additive="base">
                                        <p:cTn id="20" dur="1250" fill="hold"/>
                                        <p:tgtEl>
                                          <p:spTgt spid="4"/>
                                        </p:tgtEl>
                                        <p:attrNameLst>
                                          <p:attrName>ppt_y</p:attrName>
                                        </p:attrNameLst>
                                      </p:cBhvr>
                                      <p:tavLst>
                                        <p:tav tm="0">
                                          <p:val>
                                            <p:strVal val="0-#ppt_h/2"/>
                                          </p:val>
                                        </p:tav>
                                        <p:tav tm="100000">
                                          <p:val>
                                            <p:strVal val="#ppt_y"/>
                                          </p:val>
                                        </p:tav>
                                      </p:tavLst>
                                    </p:anim>
                                  </p:childTnLst>
                                </p:cTn>
                              </p:par>
                            </p:childTnLst>
                          </p:cTn>
                        </p:par>
                        <p:par>
                          <p:cTn id="21" fill="hold">
                            <p:stCondLst>
                              <p:cond delay="3750"/>
                            </p:stCondLst>
                            <p:childTnLst>
                              <p:par>
                                <p:cTn id="22" presetID="10" presetClass="entr" presetSubtype="0" fill="hold" grpId="0" nodeType="afterEffect">
                                  <p:stCondLst>
                                    <p:cond delay="50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fade">
                                      <p:cBhvr>
                                        <p:cTn id="24" dur="1000"/>
                                        <p:tgtEl>
                                          <p:spTgt spid="5">
                                            <p:txEl>
                                              <p:pRg st="1" end="1"/>
                                            </p:txEl>
                                          </p:spTgt>
                                        </p:tgtEl>
                                      </p:cBhvr>
                                    </p:animEffect>
                                  </p:childTnLst>
                                </p:cTn>
                              </p:par>
                            </p:childTnLst>
                          </p:cTn>
                        </p:par>
                        <p:par>
                          <p:cTn id="25" fill="hold">
                            <p:stCondLst>
                              <p:cond delay="5250"/>
                            </p:stCondLst>
                            <p:childTnLst>
                              <p:par>
                                <p:cTn id="26" presetID="10" presetClass="entr" presetSubtype="0" fill="hold" grpId="0" nodeType="afterEffect">
                                  <p:stCondLst>
                                    <p:cond delay="50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1000"/>
                                        <p:tgtEl>
                                          <p:spTgt spid="5">
                                            <p:txEl>
                                              <p:pRg st="2" end="2"/>
                                            </p:txEl>
                                          </p:spTgt>
                                        </p:tgtEl>
                                      </p:cBhvr>
                                    </p:animEffect>
                                  </p:childTnLst>
                                </p:cTn>
                              </p:par>
                            </p:childTnLst>
                          </p:cTn>
                        </p:par>
                        <p:par>
                          <p:cTn id="29" fill="hold">
                            <p:stCondLst>
                              <p:cond delay="6750"/>
                            </p:stCondLst>
                            <p:childTnLst>
                              <p:par>
                                <p:cTn id="30" presetID="2" presetClass="entr" presetSubtype="1" fill="hold" nodeType="afterEffect">
                                  <p:stCondLst>
                                    <p:cond delay="675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1000" fill="hold"/>
                                        <p:tgtEl>
                                          <p:spTgt spid="6"/>
                                        </p:tgtEl>
                                        <p:attrNameLst>
                                          <p:attrName>ppt_x</p:attrName>
                                        </p:attrNameLst>
                                      </p:cBhvr>
                                      <p:tavLst>
                                        <p:tav tm="0">
                                          <p:val>
                                            <p:strVal val="#ppt_x"/>
                                          </p:val>
                                        </p:tav>
                                        <p:tav tm="100000">
                                          <p:val>
                                            <p:strVal val="#ppt_x"/>
                                          </p:val>
                                        </p:tav>
                                      </p:tavLst>
                                    </p:anim>
                                    <p:anim calcmode="lin" valueType="num">
                                      <p:cBhvr additive="base">
                                        <p:cTn id="33" dur="1000" fill="hold"/>
                                        <p:tgtEl>
                                          <p:spTgt spid="6"/>
                                        </p:tgtEl>
                                        <p:attrNameLst>
                                          <p:attrName>ppt_y</p:attrName>
                                        </p:attrNameLst>
                                      </p:cBhvr>
                                      <p:tavLst>
                                        <p:tav tm="0">
                                          <p:val>
                                            <p:strVal val="0-#ppt_h/2"/>
                                          </p:val>
                                        </p:tav>
                                        <p:tav tm="100000">
                                          <p:val>
                                            <p:strVal val="#ppt_y"/>
                                          </p:val>
                                        </p:tav>
                                      </p:tavLst>
                                    </p:anim>
                                  </p:childTnLst>
                                </p:cTn>
                              </p:par>
                            </p:childTnLst>
                          </p:cTn>
                        </p:par>
                        <p:par>
                          <p:cTn id="34" fill="hold">
                            <p:stCondLst>
                              <p:cond delay="14500"/>
                            </p:stCondLst>
                            <p:childTnLst>
                              <p:par>
                                <p:cTn id="35" presetID="10" presetClass="entr" presetSubtype="0" fill="hold" grpId="0" nodeType="afterEffect">
                                  <p:stCondLst>
                                    <p:cond delay="500"/>
                                  </p:stCondLst>
                                  <p:childTnLst>
                                    <p:set>
                                      <p:cBhvr>
                                        <p:cTn id="36" dur="1" fill="hold">
                                          <p:stCondLst>
                                            <p:cond delay="0"/>
                                          </p:stCondLst>
                                        </p:cTn>
                                        <p:tgtEl>
                                          <p:spTgt spid="2">
                                            <p:bg/>
                                          </p:spTgt>
                                        </p:tgtEl>
                                        <p:attrNameLst>
                                          <p:attrName>style.visibility</p:attrName>
                                        </p:attrNameLst>
                                      </p:cBhvr>
                                      <p:to>
                                        <p:strVal val="visible"/>
                                      </p:to>
                                    </p:set>
                                    <p:animEffect transition="in" filter="fade">
                                      <p:cBhvr>
                                        <p:cTn id="37" dur="1000"/>
                                        <p:tgtEl>
                                          <p:spTgt spid="2">
                                            <p:bg/>
                                          </p:spTgt>
                                        </p:tgtEl>
                                      </p:cBhvr>
                                    </p:animEffect>
                                  </p:childTnLst>
                                </p:cTn>
                              </p:par>
                              <p:par>
                                <p:cTn id="38" presetID="10" presetClass="entr" presetSubtype="0" fill="hold" grpId="0" nodeType="withEffect">
                                  <p:stCondLst>
                                    <p:cond delay="500"/>
                                  </p:stCondLst>
                                  <p:childTnLst>
                                    <p:set>
                                      <p:cBhvr>
                                        <p:cTn id="39" dur="1" fill="hold">
                                          <p:stCondLst>
                                            <p:cond delay="0"/>
                                          </p:stCondLst>
                                        </p:cTn>
                                        <p:tgtEl>
                                          <p:spTgt spid="2">
                                            <p:txEl>
                                              <p:pRg st="0" end="0"/>
                                            </p:txEl>
                                          </p:spTgt>
                                        </p:tgtEl>
                                        <p:attrNameLst>
                                          <p:attrName>style.visibility</p:attrName>
                                        </p:attrNameLst>
                                      </p:cBhvr>
                                      <p:to>
                                        <p:strVal val="visible"/>
                                      </p:to>
                                    </p:set>
                                    <p:animEffect transition="in" filter="fade">
                                      <p:cBhvr>
                                        <p:cTn id="40" dur="1000"/>
                                        <p:tgtEl>
                                          <p:spTgt spid="2">
                                            <p:txEl>
                                              <p:pRg st="0" end="0"/>
                                            </p:txEl>
                                          </p:spTgt>
                                        </p:tgtEl>
                                      </p:cBhvr>
                                    </p:animEffect>
                                  </p:childTnLst>
                                </p:cTn>
                              </p:par>
                            </p:childTnLst>
                          </p:cTn>
                        </p:par>
                        <p:par>
                          <p:cTn id="41" fill="hold">
                            <p:stCondLst>
                              <p:cond delay="16000"/>
                            </p:stCondLst>
                            <p:childTnLst>
                              <p:par>
                                <p:cTn id="42" presetID="10" presetClass="entr" presetSubtype="0" fill="hold" grpId="0" nodeType="afterEffect">
                                  <p:stCondLst>
                                    <p:cond delay="500"/>
                                  </p:stCondLst>
                                  <p:childTnLst>
                                    <p:set>
                                      <p:cBhvr>
                                        <p:cTn id="43" dur="1" fill="hold">
                                          <p:stCondLst>
                                            <p:cond delay="0"/>
                                          </p:stCondLst>
                                        </p:cTn>
                                        <p:tgtEl>
                                          <p:spTgt spid="2">
                                            <p:txEl>
                                              <p:pRg st="2" end="2"/>
                                            </p:txEl>
                                          </p:spTgt>
                                        </p:tgtEl>
                                        <p:attrNameLst>
                                          <p:attrName>style.visibility</p:attrName>
                                        </p:attrNameLst>
                                      </p:cBhvr>
                                      <p:to>
                                        <p:strVal val="visible"/>
                                      </p:to>
                                    </p:set>
                                    <p:animEffect transition="in" filter="fade">
                                      <p:cBhvr>
                                        <p:cTn id="44" dur="1000"/>
                                        <p:tgtEl>
                                          <p:spTgt spid="2">
                                            <p:txEl>
                                              <p:pRg st="2" end="2"/>
                                            </p:txEl>
                                          </p:spTgt>
                                        </p:tgtEl>
                                      </p:cBhvr>
                                    </p:animEffect>
                                  </p:childTnLst>
                                </p:cTn>
                              </p:par>
                            </p:childTnLst>
                          </p:cTn>
                        </p:par>
                        <p:par>
                          <p:cTn id="45" fill="hold">
                            <p:stCondLst>
                              <p:cond delay="17500"/>
                            </p:stCondLst>
                            <p:childTnLst>
                              <p:par>
                                <p:cTn id="46" presetID="10" presetClass="entr" presetSubtype="0" fill="hold" grpId="0" nodeType="afterEffect">
                                  <p:stCondLst>
                                    <p:cond delay="500"/>
                                  </p:stCondLst>
                                  <p:childTnLst>
                                    <p:set>
                                      <p:cBhvr>
                                        <p:cTn id="47" dur="1" fill="hold">
                                          <p:stCondLst>
                                            <p:cond delay="0"/>
                                          </p:stCondLst>
                                        </p:cTn>
                                        <p:tgtEl>
                                          <p:spTgt spid="2">
                                            <p:txEl>
                                              <p:pRg st="4" end="4"/>
                                            </p:txEl>
                                          </p:spTgt>
                                        </p:tgtEl>
                                        <p:attrNameLst>
                                          <p:attrName>style.visibility</p:attrName>
                                        </p:attrNameLst>
                                      </p:cBhvr>
                                      <p:to>
                                        <p:strVal val="visible"/>
                                      </p:to>
                                    </p:set>
                                    <p:animEffect transition="in" filter="fade">
                                      <p:cBhvr>
                                        <p:cTn id="48" dur="1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2" grpId="0" uiExpand="1"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A98271DA-19CC-1554-49B5-922C932DBD6B}"/>
              </a:ext>
            </a:extLst>
          </p:cNvPr>
          <p:cNvSpPr/>
          <p:nvPr/>
        </p:nvSpPr>
        <p:spPr>
          <a:xfrm>
            <a:off x="0" y="0"/>
            <a:ext cx="3880965" cy="51435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Content Placeholder 4">
            <a:extLst>
              <a:ext uri="{FF2B5EF4-FFF2-40B4-BE49-F238E27FC236}">
                <a16:creationId xmlns:a16="http://schemas.microsoft.com/office/drawing/2014/main" id="{25FBE202-7235-E8D7-1DCF-F4A4C4FABFF4}"/>
              </a:ext>
            </a:extLst>
          </p:cNvPr>
          <p:cNvSpPr>
            <a:spLocks noGrp="1"/>
          </p:cNvSpPr>
          <p:nvPr>
            <p:ph sz="half" idx="1"/>
          </p:nvPr>
        </p:nvSpPr>
        <p:spPr>
          <a:xfrm>
            <a:off x="106289" y="523511"/>
            <a:ext cx="3537352" cy="4439378"/>
          </a:xfrm>
          <a:ln>
            <a:noFill/>
          </a:ln>
        </p:spPr>
        <p:txBody>
          <a:bodyPr anchor="ctr">
            <a:noAutofit/>
          </a:bodyPr>
          <a:lstStyle/>
          <a:p>
            <a:pPr>
              <a:buClr>
                <a:srgbClr val="156082"/>
              </a:buClr>
            </a:pPr>
            <a:r>
              <a:rPr lang="en-GB" sz="1400" dirty="0">
                <a:latin typeface="Arial"/>
                <a:cs typeface="Arial"/>
              </a:rPr>
              <a:t>In 2005, Trinidad began making </a:t>
            </a:r>
            <a:r>
              <a:rPr lang="en-GB" sz="1400" b="1" dirty="0">
                <a:latin typeface="Arial"/>
                <a:cs typeface="Arial"/>
              </a:rPr>
              <a:t>organic fertilizer</a:t>
            </a:r>
            <a:r>
              <a:rPr lang="en-GB" sz="1400" dirty="0">
                <a:latin typeface="Arial"/>
                <a:cs typeface="Arial"/>
              </a:rPr>
              <a:t> and applying it to her crops.</a:t>
            </a:r>
          </a:p>
          <a:p>
            <a:pPr>
              <a:buClr>
                <a:srgbClr val="156082"/>
              </a:buClr>
            </a:pPr>
            <a:r>
              <a:rPr lang="en-GB" sz="1400" dirty="0">
                <a:latin typeface="Arial"/>
                <a:cs typeface="Arial"/>
              </a:rPr>
              <a:t>The evidence of </a:t>
            </a:r>
            <a:r>
              <a:rPr lang="en-GB" sz="1400" b="1" dirty="0">
                <a:latin typeface="Arial"/>
                <a:cs typeface="Arial"/>
              </a:rPr>
              <a:t>land reclamation </a:t>
            </a:r>
            <a:r>
              <a:rPr lang="en-GB" sz="1400" dirty="0">
                <a:latin typeface="Arial"/>
                <a:cs typeface="Arial"/>
              </a:rPr>
              <a:t>motivated her to continue training.</a:t>
            </a:r>
          </a:p>
          <a:p>
            <a:pPr>
              <a:buClr>
                <a:srgbClr val="156082"/>
              </a:buClr>
            </a:pPr>
            <a:r>
              <a:rPr lang="en-GB" sz="1400" dirty="0">
                <a:latin typeface="Arial"/>
                <a:cs typeface="Arial"/>
              </a:rPr>
              <a:t>She held community meetings, primarily for women, to </a:t>
            </a:r>
            <a:r>
              <a:rPr lang="en-GB" sz="1400" b="1" dirty="0">
                <a:latin typeface="Arial"/>
                <a:cs typeface="Arial"/>
              </a:rPr>
              <a:t>teach the techniques</a:t>
            </a:r>
            <a:r>
              <a:rPr lang="en-GB" sz="1400" dirty="0">
                <a:latin typeface="Arial"/>
                <a:cs typeface="Arial"/>
              </a:rPr>
              <a:t> of her preparation and organic methods.</a:t>
            </a:r>
          </a:p>
          <a:p>
            <a:pPr>
              <a:buClr>
                <a:srgbClr val="156082"/>
              </a:buClr>
            </a:pPr>
            <a:r>
              <a:rPr lang="en-GB" sz="1400" dirty="0">
                <a:latin typeface="Arial"/>
                <a:cs typeface="Arial"/>
              </a:rPr>
              <a:t>The production of organic plant fertilizers has become a primary source of income for these women, </a:t>
            </a:r>
            <a:r>
              <a:rPr lang="en-GB" sz="1400" b="1" dirty="0">
                <a:latin typeface="Arial"/>
                <a:cs typeface="Arial"/>
              </a:rPr>
              <a:t>enabling them to achieve economic independence</a:t>
            </a:r>
            <a:r>
              <a:rPr lang="en-GB" sz="1400" dirty="0">
                <a:latin typeface="Arial"/>
                <a:cs typeface="Arial"/>
              </a:rPr>
              <a:t>. </a:t>
            </a:r>
          </a:p>
          <a:p>
            <a:pPr>
              <a:buClr>
                <a:srgbClr val="156082"/>
              </a:buClr>
            </a:pPr>
            <a:r>
              <a:rPr lang="en-GB" sz="1400" dirty="0">
                <a:latin typeface="Arial"/>
                <a:cs typeface="Arial"/>
              </a:rPr>
              <a:t>As a member of ADEZA, in 2021, Trinidad became part of the multi-stakeholder platform of the Guadalquivir watershed. </a:t>
            </a:r>
          </a:p>
        </p:txBody>
      </p:sp>
      <p:grpSp>
        <p:nvGrpSpPr>
          <p:cNvPr id="3" name="Grupo 2">
            <a:extLst>
              <a:ext uri="{FF2B5EF4-FFF2-40B4-BE49-F238E27FC236}">
                <a16:creationId xmlns:a16="http://schemas.microsoft.com/office/drawing/2014/main" id="{B0965426-6480-3254-32BB-F183E2615726}"/>
              </a:ext>
            </a:extLst>
          </p:cNvPr>
          <p:cNvGrpSpPr/>
          <p:nvPr/>
        </p:nvGrpSpPr>
        <p:grpSpPr>
          <a:xfrm>
            <a:off x="179386" y="-37433"/>
            <a:ext cx="2954703" cy="394210"/>
            <a:chOff x="179386" y="-37433"/>
            <a:chExt cx="2954703" cy="394210"/>
          </a:xfrm>
        </p:grpSpPr>
        <p:sp>
          <p:nvSpPr>
            <p:cNvPr id="9" name="Rectángulo: una sola esquina redondeada 8">
              <a:extLst>
                <a:ext uri="{FF2B5EF4-FFF2-40B4-BE49-F238E27FC236}">
                  <a16:creationId xmlns:a16="http://schemas.microsoft.com/office/drawing/2014/main" id="{EA368E6F-F549-086C-B20E-3EC72F902F8A}"/>
                </a:ext>
              </a:extLst>
            </p:cNvPr>
            <p:cNvSpPr/>
            <p:nvPr/>
          </p:nvSpPr>
          <p:spPr>
            <a:xfrm flipV="1">
              <a:off x="179387" y="-1286"/>
              <a:ext cx="2954702" cy="336891"/>
            </a:xfrm>
            <a:prstGeom prst="round1Rect">
              <a:avLst>
                <a:gd name="adj" fmla="val 37295"/>
              </a:avLst>
            </a:prstGeom>
            <a:solidFill>
              <a:srgbClr val="156082"/>
            </a:solidFill>
            <a:ln>
              <a:noFill/>
            </a:ln>
            <a:effectLst>
              <a:outerShdw blurRad="50800" dist="38100" dir="5400000" algn="t"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Headline">
              <a:extLst>
                <a:ext uri="{FF2B5EF4-FFF2-40B4-BE49-F238E27FC236}">
                  <a16:creationId xmlns:a16="http://schemas.microsoft.com/office/drawing/2014/main" id="{F465BB8B-A92A-A61B-7DF5-D32CE735F1AA}"/>
                </a:ext>
              </a:extLst>
            </p:cNvPr>
            <p:cNvSpPr txBox="1">
              <a:spLocks/>
            </p:cNvSpPr>
            <p:nvPr/>
          </p:nvSpPr>
          <p:spPr bwMode="gray">
            <a:xfrm>
              <a:off x="179386" y="-37433"/>
              <a:ext cx="1419067" cy="394210"/>
            </a:xfrm>
            <a:prstGeom prst="rect">
              <a:avLst/>
            </a:prstGeom>
          </p:spPr>
          <p:txBody>
            <a:bodyPr wrap="square">
              <a:spAutoFit/>
            </a:bodyPr>
            <a:lstStyle>
              <a:lvl1pPr algn="l" defTabSz="685800" rtl="0" eaLnBrk="1" latinLnBrk="0" hangingPunct="1">
                <a:lnSpc>
                  <a:spcPct val="90000"/>
                </a:lnSpc>
                <a:spcBef>
                  <a:spcPct val="0"/>
                </a:spcBef>
                <a:buNone/>
                <a:defRPr sz="2600" b="1" kern="1200">
                  <a:solidFill>
                    <a:schemeClr val="tx1"/>
                  </a:solidFill>
                  <a:latin typeface="+mj-lt"/>
                  <a:ea typeface="+mj-ea"/>
                  <a:cs typeface="+mj-cs"/>
                </a:defRPr>
              </a:lvl1pPr>
            </a:lstStyle>
            <a:p>
              <a:pPr>
                <a:lnSpc>
                  <a:spcPct val="120000"/>
                </a:lnSpc>
                <a:spcAft>
                  <a:spcPts val="600"/>
                </a:spcAft>
              </a:pPr>
              <a:r>
                <a:rPr lang="en-GB" sz="1800">
                  <a:solidFill>
                    <a:schemeClr val="bg1"/>
                  </a:solidFill>
                  <a:latin typeface="Arial" panose="020B0604020202020204" pitchFamily="34" charset="0"/>
                  <a:cs typeface="Arial" panose="020B0604020202020204" pitchFamily="34" charset="0"/>
                </a:rPr>
                <a:t>Actions</a:t>
              </a:r>
              <a:endParaRPr lang="en-GB" sz="1800" dirty="0">
                <a:solidFill>
                  <a:schemeClr val="bg1"/>
                </a:solidFill>
                <a:latin typeface="Arial" panose="020B0604020202020204" pitchFamily="34" charset="0"/>
                <a:cs typeface="Arial" panose="020B0604020202020204" pitchFamily="34" charset="0"/>
              </a:endParaRPr>
            </a:p>
          </p:txBody>
        </p:sp>
      </p:grpSp>
      <p:grpSp>
        <p:nvGrpSpPr>
          <p:cNvPr id="6" name="Grupo 5">
            <a:extLst>
              <a:ext uri="{FF2B5EF4-FFF2-40B4-BE49-F238E27FC236}">
                <a16:creationId xmlns:a16="http://schemas.microsoft.com/office/drawing/2014/main" id="{2146C0E0-4B95-C460-2AA9-304F37C1B2AA}"/>
              </a:ext>
            </a:extLst>
          </p:cNvPr>
          <p:cNvGrpSpPr/>
          <p:nvPr/>
        </p:nvGrpSpPr>
        <p:grpSpPr>
          <a:xfrm>
            <a:off x="4066955" y="168275"/>
            <a:ext cx="4913751" cy="4796341"/>
            <a:chOff x="4066955" y="168275"/>
            <a:chExt cx="4913751" cy="4796341"/>
          </a:xfrm>
        </p:grpSpPr>
        <p:pic>
          <p:nvPicPr>
            <p:cNvPr id="4" name="Imagen 3" descr="Mujer sentada en el suelo&#10;&#10;Descripción generada automáticamente con confianza baja">
              <a:extLst>
                <a:ext uri="{FF2B5EF4-FFF2-40B4-BE49-F238E27FC236}">
                  <a16:creationId xmlns:a16="http://schemas.microsoft.com/office/drawing/2014/main" id="{780FA235-1CE6-2B73-B249-CC0241ABBA0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069090" y="168275"/>
              <a:ext cx="4895523" cy="2987506"/>
            </a:xfrm>
            <a:prstGeom prst="rect">
              <a:avLst/>
            </a:prstGeom>
          </p:spPr>
        </p:pic>
        <p:pic>
          <p:nvPicPr>
            <p:cNvPr id="7" name="Imagen 6" descr="Imagen que contiene interior, azul, cacerola, sucio&#10;&#10;Descripción generada automáticamente">
              <a:extLst>
                <a:ext uri="{FF2B5EF4-FFF2-40B4-BE49-F238E27FC236}">
                  <a16:creationId xmlns:a16="http://schemas.microsoft.com/office/drawing/2014/main" id="{85B2C151-393C-DB7C-DBD0-AA68125B22D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069089" y="3155780"/>
              <a:ext cx="4895523" cy="1806745"/>
            </a:xfrm>
            <a:prstGeom prst="rect">
              <a:avLst/>
            </a:prstGeom>
          </p:spPr>
        </p:pic>
        <p:cxnSp>
          <p:nvCxnSpPr>
            <p:cNvPr id="11" name="Conector recto 10">
              <a:extLst>
                <a:ext uri="{FF2B5EF4-FFF2-40B4-BE49-F238E27FC236}">
                  <a16:creationId xmlns:a16="http://schemas.microsoft.com/office/drawing/2014/main" id="{7315BB02-8BD8-71AD-BE82-9A3393AB2E52}"/>
                </a:ext>
              </a:extLst>
            </p:cNvPr>
            <p:cNvCxnSpPr/>
            <p:nvPr/>
          </p:nvCxnSpPr>
          <p:spPr>
            <a:xfrm>
              <a:off x="4069090" y="3155780"/>
              <a:ext cx="4881563" cy="0"/>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sp>
          <p:nvSpPr>
            <p:cNvPr id="13" name="Rectángulo 12">
              <a:extLst>
                <a:ext uri="{FF2B5EF4-FFF2-40B4-BE49-F238E27FC236}">
                  <a16:creationId xmlns:a16="http://schemas.microsoft.com/office/drawing/2014/main" id="{82250F6F-4860-BCC6-D5C3-C21882DEE55A}"/>
                </a:ext>
              </a:extLst>
            </p:cNvPr>
            <p:cNvSpPr/>
            <p:nvPr/>
          </p:nvSpPr>
          <p:spPr>
            <a:xfrm>
              <a:off x="4066955" y="2885367"/>
              <a:ext cx="4895523" cy="230832"/>
            </a:xfrm>
            <a:prstGeom prst="rect">
              <a:avLst/>
            </a:prstGeom>
            <a:solidFill>
              <a:schemeClr val="tx1">
                <a:alpha val="4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CuadroTexto 13">
              <a:extLst>
                <a:ext uri="{FF2B5EF4-FFF2-40B4-BE49-F238E27FC236}">
                  <a16:creationId xmlns:a16="http://schemas.microsoft.com/office/drawing/2014/main" id="{49AC9ADF-9D5A-0CAE-2EE3-9E080F3E1F15}"/>
                </a:ext>
              </a:extLst>
            </p:cNvPr>
            <p:cNvSpPr txBox="1"/>
            <p:nvPr/>
          </p:nvSpPr>
          <p:spPr>
            <a:xfrm>
              <a:off x="6812630" y="2889747"/>
              <a:ext cx="2165942" cy="230832"/>
            </a:xfrm>
            <a:prstGeom prst="rect">
              <a:avLst/>
            </a:prstGeom>
            <a:noFill/>
          </p:spPr>
          <p:txBody>
            <a:bodyPr wrap="square" rtlCol="0">
              <a:spAutoFit/>
            </a:bodyPr>
            <a:lstStyle/>
            <a:p>
              <a:pPr algn="r"/>
              <a:r>
                <a:rPr lang="en-GB" sz="900" dirty="0">
                  <a:solidFill>
                    <a:schemeClr val="bg1"/>
                  </a:solidFill>
                  <a:latin typeface="Arial" panose="020B0604020202020204" pitchFamily="34" charset="0"/>
                  <a:cs typeface="Arial" panose="020B0604020202020204" pitchFamily="34" charset="0"/>
                </a:rPr>
                <a:t>Preparation of natural fertilizers</a:t>
              </a:r>
            </a:p>
          </p:txBody>
        </p:sp>
        <p:sp>
          <p:nvSpPr>
            <p:cNvPr id="15" name="Rectángulo 14">
              <a:extLst>
                <a:ext uri="{FF2B5EF4-FFF2-40B4-BE49-F238E27FC236}">
                  <a16:creationId xmlns:a16="http://schemas.microsoft.com/office/drawing/2014/main" id="{988DCE22-2B8F-EF67-19C1-2ADB79CD5A27}"/>
                </a:ext>
              </a:extLst>
            </p:cNvPr>
            <p:cNvSpPr/>
            <p:nvPr/>
          </p:nvSpPr>
          <p:spPr>
            <a:xfrm>
              <a:off x="4069091" y="4729404"/>
              <a:ext cx="4895522" cy="230832"/>
            </a:xfrm>
            <a:prstGeom prst="rect">
              <a:avLst/>
            </a:prstGeom>
            <a:solidFill>
              <a:schemeClr val="tx1">
                <a:alpha val="4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CuadroTexto 15">
              <a:extLst>
                <a:ext uri="{FF2B5EF4-FFF2-40B4-BE49-F238E27FC236}">
                  <a16:creationId xmlns:a16="http://schemas.microsoft.com/office/drawing/2014/main" id="{2A3AB8FF-9502-A8E8-8402-13446F6EEF93}"/>
                </a:ext>
              </a:extLst>
            </p:cNvPr>
            <p:cNvSpPr txBox="1"/>
            <p:nvPr/>
          </p:nvSpPr>
          <p:spPr>
            <a:xfrm>
              <a:off x="6896391" y="4733784"/>
              <a:ext cx="2084315" cy="230832"/>
            </a:xfrm>
            <a:prstGeom prst="rect">
              <a:avLst/>
            </a:prstGeom>
            <a:noFill/>
          </p:spPr>
          <p:txBody>
            <a:bodyPr wrap="square" rtlCol="0">
              <a:spAutoFit/>
            </a:bodyPr>
            <a:lstStyle/>
            <a:p>
              <a:pPr algn="ctr"/>
              <a:r>
                <a:rPr lang="en-GB" sz="900" dirty="0">
                  <a:solidFill>
                    <a:schemeClr val="bg1"/>
                  </a:solidFill>
                  <a:latin typeface="Arial"/>
                  <a:cs typeface="Arial"/>
                </a:rPr>
                <a:t>Organic fertilizer maceration</a:t>
              </a:r>
              <a:endParaRPr lang="en-GB" sz="900" dirty="0">
                <a:solidFill>
                  <a:schemeClr val="bg1"/>
                </a:solidFill>
              </a:endParaRPr>
            </a:p>
          </p:txBody>
        </p:sp>
      </p:grpSp>
      <p:sp>
        <p:nvSpPr>
          <p:cNvPr id="8" name="Elipse 7">
            <a:hlinkClick r:id="rId5" action="ppaction://hlinksldjump"/>
            <a:extLst>
              <a:ext uri="{FF2B5EF4-FFF2-40B4-BE49-F238E27FC236}">
                <a16:creationId xmlns:a16="http://schemas.microsoft.com/office/drawing/2014/main" id="{F15A6C47-1EE0-C601-8194-E06F4C006B63}"/>
              </a:ext>
            </a:extLst>
          </p:cNvPr>
          <p:cNvSpPr/>
          <p:nvPr/>
        </p:nvSpPr>
        <p:spPr>
          <a:xfrm>
            <a:off x="8977782" y="4966437"/>
            <a:ext cx="139024" cy="139024"/>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902917420"/>
      </p:ext>
    </p:extLst>
  </p:cSld>
  <p:clrMapOvr>
    <a:masterClrMapping/>
  </p:clrMapOvr>
  <p:transition spd="slow" advClick="0" advTm="3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500"/>
                                        <p:tgtEl>
                                          <p:spTgt spid="5">
                                            <p:txEl>
                                              <p:pRg st="0" end="0"/>
                                            </p:txEl>
                                          </p:spTgt>
                                        </p:tgtEl>
                                      </p:cBhvr>
                                    </p:animEffect>
                                  </p:childTnLst>
                                </p:cTn>
                              </p:par>
                              <p:par>
                                <p:cTn id="13" presetID="53"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Effect transition="in" filter="fade">
                                      <p:cBhvr>
                                        <p:cTn id="17" dur="1000"/>
                                        <p:tgtEl>
                                          <p:spTgt spid="6"/>
                                        </p:tgtEl>
                                      </p:cBhvr>
                                    </p:animEffect>
                                  </p:childTnLst>
                                </p:cTn>
                              </p:par>
                            </p:childTnLst>
                          </p:cTn>
                        </p:par>
                        <p:par>
                          <p:cTn id="18" fill="hold">
                            <p:stCondLst>
                              <p:cond delay="2500"/>
                            </p:stCondLst>
                            <p:childTnLst>
                              <p:par>
                                <p:cTn id="19" presetID="10" presetClass="entr" presetSubtype="0" fill="hold" grpId="0" nodeType="afterEffect">
                                  <p:stCondLst>
                                    <p:cond delay="50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childTnLst>
                                </p:cTn>
                              </p:par>
                            </p:childTnLst>
                          </p:cTn>
                        </p:par>
                        <p:par>
                          <p:cTn id="22" fill="hold">
                            <p:stCondLst>
                              <p:cond delay="4000"/>
                            </p:stCondLst>
                            <p:childTnLst>
                              <p:par>
                                <p:cTn id="23" presetID="10" presetClass="entr" presetSubtype="0" fill="hold" grpId="0" nodeType="afterEffect">
                                  <p:stCondLst>
                                    <p:cond delay="50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fade">
                                      <p:cBhvr>
                                        <p:cTn id="25" dur="1000"/>
                                        <p:tgtEl>
                                          <p:spTgt spid="5">
                                            <p:txEl>
                                              <p:pRg st="2" end="2"/>
                                            </p:txEl>
                                          </p:spTgt>
                                        </p:tgtEl>
                                      </p:cBhvr>
                                    </p:animEffect>
                                  </p:childTnLst>
                                </p:cTn>
                              </p:par>
                            </p:childTnLst>
                          </p:cTn>
                        </p:par>
                        <p:par>
                          <p:cTn id="26" fill="hold">
                            <p:stCondLst>
                              <p:cond delay="5500"/>
                            </p:stCondLst>
                            <p:childTnLst>
                              <p:par>
                                <p:cTn id="27" presetID="10" presetClass="entr" presetSubtype="0" fill="hold" grpId="0" nodeType="afterEffect">
                                  <p:stCondLst>
                                    <p:cond delay="50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fade">
                                      <p:cBhvr>
                                        <p:cTn id="29" dur="1000"/>
                                        <p:tgtEl>
                                          <p:spTgt spid="5">
                                            <p:txEl>
                                              <p:pRg st="3" end="3"/>
                                            </p:txEl>
                                          </p:spTgt>
                                        </p:tgtEl>
                                      </p:cBhvr>
                                    </p:animEffect>
                                  </p:childTnLst>
                                </p:cTn>
                              </p:par>
                            </p:childTnLst>
                          </p:cTn>
                        </p:par>
                        <p:par>
                          <p:cTn id="30" fill="hold">
                            <p:stCondLst>
                              <p:cond delay="7000"/>
                            </p:stCondLst>
                            <p:childTnLst>
                              <p:par>
                                <p:cTn id="31" presetID="10" presetClass="entr" presetSubtype="0" fill="hold" grpId="0" nodeType="afterEffect">
                                  <p:stCondLst>
                                    <p:cond delay="50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fade">
                                      <p:cBhvr>
                                        <p:cTn id="33" dur="1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ema de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50eb7e5-78e3-4dcf-8c87-7ef2ac840212" xsi:nil="true"/>
    <lcf76f155ced4ddcb4097134ff3c332f xmlns="fff7d68f-ddc7-41dd-9d3e-06cfe6a128fc">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BA74347589D5D48894EA758AB6C4A85" ma:contentTypeVersion="14" ma:contentTypeDescription="Create a new document." ma:contentTypeScope="" ma:versionID="6493bda72ac56abc4e00b2b4c8004d18">
  <xsd:schema xmlns:xsd="http://www.w3.org/2001/XMLSchema" xmlns:xs="http://www.w3.org/2001/XMLSchema" xmlns:p="http://schemas.microsoft.com/office/2006/metadata/properties" xmlns:ns2="fff7d68f-ddc7-41dd-9d3e-06cfe6a128fc" xmlns:ns3="b50eb7e5-78e3-4dcf-8c87-7ef2ac840212" targetNamespace="http://schemas.microsoft.com/office/2006/metadata/properties" ma:root="true" ma:fieldsID="d938b94ddf18a22492e8c9e3656a707a" ns2:_="" ns3:_="">
    <xsd:import namespace="fff7d68f-ddc7-41dd-9d3e-06cfe6a128fc"/>
    <xsd:import namespace="b50eb7e5-78e3-4dcf-8c87-7ef2ac84021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f7d68f-ddc7-41dd-9d3e-06cfe6a128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0aed264e-563a-469a-8ebe-271e849ec10c"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50eb7e5-78e3-4dcf-8c87-7ef2ac84021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7cd94a51-0abd-43c2-a01c-4327f10a38fb}" ma:internalName="TaxCatchAll" ma:showField="CatchAllData" ma:web="b50eb7e5-78e3-4dcf-8c87-7ef2ac84021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92579F1-8D64-47A4-9B5F-519DCD3F2D81}">
  <ds:schemaRefs>
    <ds:schemaRef ds:uri="http://schemas.microsoft.com/office/2006/documentManagement/types"/>
    <ds:schemaRef ds:uri="http://purl.org/dc/dcmitype/"/>
    <ds:schemaRef ds:uri="http://schemas.microsoft.com/office/2006/metadata/properties"/>
    <ds:schemaRef ds:uri="http://www.w3.org/XML/1998/namespace"/>
    <ds:schemaRef ds:uri="http://purl.org/dc/elements/1.1/"/>
    <ds:schemaRef ds:uri="http://purl.org/dc/terms/"/>
    <ds:schemaRef ds:uri="http://schemas.microsoft.com/office/infopath/2007/PartnerControls"/>
    <ds:schemaRef ds:uri="http://schemas.openxmlformats.org/package/2006/metadata/core-properties"/>
    <ds:schemaRef ds:uri="b50eb7e5-78e3-4dcf-8c87-7ef2ac840212"/>
    <ds:schemaRef ds:uri="fff7d68f-ddc7-41dd-9d3e-06cfe6a128fc"/>
  </ds:schemaRefs>
</ds:datastoreItem>
</file>

<file path=customXml/itemProps2.xml><?xml version="1.0" encoding="utf-8"?>
<ds:datastoreItem xmlns:ds="http://schemas.openxmlformats.org/officeDocument/2006/customXml" ds:itemID="{CE913CCE-BA48-4EFA-890E-7285EC444BC1}">
  <ds:schemaRefs>
    <ds:schemaRef ds:uri="http://schemas.microsoft.com/sharepoint/v3/contenttype/forms"/>
  </ds:schemaRefs>
</ds:datastoreItem>
</file>

<file path=customXml/itemProps3.xml><?xml version="1.0" encoding="utf-8"?>
<ds:datastoreItem xmlns:ds="http://schemas.openxmlformats.org/officeDocument/2006/customXml" ds:itemID="{EDF9CAD1-21F7-4728-B0CE-B87133FF57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ff7d68f-ddc7-41dd-9d3e-06cfe6a128fc"/>
    <ds:schemaRef ds:uri="b50eb7e5-78e3-4dcf-8c87-7ef2ac84021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9499</Words>
  <Application>Microsoft Office PowerPoint</Application>
  <PresentationFormat>On-screen Show (16:9)</PresentationFormat>
  <Paragraphs>588</Paragraphs>
  <Slides>57</Slides>
  <Notes>45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57</vt:i4>
      </vt:variant>
    </vt:vector>
  </HeadingPairs>
  <TitlesOfParts>
    <vt:vector size="64" baseType="lpstr">
      <vt:lpstr>Aptos</vt:lpstr>
      <vt:lpstr>Aptos Display</vt:lpstr>
      <vt:lpstr>Arial</vt:lpstr>
      <vt:lpstr>Arial Black</vt:lpstr>
      <vt:lpstr>Calibri</vt:lpstr>
      <vt:lpstr>Segoe UI</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Patricia Villa-Roel</dc:creator>
  <cp:lastModifiedBy>Michels, Astrid GIZ CR</cp:lastModifiedBy>
  <cp:revision>83</cp:revision>
  <dcterms:created xsi:type="dcterms:W3CDTF">2024-09-05T17:32:51Z</dcterms:created>
  <dcterms:modified xsi:type="dcterms:W3CDTF">2024-10-25T15:07:02Z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0x010100EBA74347589D5D48894EA758AB6C4A85</vt:lpwstr>
  </property>
  <property fmtid="{D5CDD505-2E9C-101B-9397-08002B2CF9AE}" pid="3" name="MediaServiceImageTags">
    <vt:lpwstr/>
  </property>
</Properties>
</file>